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wdp" ContentType="image/vnd.ms-photo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9" r:id="rId9"/>
    <p:sldId id="262" r:id="rId10"/>
    <p:sldId id="263" r:id="rId11"/>
    <p:sldId id="266" r:id="rId12"/>
    <p:sldId id="268" r:id="rId13"/>
    <p:sldId id="270" r:id="rId14"/>
    <p:sldId id="267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94633"/>
  </p:normalViewPr>
  <p:slideViewPr>
    <p:cSldViewPr snapToGrid="0" snapToObjects="1">
      <p:cViewPr varScale="1">
        <p:scale>
          <a:sx n="85" d="100"/>
          <a:sy n="85" d="100"/>
        </p:scale>
        <p:origin x="760" y="176"/>
      </p:cViewPr>
      <p:guideLst/>
    </p:cSldViewPr>
  </p:slideViewPr>
  <p:outlineViewPr>
    <p:cViewPr>
      <p:scale>
        <a:sx n="33" d="100"/>
        <a:sy n="33" d="100"/>
      </p:scale>
      <p:origin x="0" y="-12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1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3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00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0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3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31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4/20/17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10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5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Relationship Id="rId3" Type="http://schemas.openxmlformats.org/officeDocument/2006/relationships/image" Target="../media/image6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800" dirty="0" smtClean="0"/>
              <a:t>SUICIDE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RATES: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/>
            </a:r>
            <a:br>
              <a:rPr lang="en-US" altLang="zh-CN" sz="4800" dirty="0" smtClean="0"/>
            </a:br>
            <a:r>
              <a:rPr lang="en-US" altLang="zh-CN" sz="4800" dirty="0" smtClean="0"/>
              <a:t>ARE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THEY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AFFECTED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BY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NATION’S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ECONOMIC</a:t>
            </a:r>
            <a:r>
              <a:rPr lang="zh-CN" altLang="en-US" sz="4800" dirty="0" smtClean="0"/>
              <a:t> </a:t>
            </a:r>
            <a:r>
              <a:rPr lang="en-US" altLang="zh-CN" sz="4800" dirty="0" smtClean="0"/>
              <a:t>PERFORMANCE?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8153" y="4468031"/>
            <a:ext cx="8637072" cy="113073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altLang="zh-CN" dirty="0" smtClean="0"/>
              <a:t>Chen</a:t>
            </a:r>
            <a:r>
              <a:rPr lang="zh-CN" altLang="en-US" dirty="0" smtClean="0"/>
              <a:t> </a:t>
            </a:r>
            <a:r>
              <a:rPr lang="en-US" altLang="zh-CN" dirty="0" smtClean="0"/>
              <a:t>Liang</a:t>
            </a:r>
            <a:endParaRPr lang="en-US" dirty="0" smtClean="0"/>
          </a:p>
          <a:p>
            <a:pPr algn="ctr"/>
            <a:r>
              <a:rPr lang="en-US" dirty="0" smtClean="0"/>
              <a:t>E</a:t>
            </a:r>
            <a:r>
              <a:rPr lang="en-US" altLang="zh-CN" dirty="0" smtClean="0"/>
              <a:t>AS</a:t>
            </a:r>
            <a:r>
              <a:rPr lang="en-US" dirty="0" smtClean="0"/>
              <a:t>4480</a:t>
            </a:r>
            <a:endParaRPr lang="en-US" dirty="0" smtClean="0"/>
          </a:p>
          <a:p>
            <a:pPr algn="ctr"/>
            <a:r>
              <a:rPr lang="en-US" dirty="0" smtClean="0"/>
              <a:t>4/20/17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5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9388" y="1993693"/>
            <a:ext cx="4150634" cy="3727486"/>
          </a:xfrm>
        </p:spPr>
        <p:txBody>
          <a:bodyPr/>
          <a:lstStyle/>
          <a:p>
            <a:r>
              <a:rPr lang="en-US" dirty="0"/>
              <a:t>Histogram of the least-squares regression slope generated using the bootstrap method. The red circles represent the corresponding synthetic normal distribution for the same mean and standard deviation. 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24854"/>
            <a:ext cx="6904220" cy="60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040355"/>
              </p:ext>
            </p:extLst>
          </p:nvPr>
        </p:nvGraphicFramePr>
        <p:xfrm>
          <a:off x="6252115" y="408938"/>
          <a:ext cx="4785431" cy="230810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51324"/>
                <a:gridCol w="1091132"/>
                <a:gridCol w="2242975"/>
              </a:tblGrid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Correlation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Coefficient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SUCIDE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</a:tr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-0.6833</a:t>
                      </a:r>
                      <a:endParaRPr lang="en-US" dirty="0"/>
                    </a:p>
                  </a:txBody>
                  <a:tcPr/>
                </a:tc>
              </a:tr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SUICIDE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-0.6833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953570"/>
              </p:ext>
            </p:extLst>
          </p:nvPr>
        </p:nvGraphicFramePr>
        <p:xfrm>
          <a:off x="6268322" y="2788169"/>
          <a:ext cx="4785431" cy="20905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23059"/>
                <a:gridCol w="1319397"/>
                <a:gridCol w="2242975"/>
              </a:tblGrid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SUCIDE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</a:tr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1.7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10^-8</a:t>
                      </a:r>
                      <a:endParaRPr lang="en-US" dirty="0"/>
                    </a:p>
                  </a:txBody>
                  <a:tcPr/>
                </a:tc>
              </a:tr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SUICIDE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1.7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10^-8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166873" y="5305697"/>
            <a:ext cx="935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value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less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0.05,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there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significant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correlation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between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Suicide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Rate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and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GDP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UK</a:t>
            </a:r>
            <a:endParaRPr lang="en-US" altLang="zh-CN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2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48876" y="559319"/>
            <a:ext cx="59436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7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964" y="2132287"/>
            <a:ext cx="2930185" cy="3450613"/>
          </a:xfrm>
        </p:spPr>
        <p:txBody>
          <a:bodyPr/>
          <a:lstStyle/>
          <a:p>
            <a:r>
              <a:rPr lang="en-US" dirty="0"/>
              <a:t>No Period Found!  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04341" y="509666"/>
            <a:ext cx="6264639" cy="507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37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No significant correlation between GDP and suicide </a:t>
            </a:r>
            <a:r>
              <a:rPr lang="en-US" dirty="0" smtClean="0"/>
              <a:t>rate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US</a:t>
            </a:r>
            <a:endParaRPr lang="en-US" altLang="zh-CN" dirty="0"/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Suicide rate shows negative trend with increasing in GDP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UK</a:t>
            </a:r>
          </a:p>
          <a:p>
            <a:pPr marL="228600" lvl="1">
              <a:spcBef>
                <a:spcPts val="1000"/>
              </a:spcBef>
            </a:pPr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cycle</a:t>
            </a:r>
            <a:r>
              <a:rPr lang="zh-CN" altLang="en-US" dirty="0" smtClean="0"/>
              <a:t> </a:t>
            </a:r>
            <a:r>
              <a:rPr lang="en-US" altLang="zh-CN" dirty="0" smtClean="0"/>
              <a:t>found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either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GDP</a:t>
            </a:r>
            <a:r>
              <a:rPr lang="zh-CN" altLang="en-US" dirty="0" smtClean="0"/>
              <a:t> </a:t>
            </a:r>
            <a:r>
              <a:rPr lang="en-US" altLang="zh-CN" dirty="0" smtClean="0"/>
              <a:t>or</a:t>
            </a:r>
            <a:r>
              <a:rPr lang="zh-CN" altLang="en-US" dirty="0" smtClean="0"/>
              <a:t> </a:t>
            </a:r>
            <a:r>
              <a:rPr lang="en-US" altLang="zh-CN" dirty="0" smtClean="0"/>
              <a:t>Suicide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rate</a:t>
            </a:r>
            <a:r>
              <a:rPr lang="zh-CN" altLang="en-US" dirty="0" smtClean="0"/>
              <a:t> 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QUESTIONS?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6820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err="1" smtClean="0"/>
              <a:t>Wordbank</a:t>
            </a:r>
            <a:r>
              <a:rPr lang="zh-CN" altLang="en-US" dirty="0" smtClean="0"/>
              <a:t> </a:t>
            </a:r>
            <a:r>
              <a:rPr lang="en-US" altLang="zh-CN" dirty="0" smtClean="0"/>
              <a:t>database</a:t>
            </a:r>
          </a:p>
          <a:p>
            <a:pPr lvl="1"/>
            <a:r>
              <a:rPr lang="en-US" altLang="zh-CN" dirty="0" err="1" smtClean="0"/>
              <a:t>Wordbank.org</a:t>
            </a:r>
            <a:endParaRPr lang="en-US" altLang="zh-CN" dirty="0" smtClean="0"/>
          </a:p>
          <a:p>
            <a:endParaRPr lang="en-US" u="sng" dirty="0" smtClean="0"/>
          </a:p>
          <a:p>
            <a:r>
              <a:rPr lang="en-US" altLang="zh-CN" dirty="0" smtClean="0"/>
              <a:t>WHO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database</a:t>
            </a:r>
          </a:p>
          <a:p>
            <a:pPr lvl="1"/>
            <a:r>
              <a:rPr lang="en-US" u="sng" dirty="0" smtClean="0"/>
              <a:t>http</a:t>
            </a:r>
            <a:r>
              <a:rPr lang="en-US" u="sng" dirty="0"/>
              <a:t>://</a:t>
            </a:r>
            <a:r>
              <a:rPr lang="en-US" u="sng" dirty="0" err="1"/>
              <a:t>www.who.int</a:t>
            </a:r>
            <a:r>
              <a:rPr lang="en-US" u="sng" dirty="0"/>
              <a:t>/</a:t>
            </a:r>
            <a:r>
              <a:rPr lang="en-US" u="sng" dirty="0" err="1"/>
              <a:t>healthinfo</a:t>
            </a:r>
            <a:r>
              <a:rPr lang="en-US" u="sng" dirty="0"/>
              <a:t>/statistics/</a:t>
            </a:r>
            <a:r>
              <a:rPr lang="en-US" u="sng" dirty="0" err="1"/>
              <a:t>mortality_rawdata</a:t>
            </a:r>
            <a:r>
              <a:rPr lang="en-US" u="sng" dirty="0"/>
              <a:t>/</a:t>
            </a:r>
            <a:r>
              <a:rPr lang="en-US" u="sng" dirty="0" err="1"/>
              <a:t>en</a:t>
            </a:r>
            <a:r>
              <a:rPr lang="en-US" u="sng" dirty="0"/>
              <a:t>/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0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hIGH</a:t>
            </a:r>
            <a:r>
              <a:rPr lang="zh-CN" altLang="en-US" dirty="0" smtClean="0"/>
              <a:t> </a:t>
            </a:r>
            <a:r>
              <a:rPr lang="en-US" altLang="zh-CN" dirty="0" smtClean="0"/>
              <a:t>GDP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LOW</a:t>
            </a:r>
            <a:r>
              <a:rPr lang="zh-CN" altLang="en-US" dirty="0" smtClean="0"/>
              <a:t> </a:t>
            </a:r>
            <a:r>
              <a:rPr lang="en-US" altLang="zh-CN" dirty="0" smtClean="0"/>
              <a:t>SUICIDE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RATE?</a:t>
            </a:r>
            <a:r>
              <a:rPr lang="zh-CN" altLang="en-US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1509" y="2015732"/>
            <a:ext cx="5733346" cy="3450613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Objective</a:t>
            </a:r>
          </a:p>
          <a:p>
            <a:pPr lvl="1"/>
            <a:r>
              <a:rPr lang="en-US" altLang="zh-CN" sz="2000" dirty="0" smtClean="0"/>
              <a:t>Discover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whether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or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not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suicide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rate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is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associated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with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nation’s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economic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development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(GDP)</a:t>
            </a:r>
          </a:p>
          <a:p>
            <a:pPr lvl="2">
              <a:buFont typeface="Arial" charset="0"/>
              <a:buChar char="•"/>
            </a:pP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countries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investigated: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States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Kingdom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1937730"/>
            <a:ext cx="3424003" cy="18033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8" y="3840745"/>
            <a:ext cx="3424003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01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GB" dirty="0"/>
              <a:t>Suicide and self-inflicted injury</a:t>
            </a:r>
            <a:r>
              <a:rPr lang="en-US" dirty="0"/>
              <a:t> </a:t>
            </a:r>
            <a:r>
              <a:rPr lang="en-US" altLang="zh-CN" dirty="0" smtClean="0"/>
              <a:t>data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US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UK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1960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2014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altLang="zh-CN" dirty="0"/>
              <a:t>Scaled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population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SzTx/>
            </a:pPr>
            <a:endParaRPr lang="en-US" altLang="zh-CN" dirty="0" smtClean="0"/>
          </a:p>
          <a:p>
            <a:pPr>
              <a:lnSpc>
                <a:spcPct val="100000"/>
              </a:lnSpc>
              <a:spcBef>
                <a:spcPts val="0"/>
              </a:spcBef>
              <a:buClrTx/>
              <a:buSzTx/>
            </a:pPr>
            <a:endParaRPr lang="en-US" altLang="zh-CN" dirty="0" smtClean="0"/>
          </a:p>
          <a:p>
            <a:pPr>
              <a:lnSpc>
                <a:spcPct val="100000"/>
              </a:lnSpc>
              <a:spcBef>
                <a:spcPts val="0"/>
              </a:spcBef>
              <a:buClrTx/>
              <a:buSzTx/>
            </a:pPr>
            <a:endParaRPr lang="en-US" altLang="zh-CN" dirty="0"/>
          </a:p>
          <a:p>
            <a:pPr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altLang="zh-CN" dirty="0" smtClean="0"/>
              <a:t>Gross</a:t>
            </a:r>
            <a:r>
              <a:rPr lang="zh-CN" altLang="en-US" dirty="0" smtClean="0"/>
              <a:t> </a:t>
            </a:r>
            <a:r>
              <a:rPr lang="en-US" altLang="zh-CN" dirty="0" smtClean="0"/>
              <a:t>domestic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product(GDP)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US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UK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1960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2014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Tx/>
              <a:buSzTx/>
            </a:pPr>
            <a:r>
              <a:rPr lang="en-US" altLang="zh-CN" dirty="0" smtClean="0"/>
              <a:t>Scaled</a:t>
            </a:r>
            <a:r>
              <a:rPr lang="zh-CN" altLang="en-US" dirty="0" smtClean="0"/>
              <a:t> </a:t>
            </a:r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deflator</a:t>
            </a:r>
            <a:r>
              <a:rPr lang="zh-CN" altLang="en-US" dirty="0" smtClean="0"/>
              <a:t> </a:t>
            </a:r>
            <a:endParaRPr lang="en-US" altLang="zh-CN" dirty="0"/>
          </a:p>
          <a:p>
            <a:pPr lvl="1">
              <a:lnSpc>
                <a:spcPct val="100000"/>
              </a:lnSpc>
              <a:spcBef>
                <a:spcPts val="0"/>
              </a:spcBef>
              <a:buClrTx/>
              <a:buSzTx/>
              <a:buFont typeface="Arial" charset="0"/>
              <a:buChar char="•"/>
            </a:pPr>
            <a:endParaRPr lang="en-US" altLang="zh-CN" dirty="0"/>
          </a:p>
          <a:p>
            <a:pPr lvl="1">
              <a:lnSpc>
                <a:spcPct val="100000"/>
              </a:lnSpc>
              <a:spcBef>
                <a:spcPts val="0"/>
              </a:spcBef>
              <a:buClrTx/>
              <a:buSzTx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65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69233" y="0"/>
            <a:ext cx="9893508" cy="632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08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0524" y="729568"/>
            <a:ext cx="4549123" cy="104923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US</a:t>
            </a:r>
            <a:r>
              <a:rPr lang="zh-CN" altLang="en-US" dirty="0" smtClean="0"/>
              <a:t> </a:t>
            </a:r>
            <a:r>
              <a:rPr lang="en-US" altLang="zh-CN" dirty="0" smtClean="0"/>
              <a:t>SUICIDE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TREND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29459"/>
              </p:ext>
            </p:extLst>
          </p:nvPr>
        </p:nvGraphicFramePr>
        <p:xfrm>
          <a:off x="6296609" y="2030411"/>
          <a:ext cx="5596952" cy="2733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238"/>
                <a:gridCol w="1399238"/>
                <a:gridCol w="2798476"/>
              </a:tblGrid>
              <a:tr h="9110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Confidence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Interval</a:t>
                      </a:r>
                      <a:endParaRPr lang="en-US" dirty="0"/>
                    </a:p>
                  </a:txBody>
                  <a:tcPr/>
                </a:tc>
              </a:tr>
              <a:tr h="91103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Least-square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-1.5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[-8.6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-19</a:t>
                      </a:r>
                      <a:r>
                        <a:rPr lang="en-US" altLang="zh-CN" baseline="0" dirty="0" smtClean="0"/>
                        <a:t>,2.9</a:t>
                      </a:r>
                      <a:r>
                        <a:rPr lang="zh-CN" altLang="en-US" dirty="0" smtClean="0"/>
                        <a:t> 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-19</a:t>
                      </a:r>
                      <a:r>
                        <a:rPr lang="en-US" altLang="zh-CN" baseline="0" dirty="0" smtClean="0"/>
                        <a:t>]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  <a:tr h="91103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Bootstrap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-1.99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-19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[-9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-19</a:t>
                      </a:r>
                      <a:r>
                        <a:rPr lang="en-US" altLang="zh-CN" baseline="0" dirty="0" smtClean="0"/>
                        <a:t>,3</a:t>
                      </a:r>
                      <a:r>
                        <a:rPr lang="zh-CN" altLang="en-US" dirty="0" smtClean="0"/>
                        <a:t> 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-19</a:t>
                      </a:r>
                      <a:r>
                        <a:rPr lang="en-US" altLang="zh-CN" baseline="0" dirty="0" smtClean="0"/>
                        <a:t>]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-194872" y="0"/>
            <a:ext cx="6895476" cy="608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5652" y="1880820"/>
            <a:ext cx="4174369" cy="4115246"/>
          </a:xfrm>
        </p:spPr>
        <p:txBody>
          <a:bodyPr>
            <a:normAutofit/>
          </a:bodyPr>
          <a:lstStyle/>
          <a:p>
            <a:r>
              <a:rPr lang="en-US" sz="1800" dirty="0"/>
              <a:t>Histogram of the least-squares regression slope generated using the bootstrap method. The red circles represent the corresponding synthetic normal distribution for the same mean and standard deviation. Note the inclusion of </a:t>
            </a:r>
            <a:r>
              <a:rPr lang="en-US" altLang="zh-CN" sz="1800" dirty="0" smtClean="0"/>
              <a:t>positive</a:t>
            </a:r>
            <a:r>
              <a:rPr lang="zh-CN" altLang="en-US" sz="1800" dirty="0" smtClean="0"/>
              <a:t> </a:t>
            </a:r>
            <a:r>
              <a:rPr lang="en-US" sz="1800" dirty="0" smtClean="0"/>
              <a:t>slope </a:t>
            </a:r>
            <a:r>
              <a:rPr lang="en-US" sz="1800" dirty="0"/>
              <a:t>values on the </a:t>
            </a:r>
            <a:r>
              <a:rPr lang="en-US" altLang="zh-CN" sz="1800" dirty="0" smtClean="0"/>
              <a:t>right</a:t>
            </a:r>
            <a:r>
              <a:rPr lang="zh-CN" altLang="en-US" sz="1800" dirty="0" smtClean="0"/>
              <a:t> </a:t>
            </a:r>
            <a:r>
              <a:rPr lang="en-US" sz="1800" dirty="0" smtClean="0"/>
              <a:t>tail.</a:t>
            </a:r>
          </a:p>
          <a:p>
            <a:r>
              <a:rPr lang="en-US" altLang="zh-CN" sz="1800" dirty="0" smtClean="0"/>
              <a:t>Its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not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normal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distributed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but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left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skewed</a:t>
            </a:r>
            <a:r>
              <a:rPr lang="zh-CN" altLang="en-US" sz="1800" dirty="0" smtClean="0"/>
              <a:t> </a:t>
            </a:r>
            <a:endParaRPr lang="en-US" altLang="zh-CN" sz="1800" dirty="0" smtClean="0"/>
          </a:p>
          <a:p>
            <a:r>
              <a:rPr lang="en-US" altLang="zh-CN" sz="1800" dirty="0" smtClean="0"/>
              <a:t>Extreme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values</a:t>
            </a:r>
          </a:p>
          <a:p>
            <a:endParaRPr lang="en-US" altLang="zh-CN" dirty="0" smtClean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1176" y="1"/>
            <a:ext cx="6874240" cy="611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39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0478" y="549687"/>
            <a:ext cx="9603275" cy="635831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181346"/>
              </p:ext>
            </p:extLst>
          </p:nvPr>
        </p:nvGraphicFramePr>
        <p:xfrm>
          <a:off x="6226663" y="978396"/>
          <a:ext cx="4785431" cy="230810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75399"/>
                <a:gridCol w="1067057"/>
                <a:gridCol w="2242975"/>
              </a:tblGrid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Correlation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Coefficient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SUCIDE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</a:tr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-0.0702</a:t>
                      </a:r>
                      <a:endParaRPr lang="en-US" dirty="0"/>
                    </a:p>
                  </a:txBody>
                  <a:tcPr/>
                </a:tc>
              </a:tr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SUICIDE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-0.0702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638804"/>
              </p:ext>
            </p:extLst>
          </p:nvPr>
        </p:nvGraphicFramePr>
        <p:xfrm>
          <a:off x="6252115" y="3367999"/>
          <a:ext cx="4785431" cy="20905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23059"/>
                <a:gridCol w="1319397"/>
                <a:gridCol w="2242975"/>
              </a:tblGrid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SUCIDE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</a:tr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0.6108</a:t>
                      </a:r>
                      <a:endParaRPr lang="en-US" dirty="0"/>
                    </a:p>
                  </a:txBody>
                  <a:tcPr/>
                </a:tc>
              </a:tr>
              <a:tr h="69685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SUICIDE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69431" y="5680139"/>
            <a:ext cx="97340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value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greater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0.05,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there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significant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correlation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between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Suicide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Rate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and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GDP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</a:t>
            </a:r>
            <a:r>
              <a:rPr lang="zh-CN" alt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</a:t>
            </a:r>
            <a:endParaRPr lang="en-US" altLang="zh-CN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283063" y="978396"/>
            <a:ext cx="59436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89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6924675" y="1889125"/>
            <a:ext cx="4130675" cy="3576638"/>
          </a:xfrm>
        </p:spPr>
        <p:txBody>
          <a:bodyPr/>
          <a:lstStyle/>
          <a:p>
            <a:r>
              <a:rPr lang="en-US" dirty="0" smtClean="0"/>
              <a:t>No Period Found!  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800725" y="809469"/>
            <a:ext cx="6123950" cy="48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79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0013" y="804519"/>
            <a:ext cx="3454841" cy="1049235"/>
          </a:xfrm>
        </p:spPr>
        <p:txBody>
          <a:bodyPr>
            <a:normAutofit fontScale="90000"/>
          </a:bodyPr>
          <a:lstStyle/>
          <a:p>
            <a:r>
              <a:rPr lang="en-US" altLang="zh-CN" smtClean="0"/>
              <a:t>UK</a:t>
            </a:r>
            <a:r>
              <a:rPr lang="zh-CN" altLang="en-US" dirty="0" smtClean="0"/>
              <a:t> </a:t>
            </a:r>
            <a:r>
              <a:rPr lang="en-US" altLang="zh-CN" dirty="0"/>
              <a:t>SUICIDE</a:t>
            </a:r>
            <a:r>
              <a:rPr lang="zh-CN" altLang="en-US" dirty="0"/>
              <a:t> </a:t>
            </a:r>
            <a:r>
              <a:rPr lang="en-US" altLang="zh-CN" dirty="0"/>
              <a:t>RATE</a:t>
            </a:r>
            <a:r>
              <a:rPr lang="zh-CN" altLang="en-US" dirty="0"/>
              <a:t> </a:t>
            </a:r>
            <a:r>
              <a:rPr lang="en-US" altLang="zh-CN" dirty="0"/>
              <a:t>TREND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536190"/>
              </p:ext>
            </p:extLst>
          </p:nvPr>
        </p:nvGraphicFramePr>
        <p:xfrm>
          <a:off x="6951492" y="1971189"/>
          <a:ext cx="5070618" cy="2361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216"/>
                <a:gridCol w="1372054"/>
                <a:gridCol w="2585348"/>
              </a:tblGrid>
              <a:tr h="7870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Confidence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Interval</a:t>
                      </a:r>
                      <a:endParaRPr lang="en-US" dirty="0"/>
                    </a:p>
                  </a:txBody>
                  <a:tcPr/>
                </a:tc>
              </a:tr>
              <a:tr h="78700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Least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Squares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-1.78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-17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[-2.4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-17</a:t>
                      </a:r>
                      <a:r>
                        <a:rPr lang="en-US" altLang="zh-CN" baseline="0" dirty="0" smtClean="0"/>
                        <a:t>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-1.3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-17</a:t>
                      </a:r>
                      <a:r>
                        <a:rPr lang="en-US" altLang="zh-CN" baseline="0" dirty="0" smtClean="0"/>
                        <a:t>]</a:t>
                      </a:r>
                      <a:endParaRPr lang="en-US" dirty="0"/>
                    </a:p>
                  </a:txBody>
                  <a:tcPr/>
                </a:tc>
              </a:tr>
              <a:tr h="78700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Bootstrap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-1.8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[-2.4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-17</a:t>
                      </a:r>
                      <a:r>
                        <a:rPr lang="en-US" altLang="zh-CN" baseline="0" dirty="0" smtClean="0"/>
                        <a:t>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-1.3</a:t>
                      </a:r>
                      <a:r>
                        <a:rPr lang="zh-CN" altLang="en-US" dirty="0" smtClean="0"/>
                        <a:t>*</a:t>
                      </a:r>
                      <a:r>
                        <a:rPr lang="en-US" altLang="zh-CN" dirty="0" smtClean="0"/>
                        <a:t>10</a:t>
                      </a:r>
                      <a:r>
                        <a:rPr lang="en-US" altLang="zh-CN" baseline="30000" dirty="0" smtClean="0"/>
                        <a:t>-17</a:t>
                      </a:r>
                      <a:r>
                        <a:rPr lang="en-US" altLang="zh-CN" baseline="0" dirty="0" smtClean="0"/>
                        <a:t>]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931" y="284813"/>
            <a:ext cx="7315200" cy="586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880</TotalTime>
  <Words>368</Words>
  <Application>Microsoft Macintosh PowerPoint</Application>
  <PresentationFormat>Widescreen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Calibri</vt:lpstr>
      <vt:lpstr>Rockwell</vt:lpstr>
      <vt:lpstr>Rockwell Condensed</vt:lpstr>
      <vt:lpstr>Rockwell Extra Bold</vt:lpstr>
      <vt:lpstr>Wingdings</vt:lpstr>
      <vt:lpstr>方正姚体</vt:lpstr>
      <vt:lpstr>Arial</vt:lpstr>
      <vt:lpstr>Wood Type</vt:lpstr>
      <vt:lpstr>SUICIDE RATES:  ARE THEY AFFECTED BY NATION’S ECONOMIC PERFORMANCE?</vt:lpstr>
      <vt:lpstr>hIGH GDP = LOW SUICIDE RATE?  </vt:lpstr>
      <vt:lpstr>dATA</vt:lpstr>
      <vt:lpstr>PowerPoint Presentation</vt:lpstr>
      <vt:lpstr>US SUICIDE RATE TREND</vt:lpstr>
      <vt:lpstr>PowerPoint Presentation</vt:lpstr>
      <vt:lpstr>   </vt:lpstr>
      <vt:lpstr>PowerPoint Presentation</vt:lpstr>
      <vt:lpstr>UK SUICIDE RATE TREND</vt:lpstr>
      <vt:lpstr>PowerPoint Presentation</vt:lpstr>
      <vt:lpstr>PowerPoint Presentation</vt:lpstr>
      <vt:lpstr>PowerPoint Presentation</vt:lpstr>
      <vt:lpstr>Conclusions</vt:lpstr>
      <vt:lpstr>QUESTIONS?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RATES:  ARE THEY AFFECTED BY NATION’S ECONOMIC PERFORMANCE</dc:title>
  <dc:creator>Liang, Chen</dc:creator>
  <cp:lastModifiedBy>Liang, Chen</cp:lastModifiedBy>
  <cp:revision>19</cp:revision>
  <dcterms:created xsi:type="dcterms:W3CDTF">2017-04-20T01:43:36Z</dcterms:created>
  <dcterms:modified xsi:type="dcterms:W3CDTF">2017-04-20T16:39:00Z</dcterms:modified>
</cp:coreProperties>
</file>