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3" r:id="rId1"/>
  </p:sldMasterIdLst>
  <p:notesMasterIdLst>
    <p:notesMasterId r:id="rId16"/>
  </p:notesMasterIdLst>
  <p:sldIdLst>
    <p:sldId id="256" r:id="rId2"/>
    <p:sldId id="260" r:id="rId3"/>
    <p:sldId id="257" r:id="rId4"/>
    <p:sldId id="268" r:id="rId5"/>
    <p:sldId id="267" r:id="rId6"/>
    <p:sldId id="263" r:id="rId7"/>
    <p:sldId id="259" r:id="rId8"/>
    <p:sldId id="271" r:id="rId9"/>
    <p:sldId id="261" r:id="rId10"/>
    <p:sldId id="262" r:id="rId11"/>
    <p:sldId id="265" r:id="rId12"/>
    <p:sldId id="264" r:id="rId13"/>
    <p:sldId id="270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843"/>
    <p:restoredTop sz="95833"/>
  </p:normalViewPr>
  <p:slideViewPr>
    <p:cSldViewPr snapToGrid="0" snapToObjects="1">
      <p:cViewPr>
        <p:scale>
          <a:sx n="80" d="100"/>
          <a:sy n="80" d="100"/>
        </p:scale>
        <p:origin x="696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49F936-4668-A34E-9902-C36EBAF507BA}" type="datetimeFigureOut">
              <a:rPr lang="en-US" smtClean="0"/>
              <a:t>4/18/17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F81AB5-F323-7747-A550-17CD1184E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081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Changes in ice affect the measured value of oxygen 18 or oxygen 16 in the ocean</a:t>
            </a:r>
          </a:p>
          <a:p>
            <a:pPr lvl="1"/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Lighter 16O’s are ‘locked’ into ice; Heavier 18O’s are ‘left behind’ in the ocean</a:t>
            </a:r>
          </a:p>
          <a:p>
            <a:pPr lvl="2"/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Leaves the ocean </a:t>
            </a:r>
            <a:r>
              <a:rPr lang="en-US" i="1" dirty="0" smtClean="0">
                <a:latin typeface="Helvetica Neue" charset="0"/>
                <a:ea typeface="Helvetica Neue" charset="0"/>
                <a:cs typeface="Helvetica Neue" charset="0"/>
              </a:rPr>
              <a:t>enriched</a:t>
            </a: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 in d18O/16O (how data is expressed in both proxies)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81AB5-F323-7747-A550-17CD1184E50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062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Laurentide</a:t>
            </a:r>
            <a:r>
              <a:rPr lang="en-US" dirty="0" smtClean="0"/>
              <a:t> ice sheets = LGM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81AB5-F323-7747-A550-17CD1184E5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81AB5-F323-7747-A550-17CD1184E5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745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smtClean="0"/>
              <a:t>4/18/17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399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/>
              <a:t>4/18/17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389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8E61D-D431-422C-9764-11DAFE33AB63}" type="datetimeFigureOut">
              <a:rPr lang="en-US" smtClean="0"/>
              <a:t>4/18/17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861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4/18/17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628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/>
              <a:t>4/18/17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121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t>4/18/17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79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t>4/18/17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90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t>4/18/17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507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4/18/17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969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t>4/18/17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87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t>4/18/17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942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smtClean="0"/>
              <a:t>4/18/17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5776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5094" y="0"/>
            <a:ext cx="11041811" cy="263263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Correlation of oxygen isotope data taken from two proxies with different locations</a:t>
            </a:r>
            <a:endParaRPr lang="en-US" b="1" dirty="0">
              <a:solidFill>
                <a:schemeClr val="bg1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1272" y="2736804"/>
            <a:ext cx="9144000" cy="165576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Shelby Ellis           EAS 4480 </a:t>
            </a:r>
            <a:endParaRPr lang="en-US" sz="3200" b="1" dirty="0">
              <a:solidFill>
                <a:schemeClr val="bg1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128" y="3700870"/>
            <a:ext cx="6017741" cy="29709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8652"/>
          <a:stretch/>
        </p:blipFill>
        <p:spPr>
          <a:xfrm>
            <a:off x="395416" y="3700870"/>
            <a:ext cx="2691712" cy="29709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9121"/>
          <a:stretch/>
        </p:blipFill>
        <p:spPr>
          <a:xfrm>
            <a:off x="9104869" y="3700870"/>
            <a:ext cx="2778543" cy="29709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3801">
            <a:off x="5566409" y="3256126"/>
            <a:ext cx="1493726" cy="105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49275" y="378891"/>
            <a:ext cx="240729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Estimates power of a signal at different frequencies</a:t>
            </a:r>
          </a:p>
          <a:p>
            <a:endParaRPr lang="en-US" sz="2000" b="1" dirty="0" smtClean="0">
              <a:latin typeface="Helvetica Neue Condensed" charset="0"/>
              <a:ea typeface="Helvetica Neue Condensed" charset="0"/>
              <a:cs typeface="Helvetica Neue Condensed" charset="0"/>
            </a:endParaRPr>
          </a:p>
          <a:p>
            <a:endParaRPr lang="en-US" sz="2000" b="1" dirty="0">
              <a:latin typeface="Helvetica Neue Condensed" charset="0"/>
              <a:ea typeface="Helvetica Neue Condensed" charset="0"/>
              <a:cs typeface="Helvetica Neue Condensed" charset="0"/>
            </a:endParaRPr>
          </a:p>
          <a:p>
            <a:r>
              <a:rPr lang="en-US" sz="200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Improvement on the standard </a:t>
            </a:r>
            <a:r>
              <a:rPr lang="en-US" sz="2000" b="1" dirty="0" err="1" smtClean="0">
                <a:latin typeface="Helvetica Neue Condensed" charset="0"/>
                <a:ea typeface="Helvetica Neue Condensed" charset="0"/>
                <a:cs typeface="Helvetica Neue Condensed" charset="0"/>
              </a:rPr>
              <a:t>periodogram</a:t>
            </a:r>
            <a:r>
              <a:rPr lang="en-US" sz="200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 spectrum method </a:t>
            </a:r>
          </a:p>
          <a:p>
            <a:endParaRPr lang="en-US" sz="2000" b="1" dirty="0" smtClean="0">
              <a:latin typeface="Helvetica Neue Condensed" charset="0"/>
              <a:ea typeface="Helvetica Neue Condensed" charset="0"/>
              <a:cs typeface="Helvetica Neue Condensed" charset="0"/>
            </a:endParaRPr>
          </a:p>
          <a:p>
            <a:endParaRPr lang="en-US" sz="2000" b="1" dirty="0">
              <a:latin typeface="Helvetica Neue Condensed" charset="0"/>
              <a:ea typeface="Helvetica Neue Condensed" charset="0"/>
              <a:cs typeface="Helvetica Neue Condensed" charset="0"/>
            </a:endParaRPr>
          </a:p>
          <a:p>
            <a:r>
              <a:rPr lang="en-US" sz="200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Reduces noise in the estimated power spectra in exchange for reducing the frequency resolution</a:t>
            </a:r>
          </a:p>
          <a:p>
            <a:endParaRPr lang="en-US" sz="2000" b="1" dirty="0">
              <a:latin typeface="Helvetica Neue Condensed" charset="0"/>
              <a:ea typeface="Helvetica Neue Condensed" charset="0"/>
              <a:cs typeface="Helvetica Neue Condensed" charset="0"/>
            </a:endParaRPr>
          </a:p>
          <a:p>
            <a:r>
              <a:rPr lang="en-US" sz="200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Result: Default appears to be the best overlap window</a:t>
            </a:r>
            <a:endParaRPr lang="en-US" sz="2000" b="1" dirty="0"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41" y="285570"/>
            <a:ext cx="8628363" cy="6285874"/>
          </a:xfrm>
        </p:spPr>
      </p:pic>
    </p:spTree>
    <p:extLst>
      <p:ext uri="{BB962C8B-B14F-4D97-AF65-F5344CB8AC3E}">
        <p14:creationId xmlns:p14="http://schemas.microsoft.com/office/powerpoint/2010/main" val="11187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58" y="290958"/>
            <a:ext cx="8689681" cy="616542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58" y="110316"/>
            <a:ext cx="9830242" cy="66029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900" y="290958"/>
            <a:ext cx="4177564" cy="290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3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96" y="0"/>
            <a:ext cx="2744755" cy="1325563"/>
          </a:xfrm>
        </p:spPr>
        <p:txBody>
          <a:bodyPr/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Wavelet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32" y="1143726"/>
            <a:ext cx="11372445" cy="5351093"/>
          </a:xfrm>
        </p:spPr>
      </p:pic>
    </p:spTree>
    <p:extLst>
      <p:ext uri="{BB962C8B-B14F-4D97-AF65-F5344CB8AC3E}">
        <p14:creationId xmlns:p14="http://schemas.microsoft.com/office/powerpoint/2010/main" val="212920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68" y="706158"/>
            <a:ext cx="11031165" cy="5577909"/>
          </a:xfrm>
        </p:spPr>
      </p:pic>
    </p:spTree>
    <p:extLst>
      <p:ext uri="{BB962C8B-B14F-4D97-AF65-F5344CB8AC3E}">
        <p14:creationId xmlns:p14="http://schemas.microsoft.com/office/powerpoint/2010/main" val="140299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025" y="0"/>
            <a:ext cx="3528526" cy="1325563"/>
          </a:xfrm>
        </p:spPr>
        <p:txBody>
          <a:bodyPr/>
          <a:lstStyle/>
          <a:p>
            <a:r>
              <a:rPr lang="en-US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Conclusions</a:t>
            </a:r>
            <a:endParaRPr lang="en-US" b="1" dirty="0"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14" y="1325562"/>
            <a:ext cx="11269435" cy="5075237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Plot of d18O vs. time: Both stalagmite + ice core proxies show a significant change in signal around the Younger Dryas abrupt climate change event</a:t>
            </a:r>
          </a:p>
          <a:p>
            <a:r>
              <a:rPr lang="en-US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Histogram: Data not evenly distributed</a:t>
            </a:r>
          </a:p>
          <a:p>
            <a:r>
              <a:rPr lang="en-US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PSD</a:t>
            </a:r>
          </a:p>
          <a:p>
            <a:pPr lvl="1"/>
            <a:r>
              <a:rPr lang="en-US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Ice Core Data has a higher power and two significant frequency signals; stalagmite d18O has one significant frequency that overlaps</a:t>
            </a:r>
          </a:p>
          <a:p>
            <a:r>
              <a:rPr lang="en-US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CPSD</a:t>
            </a:r>
          </a:p>
          <a:p>
            <a:pPr lvl="1"/>
            <a:r>
              <a:rPr lang="en-US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Default appears to be the best overlap window to chose</a:t>
            </a:r>
          </a:p>
          <a:p>
            <a:r>
              <a:rPr lang="en-US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Phase Spectrum </a:t>
            </a:r>
          </a:p>
          <a:p>
            <a:r>
              <a:rPr lang="en-US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Wavelet</a:t>
            </a:r>
          </a:p>
          <a:p>
            <a:endParaRPr lang="en-US" dirty="0" smtClean="0">
              <a:latin typeface="Helvetica" charset="0"/>
              <a:ea typeface="Helvetica" charset="0"/>
              <a:cs typeface="Helvetica" charset="0"/>
            </a:endParaRPr>
          </a:p>
          <a:p>
            <a:endParaRPr lang="en-US" dirty="0" smtClean="0">
              <a:latin typeface="Helvetica" charset="0"/>
              <a:ea typeface="Helvetica" charset="0"/>
              <a:cs typeface="Helvetica" charset="0"/>
            </a:endParaRP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18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Paleoclimate Proxies</a:t>
            </a:r>
            <a:endParaRPr lang="en-US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387" y="1108449"/>
            <a:ext cx="11640671" cy="3488265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Examples of climatic events that can chemically alter proxies:</a:t>
            </a:r>
          </a:p>
          <a:p>
            <a:pPr lvl="1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Temperature</a:t>
            </a:r>
          </a:p>
          <a:p>
            <a:pPr lvl="1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Precipitation </a:t>
            </a:r>
          </a:p>
          <a:p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Chemical changes = changes in Isotope ratios (such as 18O/16O)</a:t>
            </a:r>
          </a:p>
          <a:p>
            <a:endParaRPr lang="en-US" sz="3200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endParaRPr lang="en-US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lvl="2"/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970" y="4389359"/>
            <a:ext cx="3435549" cy="2282917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6653582" y="5409755"/>
            <a:ext cx="948392" cy="3768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1920" y="4335673"/>
            <a:ext cx="287510" cy="11084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4904" y="5530819"/>
            <a:ext cx="63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OR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7" y="5965572"/>
            <a:ext cx="911892" cy="892428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1663145" y="5451471"/>
            <a:ext cx="952438" cy="3768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826" y="4316760"/>
            <a:ext cx="3502169" cy="242811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722" y="1065074"/>
            <a:ext cx="12192000" cy="5792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Helvetica" charset="0"/>
                <a:ea typeface="Helvetica" charset="0"/>
                <a:cs typeface="Helvetica" charset="0"/>
              </a:rPr>
              <a:t>Paleoclimatology: Study of Past Climates</a:t>
            </a:r>
          </a:p>
          <a:p>
            <a:pPr algn="ctr"/>
            <a:endParaRPr lang="en-US" sz="2800" dirty="0">
              <a:latin typeface="Helvetica" charset="0"/>
              <a:ea typeface="Helvetica" charset="0"/>
              <a:cs typeface="Helvetica" charset="0"/>
            </a:endParaRPr>
          </a:p>
          <a:p>
            <a:pPr algn="ctr"/>
            <a:r>
              <a:rPr lang="en-US" sz="2800" dirty="0" smtClean="0">
                <a:latin typeface="Helvetica" charset="0"/>
                <a:ea typeface="Helvetica" charset="0"/>
                <a:cs typeface="Helvetica" charset="0"/>
              </a:rPr>
              <a:t>Not possible to go back in time to see what climate was like</a:t>
            </a:r>
          </a:p>
          <a:p>
            <a:pPr algn="ctr"/>
            <a:endParaRPr lang="en-US" sz="2800" dirty="0">
              <a:latin typeface="Helvetica" charset="0"/>
              <a:ea typeface="Helvetica" charset="0"/>
              <a:cs typeface="Helvetica" charset="0"/>
            </a:endParaRPr>
          </a:p>
          <a:p>
            <a:pPr algn="ctr"/>
            <a:r>
              <a:rPr lang="en-US" sz="2800" dirty="0" smtClean="0">
                <a:latin typeface="Helvetica" charset="0"/>
                <a:ea typeface="Helvetica" charset="0"/>
                <a:cs typeface="Helvetica" charset="0"/>
              </a:rPr>
              <a:t>Rely on chemical imprints that alter geological materials or organisms</a:t>
            </a:r>
          </a:p>
          <a:p>
            <a:pPr algn="ctr"/>
            <a:endParaRPr lang="en-US" sz="2800" dirty="0">
              <a:latin typeface="Helvetica" charset="0"/>
              <a:ea typeface="Helvetica" charset="0"/>
              <a:cs typeface="Helvetica" charset="0"/>
            </a:endParaRPr>
          </a:p>
          <a:p>
            <a:pPr algn="ctr"/>
            <a:r>
              <a:rPr lang="en-US" sz="2800" dirty="0" smtClean="0">
                <a:latin typeface="Helvetica" charset="0"/>
                <a:ea typeface="Helvetica" charset="0"/>
                <a:cs typeface="Helvetica" charset="0"/>
              </a:rPr>
              <a:t>Geological Materials or Organisms = ’Paleoclimate Proxies’</a:t>
            </a:r>
          </a:p>
          <a:p>
            <a:pPr algn="ctr"/>
            <a:endParaRPr lang="en-US" sz="2800" dirty="0">
              <a:latin typeface="Helvetica" charset="0"/>
              <a:ea typeface="Helvetica" charset="0"/>
              <a:cs typeface="Helvetica" charset="0"/>
            </a:endParaRPr>
          </a:p>
          <a:p>
            <a:pPr algn="ctr"/>
            <a:r>
              <a:rPr lang="en-US" sz="2800" dirty="0" smtClean="0">
                <a:latin typeface="Helvetica" charset="0"/>
                <a:ea typeface="Helvetica" charset="0"/>
                <a:cs typeface="Helvetica" charset="0"/>
              </a:rPr>
              <a:t>Can reconstruct past climate using a combination or different types of proxy records!</a:t>
            </a:r>
            <a:endParaRPr lang="en-US" sz="28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86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953" y="25247"/>
            <a:ext cx="10515600" cy="961577"/>
          </a:xfrm>
        </p:spPr>
        <p:txBody>
          <a:bodyPr/>
          <a:lstStyle/>
          <a:p>
            <a:r>
              <a:rPr lang="en-US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Motivation for study</a:t>
            </a:r>
            <a:endParaRPr lang="en-US" b="1" dirty="0"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91534"/>
            <a:ext cx="10515600" cy="2513292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65 Degrees North: Vulnerable to Ice Accumulation &amp; Ablation</a:t>
            </a:r>
          </a:p>
          <a:p>
            <a:r>
              <a:rPr lang="en-US" sz="240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Atmospheric reorganization of deep convection </a:t>
            </a:r>
            <a:r>
              <a:rPr lang="en-US" sz="2400" b="1" dirty="0" smtClean="0">
                <a:latin typeface="Helvetica Neue Condensed" charset="0"/>
                <a:ea typeface="Helvetica Neue Condensed" charset="0"/>
                <a:cs typeface="Helvetica Neue Condensed" charset="0"/>
                <a:sym typeface="Wingdings"/>
              </a:rPr>
              <a:t></a:t>
            </a:r>
            <a:r>
              <a:rPr lang="en-US" sz="240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 global precipitation patterns</a:t>
            </a:r>
          </a:p>
          <a:p>
            <a:r>
              <a:rPr lang="en-US" sz="240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Will this show up in two different paleoclimate proxies?</a:t>
            </a:r>
          </a:p>
          <a:p>
            <a:pPr lvl="1"/>
            <a:r>
              <a:rPr lang="en-US" b="1" dirty="0" smtClean="0">
                <a:solidFill>
                  <a:schemeClr val="accent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Ice Core </a:t>
            </a:r>
            <a:r>
              <a:rPr lang="en-US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vs. </a:t>
            </a:r>
            <a:r>
              <a:rPr lang="en-US" b="1" dirty="0" smtClean="0">
                <a:solidFill>
                  <a:srgbClr val="FF0000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Stalagmite</a:t>
            </a:r>
          </a:p>
          <a:p>
            <a:pPr lvl="1"/>
            <a:r>
              <a:rPr lang="en-US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Difference of ~ 41</a:t>
            </a:r>
            <a:r>
              <a:rPr lang="en-US" b="1" baseline="30000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◦</a:t>
            </a:r>
            <a:r>
              <a:rPr lang="en-US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 </a:t>
            </a:r>
            <a:r>
              <a:rPr lang="en-US" b="1" dirty="0">
                <a:latin typeface="Helvetica Neue Condensed" charset="0"/>
                <a:ea typeface="Helvetica Neue Condensed" charset="0"/>
                <a:cs typeface="Helvetica Neue Condensed" charset="0"/>
              </a:rPr>
              <a:t>l</a:t>
            </a:r>
            <a:r>
              <a:rPr lang="en-US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atitude </a:t>
            </a:r>
            <a:endParaRPr lang="en-US" b="1" baseline="30000" dirty="0"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2518" y="2581835"/>
            <a:ext cx="6879482" cy="361255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5312518" y="3119718"/>
            <a:ext cx="6879482" cy="1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5-Point Star 6"/>
          <p:cNvSpPr/>
          <p:nvPr/>
        </p:nvSpPr>
        <p:spPr>
          <a:xfrm>
            <a:off x="10662464" y="3708382"/>
            <a:ext cx="248323" cy="20760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7798121" y="2807668"/>
            <a:ext cx="238237" cy="254820"/>
          </a:xfrm>
          <a:prstGeom prst="star5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50800" dir="5400000" algn="ctr" rotWithShape="0">
              <a:schemeClr val="accent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52" y="3443077"/>
            <a:ext cx="5965285" cy="313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2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316" y="-147345"/>
            <a:ext cx="10515600" cy="1325563"/>
          </a:xfrm>
        </p:spPr>
        <p:txBody>
          <a:bodyPr/>
          <a:lstStyle/>
          <a:p>
            <a:r>
              <a:rPr lang="en-US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Targeting a specific area: Younger Dryas</a:t>
            </a:r>
            <a:endParaRPr lang="en-US" b="1" dirty="0"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316" y="1018884"/>
            <a:ext cx="8688615" cy="5839116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Occurred 11.6 </a:t>
            </a:r>
            <a:r>
              <a:rPr lang="en-US" b="1" dirty="0" err="1" smtClean="0">
                <a:latin typeface="Helvetica Neue Condensed" charset="0"/>
                <a:ea typeface="Helvetica Neue Condensed" charset="0"/>
                <a:cs typeface="Helvetica Neue Condensed" charset="0"/>
              </a:rPr>
              <a:t>kyr</a:t>
            </a:r>
            <a:endParaRPr lang="en-US" b="1" dirty="0" smtClean="0">
              <a:latin typeface="Helvetica Neue Condensed" charset="0"/>
              <a:ea typeface="Helvetica Neue Condensed" charset="0"/>
              <a:cs typeface="Helvetica Neue Condensed" charset="0"/>
            </a:endParaRPr>
          </a:p>
          <a:p>
            <a:r>
              <a:rPr lang="en-US" b="1" dirty="0">
                <a:latin typeface="Helvetica Neue Condensed" charset="0"/>
                <a:ea typeface="Helvetica Neue Condensed" charset="0"/>
                <a:cs typeface="Helvetica Neue Condensed" charset="0"/>
              </a:rPr>
              <a:t>Was a cold period that occurred during the glacial termination after the Last Glacial Maximum</a:t>
            </a:r>
          </a:p>
          <a:p>
            <a:pPr lvl="1"/>
            <a:r>
              <a:rPr lang="en-US" b="1" dirty="0">
                <a:latin typeface="Helvetica Neue Condensed" charset="0"/>
                <a:ea typeface="Helvetica Neue Condensed" charset="0"/>
                <a:cs typeface="Helvetica Neue Condensed" charset="0"/>
              </a:rPr>
              <a:t>Followed by rapid warming</a:t>
            </a:r>
          </a:p>
          <a:p>
            <a:endParaRPr lang="en-US" b="1" dirty="0" smtClean="0">
              <a:latin typeface="Helvetica Neue Condensed" charset="0"/>
              <a:ea typeface="Helvetica Neue Condensed" charset="0"/>
              <a:cs typeface="Helvetica Neue Condensed" charset="0"/>
            </a:endParaRPr>
          </a:p>
          <a:p>
            <a:r>
              <a:rPr lang="en-US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Important to study because: could have caused a weakening or collapse of Atlantic Meridional Overturning Circulation (AMOC)</a:t>
            </a:r>
          </a:p>
          <a:p>
            <a:r>
              <a:rPr lang="en-US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Hoping to see this abrupt climate change event in d18O more negative in ice core data</a:t>
            </a:r>
          </a:p>
          <a:p>
            <a:pPr lvl="1"/>
            <a:r>
              <a:rPr lang="en-US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More precipitation </a:t>
            </a:r>
            <a:r>
              <a:rPr lang="en-US" b="1" dirty="0" smtClean="0">
                <a:latin typeface="Helvetica Neue Condensed" charset="0"/>
                <a:ea typeface="Helvetica Neue Condensed" charset="0"/>
                <a:cs typeface="Helvetica Neue Condensed" charset="0"/>
                <a:sym typeface="Wingdings"/>
              </a:rPr>
              <a:t> more snow (more depleted oxygen 18 signal)</a:t>
            </a:r>
            <a:endParaRPr lang="en-US" b="1" dirty="0" smtClean="0">
              <a:latin typeface="Helvetica Neue Condensed" charset="0"/>
              <a:ea typeface="Helvetica Neue Condensed" charset="0"/>
              <a:cs typeface="Helvetica Neue Condensed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335" y="1018884"/>
            <a:ext cx="3318069" cy="32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03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150" y="-2144"/>
            <a:ext cx="11094100" cy="1325563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Stalagmite: -10 to -7         </a:t>
            </a:r>
            <a:r>
              <a:rPr lang="en-US" b="1" dirty="0" smtClean="0">
                <a:solidFill>
                  <a:schemeClr val="accent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Ice Core: -32 to -42</a:t>
            </a:r>
            <a:endParaRPr lang="en-US" b="1" dirty="0">
              <a:solidFill>
                <a:schemeClr val="accent1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700" y="5374433"/>
            <a:ext cx="5464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886" y="1137298"/>
            <a:ext cx="9274628" cy="388153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744408" y="1137298"/>
            <a:ext cx="2108719" cy="2146041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822897" y="4191000"/>
            <a:ext cx="3000758" cy="690465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836706" y="5147916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latin typeface="Helvetica Neue" charset="0"/>
                <a:ea typeface="Helvetica Neue" charset="0"/>
                <a:cs typeface="Helvetica Neue" charset="0"/>
              </a:rPr>
              <a:t>More negative isotope composition with: </a:t>
            </a:r>
          </a:p>
          <a:p>
            <a:r>
              <a:rPr lang="en-US" b="1" dirty="0">
                <a:latin typeface="Helvetica Neue" charset="0"/>
                <a:ea typeface="Helvetica Neue" charset="0"/>
                <a:cs typeface="Helvetica Neue" charset="0"/>
              </a:rPr>
              <a:t>(1) Decreasing temperature </a:t>
            </a:r>
          </a:p>
          <a:p>
            <a:r>
              <a:rPr lang="en-US" b="1" dirty="0">
                <a:latin typeface="Helvetica Neue" charset="0"/>
                <a:ea typeface="Helvetica Neue" charset="0"/>
                <a:cs typeface="Helvetica Neue" charset="0"/>
              </a:rPr>
              <a:t>(2) Increasing Height</a:t>
            </a:r>
          </a:p>
          <a:p>
            <a:r>
              <a:rPr lang="en-US" b="1" dirty="0">
                <a:latin typeface="Helvetica Neue" charset="0"/>
                <a:ea typeface="Helvetica Neue" charset="0"/>
                <a:cs typeface="Helvetica Neue" charset="0"/>
              </a:rPr>
              <a:t>(3) Increasing Latitude </a:t>
            </a:r>
          </a:p>
          <a:p>
            <a:r>
              <a:rPr lang="en-US" b="1" dirty="0">
                <a:latin typeface="Helvetica Neue" charset="0"/>
                <a:ea typeface="Helvetica Neue" charset="0"/>
                <a:cs typeface="Helvetica Neue" charset="0"/>
              </a:rPr>
              <a:t>(4) Increasing distance from Oceanic source</a:t>
            </a:r>
          </a:p>
        </p:txBody>
      </p:sp>
    </p:spTree>
    <p:extLst>
      <p:ext uri="{BB962C8B-B14F-4D97-AF65-F5344CB8AC3E}">
        <p14:creationId xmlns:p14="http://schemas.microsoft.com/office/powerpoint/2010/main" val="18941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233" y="356158"/>
            <a:ext cx="7797327" cy="6029328"/>
          </a:xfrm>
        </p:spPr>
      </p:pic>
      <p:pic>
        <p:nvPicPr>
          <p:cNvPr id="7" name="Picture 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4" t="5201" r="56523" b="3598"/>
          <a:stretch/>
        </p:blipFill>
        <p:spPr>
          <a:xfrm rot="5400000">
            <a:off x="1230491" y="314634"/>
            <a:ext cx="1413856" cy="2910479"/>
          </a:xfrm>
          <a:prstGeom prst="rect">
            <a:avLst/>
          </a:prstGeom>
        </p:spPr>
      </p:pic>
      <p:pic>
        <p:nvPicPr>
          <p:cNvPr id="8" name="Picture 2" descr="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79" y="3858259"/>
            <a:ext cx="2985230" cy="177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077061" y="746450"/>
            <a:ext cx="877077" cy="2108718"/>
          </a:xfrm>
          <a:prstGeom prst="rect">
            <a:avLst/>
          </a:prstGeom>
          <a:solidFill>
            <a:srgbClr val="FF0000">
              <a:alpha val="12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181323" y="3752494"/>
            <a:ext cx="522514" cy="2098853"/>
          </a:xfrm>
          <a:prstGeom prst="rect">
            <a:avLst/>
          </a:prstGeom>
          <a:solidFill>
            <a:srgbClr val="FF0000">
              <a:alpha val="12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106678" y="858416"/>
            <a:ext cx="1194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smtClean="0">
                <a:solidFill>
                  <a:srgbClr val="FF0000"/>
                </a:solidFill>
              </a:rPr>
              <a:t>Younger Dryas?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17604" y="4744334"/>
            <a:ext cx="1194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smtClean="0">
                <a:solidFill>
                  <a:srgbClr val="FF0000"/>
                </a:solidFill>
              </a:rPr>
              <a:t>Younger Dryas?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17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3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766" y="-173315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Histogram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5114" y="856034"/>
            <a:ext cx="10515600" cy="93065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Are measured values normally distributed? </a:t>
            </a:r>
          </a:p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Result: Stalagmite and Ice Core d18O is </a:t>
            </a:r>
            <a:r>
              <a:rPr lang="en-US" i="1" dirty="0" smtClean="0">
                <a:latin typeface="Helvetica" charset="0"/>
                <a:ea typeface="Helvetica" charset="0"/>
                <a:cs typeface="Helvetica" charset="0"/>
              </a:rPr>
              <a:t>not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normally distributed  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553" y="2111283"/>
            <a:ext cx="6343447" cy="37338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1283"/>
            <a:ext cx="5848553" cy="37338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4556101" y="3432320"/>
            <a:ext cx="25825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Helvetica Neue" charset="0"/>
                <a:ea typeface="Helvetica Neue" charset="0"/>
                <a:cs typeface="Helvetica Neue" charset="0"/>
              </a:rPr>
              <a:t>Number of Data Points</a:t>
            </a:r>
            <a:endParaRPr lang="en-US" sz="10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77879" y="5660648"/>
            <a:ext cx="30728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Helvetica Neue" charset="0"/>
                <a:ea typeface="Helvetica Neue" charset="0"/>
                <a:cs typeface="Helvetica Neue" charset="0"/>
              </a:rPr>
              <a:t>Measured Values 18O/16O</a:t>
            </a:r>
            <a:endParaRPr lang="en-US" sz="10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52053" y="5660648"/>
            <a:ext cx="30728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Helvetica Neue" charset="0"/>
                <a:ea typeface="Helvetica Neue" charset="0"/>
                <a:cs typeface="Helvetica Neue" charset="0"/>
              </a:rPr>
              <a:t>Measured Values 18O/16O</a:t>
            </a:r>
            <a:endParaRPr lang="en-US" sz="10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89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136525"/>
            <a:ext cx="12014200" cy="1325563"/>
          </a:xfrm>
        </p:spPr>
        <p:txBody>
          <a:bodyPr/>
          <a:lstStyle/>
          <a:p>
            <a:r>
              <a:rPr lang="en-US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Power Spectral Density Estimate: </a:t>
            </a:r>
            <a:r>
              <a:rPr lang="en-US" b="1" dirty="0" err="1" smtClean="0">
                <a:latin typeface="Helvetica Neue Condensed" charset="0"/>
                <a:ea typeface="Helvetica Neue Condensed" charset="0"/>
                <a:cs typeface="Helvetica Neue Condensed" charset="0"/>
              </a:rPr>
              <a:t>semilogy</a:t>
            </a:r>
            <a:r>
              <a:rPr lang="en-US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 vs. PSD estimate (</a:t>
            </a:r>
            <a:r>
              <a:rPr lang="en-US" b="1" dirty="0" err="1" smtClean="0">
                <a:latin typeface="Helvetica Neue Condensed" charset="0"/>
                <a:ea typeface="Helvetica Neue Condensed" charset="0"/>
                <a:cs typeface="Helvetica Neue Condensed" charset="0"/>
              </a:rPr>
              <a:t>Pxx</a:t>
            </a:r>
            <a:r>
              <a:rPr lang="en-US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)</a:t>
            </a:r>
            <a:endParaRPr lang="en-US" b="1" dirty="0"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400" y="900906"/>
            <a:ext cx="7569200" cy="540589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662" y="900906"/>
            <a:ext cx="7818675" cy="55002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7800" y="1876992"/>
            <a:ext cx="3555999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200" b="1" dirty="0">
                <a:latin typeface="Helvetica Neue Condensed" charset="0"/>
                <a:ea typeface="Helvetica Neue Condensed" charset="0"/>
                <a:cs typeface="Helvetica Neue Condensed" charset="0"/>
              </a:rPr>
              <a:t>Estimate spectral density of a random signal from a sequence of time samples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b="1" dirty="0">
                <a:latin typeface="Helvetica Neue Condensed" charset="0"/>
                <a:ea typeface="Helvetica Neue Condensed" charset="0"/>
                <a:cs typeface="Helvetica Neue Condensed" charset="0"/>
              </a:rPr>
              <a:t>Spectral density characterizes the frequency content of the signal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b="1" dirty="0">
                <a:latin typeface="Helvetica Neue Condensed" charset="0"/>
                <a:ea typeface="Helvetica Neue Condensed" charset="0"/>
                <a:cs typeface="Helvetica Neue Condensed" charset="0"/>
              </a:rPr>
              <a:t>Helps detect any periodicities in data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b="1" dirty="0">
                <a:latin typeface="Helvetica Neue Condensed" charset="0"/>
                <a:ea typeface="Helvetica Neue Condensed" charset="0"/>
                <a:cs typeface="Helvetica Neue Condensed" charset="0"/>
              </a:rPr>
              <a:t>Observe peaks at the frequencies corresponding to these periodicities</a:t>
            </a:r>
          </a:p>
        </p:txBody>
      </p:sp>
    </p:spTree>
    <p:extLst>
      <p:ext uri="{BB962C8B-B14F-4D97-AF65-F5344CB8AC3E}">
        <p14:creationId xmlns:p14="http://schemas.microsoft.com/office/powerpoint/2010/main" val="107619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1242"/>
            <a:ext cx="7215032" cy="579026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090" y="1826635"/>
            <a:ext cx="5544855" cy="43217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71807" y="802433"/>
            <a:ext cx="671801" cy="4926563"/>
          </a:xfrm>
          <a:prstGeom prst="rect">
            <a:avLst/>
          </a:prstGeom>
          <a:solidFill>
            <a:srgbClr val="C00000">
              <a:alpha val="1100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582747" y="1826635"/>
            <a:ext cx="5544854" cy="4321725"/>
          </a:xfrm>
          <a:prstGeom prst="rect">
            <a:avLst/>
          </a:prstGeom>
          <a:solidFill>
            <a:srgbClr val="C00000">
              <a:alpha val="10000"/>
            </a:srgbClr>
          </a:solidFill>
          <a:ln>
            <a:solidFill>
              <a:srgbClr val="C00000">
                <a:alpha val="1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95331" y="989050"/>
            <a:ext cx="39561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Result: Ice core has higher power and two frequency signals; stalagmite only has one significant frequency signal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86916" y="296552"/>
            <a:ext cx="43494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F (frequency vector for PSD values) vs. </a:t>
            </a:r>
            <a:r>
              <a:rPr lang="en-US" sz="2800" b="1" dirty="0" err="1" smtClean="0">
                <a:latin typeface="Helvetica Neue Condensed" charset="0"/>
                <a:ea typeface="Helvetica Neue Condensed" charset="0"/>
                <a:cs typeface="Helvetica Neue Condensed" charset="0"/>
              </a:rPr>
              <a:t>Pxx</a:t>
            </a:r>
            <a:r>
              <a:rPr lang="en-US" sz="280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 (PSD estimate)</a:t>
            </a:r>
            <a:endParaRPr lang="en-US" sz="2800" b="1" dirty="0"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06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421</TotalTime>
  <Words>544</Words>
  <Application>Microsoft Macintosh PowerPoint</Application>
  <PresentationFormat>Widescreen</PresentationFormat>
  <Paragraphs>81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Calibri</vt:lpstr>
      <vt:lpstr>Calibri Light</vt:lpstr>
      <vt:lpstr>Helvetica</vt:lpstr>
      <vt:lpstr>Helvetica Neue</vt:lpstr>
      <vt:lpstr>Helvetica Neue Condensed</vt:lpstr>
      <vt:lpstr>Wingdings</vt:lpstr>
      <vt:lpstr>Arial</vt:lpstr>
      <vt:lpstr>Office Theme</vt:lpstr>
      <vt:lpstr>Correlation of oxygen isotope data taken from two proxies with different locations</vt:lpstr>
      <vt:lpstr>Paleoclimate Proxies</vt:lpstr>
      <vt:lpstr>Motivation for study</vt:lpstr>
      <vt:lpstr>Targeting a specific area: Younger Dryas</vt:lpstr>
      <vt:lpstr>Stalagmite: -10 to -7         Ice Core: -32 to -42</vt:lpstr>
      <vt:lpstr>PowerPoint Presentation</vt:lpstr>
      <vt:lpstr>Histogram</vt:lpstr>
      <vt:lpstr>Power Spectral Density Estimate: semilogy vs. PSD estimate (Pxx)</vt:lpstr>
      <vt:lpstr>PowerPoint Presentation</vt:lpstr>
      <vt:lpstr>PowerPoint Presentation</vt:lpstr>
      <vt:lpstr>PowerPoint Presentation</vt:lpstr>
      <vt:lpstr>Wavelet</vt:lpstr>
      <vt:lpstr>PowerPoint Presentation</vt:lpstr>
      <vt:lpstr>Conclusions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Ellis, Shelby A</dc:creator>
  <cp:lastModifiedBy>Ellis, Shelby A</cp:lastModifiedBy>
  <cp:revision>103</cp:revision>
  <dcterms:created xsi:type="dcterms:W3CDTF">2017-03-25T18:45:59Z</dcterms:created>
  <dcterms:modified xsi:type="dcterms:W3CDTF">2017-04-18T17:32:08Z</dcterms:modified>
</cp:coreProperties>
</file>