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7" r:id="rId1"/>
  </p:sldMasterIdLst>
  <p:notesMasterIdLst>
    <p:notesMasterId r:id="rId14"/>
  </p:notesMasterIdLst>
  <p:sldIdLst>
    <p:sldId id="256" r:id="rId2"/>
    <p:sldId id="257" r:id="rId3"/>
    <p:sldId id="282" r:id="rId4"/>
    <p:sldId id="285" r:id="rId5"/>
    <p:sldId id="266" r:id="rId6"/>
    <p:sldId id="289" r:id="rId7"/>
    <p:sldId id="286" r:id="rId8"/>
    <p:sldId id="287" r:id="rId9"/>
    <p:sldId id="288" r:id="rId10"/>
    <p:sldId id="290" r:id="rId11"/>
    <p:sldId id="291" r:id="rId12"/>
    <p:sldId id="29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32" autoAdjust="0"/>
    <p:restoredTop sz="86775" autoAdjust="0"/>
  </p:normalViewPr>
  <p:slideViewPr>
    <p:cSldViewPr snapToGrid="0">
      <p:cViewPr varScale="1">
        <p:scale>
          <a:sx n="64" d="100"/>
          <a:sy n="64" d="100"/>
        </p:scale>
        <p:origin x="34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05C8E2-19A9-4F99-964F-7B66CD8DBC94}" type="datetimeFigureOut">
              <a:rPr lang="en-US" smtClean="0"/>
              <a:t>4/20/2017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3BAD57-9DF0-4787-A42D-9C010875EFA3}" type="slidenum">
              <a:rPr lang="en-US" smtClean="0"/>
              <a:t>‹#›</a:t>
            </a:fld>
            <a:endParaRPr lang="en-US"/>
          </a:p>
        </p:txBody>
      </p:sp>
    </p:spTree>
    <p:extLst>
      <p:ext uri="{BB962C8B-B14F-4D97-AF65-F5344CB8AC3E}">
        <p14:creationId xmlns:p14="http://schemas.microsoft.com/office/powerpoint/2010/main" val="3547326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n.wikipedia.org/wiki/Bootstrapping_(statistics)"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s://en.wikipedia.org/wiki/Percentile" TargetMode="External"/><Relationship Id="rId5" Type="http://schemas.openxmlformats.org/officeDocument/2006/relationships/hyperlink" Target="https://en.wikipedia.org/wiki/Confidence_interval" TargetMode="External"/><Relationship Id="rId4" Type="http://schemas.openxmlformats.org/officeDocument/2006/relationships/hyperlink" Target="https://en.wikipedia.org/wiki/Sampling_distribu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n.wikipedia.org/wiki/Coefficient_of_determination"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en.wikipedia.org/wiki/Simple_linear_regress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a:t>
            </a:r>
            <a:r>
              <a:rPr lang="en-US" baseline="0" dirty="0" smtClean="0"/>
              <a:t> attending several serve-learn-sustain events and reading an article in the Scientific American, I wanted to do my project on the connection between socioeconomic status and exposure to environmental pollution. I wanted to explore the claim that </a:t>
            </a:r>
            <a:r>
              <a:rPr lang="en-US" sz="1200" b="0" i="0" kern="1200" dirty="0" smtClean="0">
                <a:solidFill>
                  <a:schemeClr val="tx1"/>
                </a:solidFill>
                <a:effectLst/>
                <a:latin typeface="+mn-lt"/>
                <a:ea typeface="+mn-ea"/>
                <a:cs typeface="+mn-cs"/>
              </a:rPr>
              <a:t>poor and minority communities tend to be exposed to higher concentrations of air pollution</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and that they also</a:t>
            </a:r>
            <a:r>
              <a:rPr lang="en-US" sz="1200" b="0" i="0" kern="1200" baseline="0" dirty="0" smtClean="0">
                <a:solidFill>
                  <a:schemeClr val="tx1"/>
                </a:solidFill>
                <a:effectLst/>
                <a:latin typeface="+mn-lt"/>
                <a:ea typeface="+mn-ea"/>
                <a:cs typeface="+mn-cs"/>
              </a:rPr>
              <a:t> have </a:t>
            </a:r>
            <a:r>
              <a:rPr lang="en-US" sz="1200" b="0" i="0" kern="1200" dirty="0" smtClean="0">
                <a:solidFill>
                  <a:schemeClr val="tx1"/>
                </a:solidFill>
                <a:effectLst/>
                <a:latin typeface="+mn-lt"/>
                <a:ea typeface="+mn-ea"/>
                <a:cs typeface="+mn-cs"/>
              </a:rPr>
              <a:t>facilities using toxic substances and Hazardous waste treatment, storage, and disposal plants located closer to them</a:t>
            </a:r>
            <a:r>
              <a:rPr lang="en-US" sz="1200" b="0" i="0" kern="1200" baseline="0" dirty="0" smtClean="0">
                <a:solidFill>
                  <a:schemeClr val="tx1"/>
                </a:solidFill>
                <a:effectLst/>
                <a:latin typeface="+mn-lt"/>
                <a:ea typeface="+mn-ea"/>
                <a:cs typeface="+mn-cs"/>
              </a:rPr>
              <a:t>.</a:t>
            </a:r>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showing that the biggest polluters in the U.S.-- factories, warehouse and other facilities using toxic substances -- are overwhelmingly located in poor, non-white neighborhoods</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 disproportionately located in areas near high volume roads or where mobile source air pollution emissions are higher.</a:t>
            </a:r>
            <a:endParaRPr lang="en-US" dirty="0"/>
          </a:p>
        </p:txBody>
      </p:sp>
      <p:sp>
        <p:nvSpPr>
          <p:cNvPr id="4" name="Slide Number Placeholder 3"/>
          <p:cNvSpPr>
            <a:spLocks noGrp="1"/>
          </p:cNvSpPr>
          <p:nvPr>
            <p:ph type="sldNum" sz="quarter" idx="10"/>
          </p:nvPr>
        </p:nvSpPr>
        <p:spPr/>
        <p:txBody>
          <a:bodyPr/>
          <a:lstStyle/>
          <a:p>
            <a:fld id="{3E3BAD57-9DF0-4787-A42D-9C010875EFA3}" type="slidenum">
              <a:rPr lang="en-US" smtClean="0"/>
              <a:t>2</a:t>
            </a:fld>
            <a:endParaRPr lang="en-US"/>
          </a:p>
        </p:txBody>
      </p:sp>
    </p:spTree>
    <p:extLst>
      <p:ext uri="{BB962C8B-B14F-4D97-AF65-F5344CB8AC3E}">
        <p14:creationId xmlns:p14="http://schemas.microsoft.com/office/powerpoint/2010/main" val="249780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Biggest polluters like factories, warehouse and hazardous waste treatment and storage plants located in poorer areas </a:t>
            </a:r>
          </a:p>
          <a:p>
            <a:endParaRPr lang="en-US" dirty="0"/>
          </a:p>
        </p:txBody>
      </p:sp>
      <p:sp>
        <p:nvSpPr>
          <p:cNvPr id="4" name="Slide Number Placeholder 3"/>
          <p:cNvSpPr>
            <a:spLocks noGrp="1"/>
          </p:cNvSpPr>
          <p:nvPr>
            <p:ph type="sldNum" sz="quarter" idx="10"/>
          </p:nvPr>
        </p:nvSpPr>
        <p:spPr/>
        <p:txBody>
          <a:bodyPr/>
          <a:lstStyle/>
          <a:p>
            <a:fld id="{3E3BAD57-9DF0-4787-A42D-9C010875EFA3}" type="slidenum">
              <a:rPr lang="en-US" smtClean="0"/>
              <a:t>11</a:t>
            </a:fld>
            <a:endParaRPr lang="en-US"/>
          </a:p>
        </p:txBody>
      </p:sp>
    </p:spTree>
    <p:extLst>
      <p:ext uri="{BB962C8B-B14F-4D97-AF65-F5344CB8AC3E}">
        <p14:creationId xmlns:p14="http://schemas.microsoft.com/office/powerpoint/2010/main" val="3898329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BAD57-9DF0-4787-A42D-9C010875EFA3}" type="slidenum">
              <a:rPr lang="en-US" smtClean="0"/>
              <a:t>12</a:t>
            </a:fld>
            <a:endParaRPr lang="en-US"/>
          </a:p>
        </p:txBody>
      </p:sp>
    </p:spTree>
    <p:extLst>
      <p:ext uri="{BB962C8B-B14F-4D97-AF65-F5344CB8AC3E}">
        <p14:creationId xmlns:p14="http://schemas.microsoft.com/office/powerpoint/2010/main" val="1495048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smtClean="0">
                <a:solidFill>
                  <a:schemeClr val="tx1"/>
                </a:solidFill>
                <a:effectLst/>
                <a:latin typeface="+mn-lt"/>
                <a:ea typeface="+mn-ea"/>
                <a:cs typeface="+mn-cs"/>
              </a:rPr>
              <a:t>acilities</a:t>
            </a:r>
            <a:r>
              <a:rPr lang="en-US" sz="1200" b="0" i="0" kern="1200" dirty="0" smtClean="0">
                <a:solidFill>
                  <a:schemeClr val="tx1"/>
                </a:solidFill>
                <a:effectLst/>
                <a:latin typeface="+mn-lt"/>
                <a:ea typeface="+mn-ea"/>
                <a:cs typeface="+mn-cs"/>
              </a:rPr>
              <a:t> within 5 km (or nearest one beyond 5 km), each divided by distance in km</a:t>
            </a:r>
            <a:endParaRPr lang="en-US" b="1" dirty="0"/>
          </a:p>
        </p:txBody>
      </p:sp>
      <p:sp>
        <p:nvSpPr>
          <p:cNvPr id="4" name="Slide Number Placeholder 3"/>
          <p:cNvSpPr>
            <a:spLocks noGrp="1"/>
          </p:cNvSpPr>
          <p:nvPr>
            <p:ph type="sldNum" sz="quarter" idx="10"/>
          </p:nvPr>
        </p:nvSpPr>
        <p:spPr/>
        <p:txBody>
          <a:bodyPr/>
          <a:lstStyle/>
          <a:p>
            <a:fld id="{3E3BAD57-9DF0-4787-A42D-9C010875EFA3}" type="slidenum">
              <a:rPr lang="en-US" smtClean="0"/>
              <a:t>3</a:t>
            </a:fld>
            <a:endParaRPr lang="en-US"/>
          </a:p>
        </p:txBody>
      </p:sp>
    </p:spTree>
    <p:extLst>
      <p:ext uri="{BB962C8B-B14F-4D97-AF65-F5344CB8AC3E}">
        <p14:creationId xmlns:p14="http://schemas.microsoft.com/office/powerpoint/2010/main" val="2570978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On the other hand, narrow confidence intervals in relation to the point estimate tell you that the estimated value is relatively stable; that repeated polls would give approximately the same results.</a:t>
            </a:r>
          </a:p>
          <a:p>
            <a:r>
              <a:rPr lang="en-US" sz="1200" b="0" i="0" kern="1200" dirty="0" smtClean="0">
                <a:solidFill>
                  <a:schemeClr val="tx1"/>
                </a:solidFill>
                <a:effectLst/>
                <a:latin typeface="+mn-lt"/>
                <a:ea typeface="+mn-ea"/>
                <a:cs typeface="+mn-cs"/>
              </a:rPr>
              <a:t>The width of the confidence interval for an individual study depends to a large extent on the sample size. Larger studies tend to give more precise estimates of effects (and hence have narrower confidence intervals) than smaller studies.</a:t>
            </a:r>
            <a:endParaRPr lang="en-US" b="1" dirty="0"/>
          </a:p>
        </p:txBody>
      </p:sp>
      <p:sp>
        <p:nvSpPr>
          <p:cNvPr id="4" name="Slide Number Placeholder 3"/>
          <p:cNvSpPr>
            <a:spLocks noGrp="1"/>
          </p:cNvSpPr>
          <p:nvPr>
            <p:ph type="sldNum" sz="quarter" idx="10"/>
          </p:nvPr>
        </p:nvSpPr>
        <p:spPr/>
        <p:txBody>
          <a:bodyPr/>
          <a:lstStyle/>
          <a:p>
            <a:fld id="{3E3BAD57-9DF0-4787-A42D-9C010875EFA3}" type="slidenum">
              <a:rPr lang="en-US" smtClean="0"/>
              <a:t>4</a:t>
            </a:fld>
            <a:endParaRPr lang="en-US"/>
          </a:p>
        </p:txBody>
      </p:sp>
    </p:spTree>
    <p:extLst>
      <p:ext uri="{BB962C8B-B14F-4D97-AF65-F5344CB8AC3E}">
        <p14:creationId xmlns:p14="http://schemas.microsoft.com/office/powerpoint/2010/main" val="2972102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most appropriate regression method depends on the problem. If we treat observed and modeled data equally and want to </a:t>
            </a:r>
            <a:r>
              <a:rPr lang="en-US" dirty="0" err="1" smtClean="0"/>
              <a:t>intercompare</a:t>
            </a:r>
            <a:r>
              <a:rPr lang="en-US" dirty="0" smtClean="0"/>
              <a:t> the two datasets, PC-regression (and to a lesser extent RMA-regression) is the best. If we treat the observed values are ground-truth and want to understand how the modeled values deviate from the observations, the regular LS regression is the best. If you experiment with the location of the outlier data, you will find that its effect on the </a:t>
            </a:r>
            <a:r>
              <a:rPr lang="en-US" dirty="0" err="1" smtClean="0"/>
              <a:t>regularLS</a:t>
            </a:r>
            <a:r>
              <a:rPr lang="en-US" dirty="0" smtClean="0"/>
              <a:t> regression depends on how close the data is to the mean of observed data (x-axis). The closer it is, the smaller is the effect. PC and RMA regressions are not affected as much by the </a:t>
            </a:r>
            <a:r>
              <a:rPr lang="en-US" dirty="0" err="1" smtClean="0"/>
              <a:t>xlocation</a:t>
            </a:r>
            <a:r>
              <a:rPr lang="en-US" dirty="0" smtClean="0"/>
              <a:t> of the outlier point.</a:t>
            </a:r>
          </a:p>
          <a:p>
            <a:endParaRPr lang="en-US" dirty="0" smtClean="0"/>
          </a:p>
          <a:p>
            <a:r>
              <a:rPr lang="en-US" dirty="0" smtClean="0"/>
              <a:t>The Chi-squared test results here appear to suggest that the RMA fit is the “best” fit, considering that it has the smallest t-value (it has the “most normal” residuals). However, the PC fit takes into account variance in the predictor (x-values) that is not reflected in the analysis of the fitting residuals here. Also, choice of #bins to do the analysis impacts the comparative values of the </a:t>
            </a:r>
            <a:r>
              <a:rPr lang="en-US" dirty="0" err="1" smtClean="0"/>
              <a:t>tvalue</a:t>
            </a:r>
            <a:r>
              <a:rPr lang="en-US" dirty="0" smtClean="0"/>
              <a:t> (as discussed above).</a:t>
            </a:r>
          </a:p>
          <a:p>
            <a:endParaRPr lang="en-US" dirty="0" smtClean="0"/>
          </a:p>
          <a:p>
            <a:r>
              <a:rPr lang="en-US" sz="1200" b="1" i="0" kern="1200" dirty="0" smtClean="0">
                <a:solidFill>
                  <a:schemeClr val="tx1"/>
                </a:solidFill>
                <a:effectLst/>
                <a:latin typeface="+mn-lt"/>
                <a:ea typeface="+mn-ea"/>
                <a:cs typeface="+mn-cs"/>
              </a:rPr>
              <a:t>R-squared</a:t>
            </a:r>
            <a:r>
              <a:rPr lang="en-US" sz="1200" b="0" i="0" kern="1200" dirty="0" smtClean="0">
                <a:solidFill>
                  <a:schemeClr val="tx1"/>
                </a:solidFill>
                <a:effectLst/>
                <a:latin typeface="+mn-lt"/>
                <a:ea typeface="+mn-ea"/>
                <a:cs typeface="+mn-cs"/>
              </a:rPr>
              <a:t> is a statistical measure of how close the data are to the fitted </a:t>
            </a:r>
            <a:r>
              <a:rPr lang="en-US" sz="1200" b="1" i="0" kern="1200" dirty="0" smtClean="0">
                <a:solidFill>
                  <a:schemeClr val="tx1"/>
                </a:solidFill>
                <a:effectLst/>
                <a:latin typeface="+mn-lt"/>
                <a:ea typeface="+mn-ea"/>
                <a:cs typeface="+mn-cs"/>
              </a:rPr>
              <a:t>regression</a:t>
            </a:r>
            <a:r>
              <a:rPr lang="en-US" sz="1200" b="0" i="0" kern="1200" dirty="0" smtClean="0">
                <a:solidFill>
                  <a:schemeClr val="tx1"/>
                </a:solidFill>
                <a:effectLst/>
                <a:latin typeface="+mn-lt"/>
                <a:ea typeface="+mn-ea"/>
                <a:cs typeface="+mn-cs"/>
              </a:rPr>
              <a:t> line. It is also known as the coefficient of determination, or the coefficient of multiple determination for multiple </a:t>
            </a:r>
            <a:r>
              <a:rPr lang="en-US" sz="1200" b="1" i="0" kern="1200" dirty="0" smtClean="0">
                <a:solidFill>
                  <a:schemeClr val="tx1"/>
                </a:solidFill>
                <a:effectLst/>
                <a:latin typeface="+mn-lt"/>
                <a:ea typeface="+mn-ea"/>
                <a:cs typeface="+mn-cs"/>
              </a:rPr>
              <a:t>regression</a:t>
            </a:r>
            <a:r>
              <a:rPr lang="en-US" sz="1200" b="0" i="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3E3BAD57-9DF0-4787-A42D-9C010875EFA3}" type="slidenum">
              <a:rPr lang="en-US" smtClean="0"/>
              <a:t>5</a:t>
            </a:fld>
            <a:endParaRPr lang="en-US"/>
          </a:p>
        </p:txBody>
      </p:sp>
    </p:spTree>
    <p:extLst>
      <p:ext uri="{BB962C8B-B14F-4D97-AF65-F5344CB8AC3E}">
        <p14:creationId xmlns:p14="http://schemas.microsoft.com/office/powerpoint/2010/main" val="103800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a:t>
            </a:r>
            <a:r>
              <a:rPr lang="en-US" sz="1200" b="0" i="0" u="none" strike="noStrike" kern="1200" dirty="0" smtClean="0">
                <a:solidFill>
                  <a:schemeClr val="tx1"/>
                </a:solidFill>
                <a:effectLst/>
                <a:latin typeface="+mn-lt"/>
                <a:ea typeface="+mn-ea"/>
                <a:cs typeface="+mn-cs"/>
                <a:hlinkClick r:id="rId3" tooltip="Bootstrapping (statistics)"/>
              </a:rPr>
              <a:t>bootstrap</a:t>
            </a:r>
            <a:r>
              <a:rPr lang="en-US" sz="1200" b="0" i="0" kern="1200" dirty="0" smtClean="0">
                <a:solidFill>
                  <a:schemeClr val="tx1"/>
                </a:solidFill>
                <a:effectLst/>
                <a:latin typeface="+mn-lt"/>
                <a:ea typeface="+mn-ea"/>
                <a:cs typeface="+mn-cs"/>
              </a:rPr>
              <a:t> can be used to construct confidence intervals for Pearson's correlation coefficient. In the "non-parametric" bootstrap, </a:t>
            </a:r>
            <a:r>
              <a:rPr lang="en-US" sz="1200" b="0" i="1" kern="1200" dirty="0" smtClean="0">
                <a:solidFill>
                  <a:schemeClr val="tx1"/>
                </a:solidFill>
                <a:effectLst/>
                <a:latin typeface="+mn-lt"/>
                <a:ea typeface="+mn-ea"/>
                <a:cs typeface="+mn-cs"/>
              </a:rPr>
              <a:t>n</a:t>
            </a:r>
            <a:r>
              <a:rPr lang="en-US" sz="1200" b="0" i="0" kern="1200" dirty="0" smtClean="0">
                <a:solidFill>
                  <a:schemeClr val="tx1"/>
                </a:solidFill>
                <a:effectLst/>
                <a:latin typeface="+mn-lt"/>
                <a:ea typeface="+mn-ea"/>
                <a:cs typeface="+mn-cs"/>
              </a:rPr>
              <a:t> pairs (</a:t>
            </a:r>
            <a:r>
              <a:rPr lang="en-US" sz="1200" b="0" i="1" kern="1200" dirty="0" smtClean="0">
                <a:solidFill>
                  <a:schemeClr val="tx1"/>
                </a:solidFill>
                <a:effectLst/>
                <a:latin typeface="+mn-lt"/>
                <a:ea typeface="+mn-ea"/>
                <a:cs typeface="+mn-cs"/>
              </a:rPr>
              <a:t>x</a:t>
            </a:r>
            <a:r>
              <a:rPr lang="en-US" sz="1200" b="0" i="1" kern="1200" baseline="-25000" dirty="0" smtClean="0">
                <a:solidFill>
                  <a:schemeClr val="tx1"/>
                </a:solidFill>
                <a:effectLst/>
                <a:latin typeface="+mn-lt"/>
                <a:ea typeface="+mn-ea"/>
                <a:cs typeface="+mn-cs"/>
              </a:rPr>
              <a:t>i</a:t>
            </a:r>
            <a:r>
              <a:rPr lang="en-US" sz="1200" b="0" i="0" kern="1200" dirty="0" smtClean="0">
                <a:solidFill>
                  <a:schemeClr val="tx1"/>
                </a:solidFill>
                <a:effectLst/>
                <a:latin typeface="+mn-lt"/>
                <a:ea typeface="+mn-ea"/>
                <a:cs typeface="+mn-cs"/>
              </a:rPr>
              <a:t>, </a:t>
            </a:r>
            <a:r>
              <a:rPr lang="en-US" sz="1200" b="0" i="1" kern="1200" dirty="0" err="1" smtClean="0">
                <a:solidFill>
                  <a:schemeClr val="tx1"/>
                </a:solidFill>
                <a:effectLst/>
                <a:latin typeface="+mn-lt"/>
                <a:ea typeface="+mn-ea"/>
                <a:cs typeface="+mn-cs"/>
              </a:rPr>
              <a:t>y</a:t>
            </a:r>
            <a:r>
              <a:rPr lang="en-US" sz="1200" b="0" i="1" kern="1200" baseline="-25000" dirty="0" err="1" smtClean="0">
                <a:solidFill>
                  <a:schemeClr val="tx1"/>
                </a:solidFill>
                <a:effectLst/>
                <a:latin typeface="+mn-lt"/>
                <a:ea typeface="+mn-ea"/>
                <a:cs typeface="+mn-cs"/>
              </a:rPr>
              <a:t>i</a:t>
            </a:r>
            <a:r>
              <a:rPr lang="en-US" sz="1200" b="0" i="0" kern="1200" dirty="0" smtClean="0">
                <a:solidFill>
                  <a:schemeClr val="tx1"/>
                </a:solidFill>
                <a:effectLst/>
                <a:latin typeface="+mn-lt"/>
                <a:ea typeface="+mn-ea"/>
                <a:cs typeface="+mn-cs"/>
              </a:rPr>
              <a:t>) are resampled "with replacement" from the observed set of </a:t>
            </a:r>
            <a:r>
              <a:rPr lang="en-US" sz="1200" b="0" i="1" kern="1200" dirty="0" smtClean="0">
                <a:solidFill>
                  <a:schemeClr val="tx1"/>
                </a:solidFill>
                <a:effectLst/>
                <a:latin typeface="+mn-lt"/>
                <a:ea typeface="+mn-ea"/>
                <a:cs typeface="+mn-cs"/>
              </a:rPr>
              <a:t>n</a:t>
            </a:r>
            <a:r>
              <a:rPr lang="en-US" sz="1200" b="0" i="0" kern="1200" dirty="0" smtClean="0">
                <a:solidFill>
                  <a:schemeClr val="tx1"/>
                </a:solidFill>
                <a:effectLst/>
                <a:latin typeface="+mn-lt"/>
                <a:ea typeface="+mn-ea"/>
                <a:cs typeface="+mn-cs"/>
              </a:rPr>
              <a:t> pairs, and the correlation coefficient </a:t>
            </a:r>
            <a:r>
              <a:rPr lang="en-US" sz="1200" b="0" i="1" kern="1200" dirty="0" smtClean="0">
                <a:solidFill>
                  <a:schemeClr val="tx1"/>
                </a:solidFill>
                <a:effectLst/>
                <a:latin typeface="+mn-lt"/>
                <a:ea typeface="+mn-ea"/>
                <a:cs typeface="+mn-cs"/>
              </a:rPr>
              <a:t>r</a:t>
            </a:r>
            <a:r>
              <a:rPr lang="en-US" sz="1200" b="0" i="0" kern="1200" dirty="0" smtClean="0">
                <a:solidFill>
                  <a:schemeClr val="tx1"/>
                </a:solidFill>
                <a:effectLst/>
                <a:latin typeface="+mn-lt"/>
                <a:ea typeface="+mn-ea"/>
                <a:cs typeface="+mn-cs"/>
              </a:rPr>
              <a:t> is calculated based on the resampled data. This process is repeated a large number of times, and the empirical distribution of the resampled </a:t>
            </a:r>
            <a:r>
              <a:rPr lang="en-US" sz="1200" b="0" i="1" kern="1200" dirty="0" smtClean="0">
                <a:solidFill>
                  <a:schemeClr val="tx1"/>
                </a:solidFill>
                <a:effectLst/>
                <a:latin typeface="+mn-lt"/>
                <a:ea typeface="+mn-ea"/>
                <a:cs typeface="+mn-cs"/>
              </a:rPr>
              <a:t>r</a:t>
            </a:r>
            <a:r>
              <a:rPr lang="en-US" sz="1200" b="0" i="0" kern="1200" dirty="0" smtClean="0">
                <a:solidFill>
                  <a:schemeClr val="tx1"/>
                </a:solidFill>
                <a:effectLst/>
                <a:latin typeface="+mn-lt"/>
                <a:ea typeface="+mn-ea"/>
                <a:cs typeface="+mn-cs"/>
              </a:rPr>
              <a:t> values are used to approximate the </a:t>
            </a:r>
            <a:r>
              <a:rPr lang="en-US" sz="1200" b="0" i="0" u="none" strike="noStrike" kern="1200" dirty="0" smtClean="0">
                <a:solidFill>
                  <a:schemeClr val="tx1"/>
                </a:solidFill>
                <a:effectLst/>
                <a:latin typeface="+mn-lt"/>
                <a:ea typeface="+mn-ea"/>
                <a:cs typeface="+mn-cs"/>
                <a:hlinkClick r:id="rId4" tooltip="Sampling distribution"/>
              </a:rPr>
              <a:t>sampling distribution</a:t>
            </a:r>
            <a:r>
              <a:rPr lang="en-US" sz="1200" b="0" i="0" kern="1200" dirty="0" smtClean="0">
                <a:solidFill>
                  <a:schemeClr val="tx1"/>
                </a:solidFill>
                <a:effectLst/>
                <a:latin typeface="+mn-lt"/>
                <a:ea typeface="+mn-ea"/>
                <a:cs typeface="+mn-cs"/>
              </a:rPr>
              <a:t> of the statistic. A 95% </a:t>
            </a:r>
            <a:r>
              <a:rPr lang="en-US" sz="1200" b="0" i="0" u="none" strike="noStrike" kern="1200" dirty="0" smtClean="0">
                <a:solidFill>
                  <a:schemeClr val="tx1"/>
                </a:solidFill>
                <a:effectLst/>
                <a:latin typeface="+mn-lt"/>
                <a:ea typeface="+mn-ea"/>
                <a:cs typeface="+mn-cs"/>
                <a:hlinkClick r:id="rId5" tooltip="Confidence interval"/>
              </a:rPr>
              <a:t>confidence interval</a:t>
            </a:r>
            <a:r>
              <a:rPr lang="en-US" sz="1200" b="0" i="0" kern="1200" dirty="0" smtClean="0">
                <a:solidFill>
                  <a:schemeClr val="tx1"/>
                </a:solidFill>
                <a:effectLst/>
                <a:latin typeface="+mn-lt"/>
                <a:ea typeface="+mn-ea"/>
                <a:cs typeface="+mn-cs"/>
              </a:rPr>
              <a:t> for </a:t>
            </a:r>
            <a:r>
              <a:rPr lang="en-US" sz="1200" b="0" i="1" kern="1200" dirty="0" smtClean="0">
                <a:solidFill>
                  <a:schemeClr val="tx1"/>
                </a:solidFill>
                <a:effectLst/>
                <a:latin typeface="+mn-lt"/>
                <a:ea typeface="+mn-ea"/>
                <a:cs typeface="+mn-cs"/>
              </a:rPr>
              <a:t>ρ</a:t>
            </a:r>
            <a:r>
              <a:rPr lang="en-US" sz="1200" b="0" i="0" kern="1200" dirty="0" smtClean="0">
                <a:solidFill>
                  <a:schemeClr val="tx1"/>
                </a:solidFill>
                <a:effectLst/>
                <a:latin typeface="+mn-lt"/>
                <a:ea typeface="+mn-ea"/>
                <a:cs typeface="+mn-cs"/>
              </a:rPr>
              <a:t> can be defined as the interval spanning from the 2.5</a:t>
            </a:r>
            <a:r>
              <a:rPr lang="en-US" sz="1200" b="0" i="1" kern="1200" baseline="30000" dirty="0" smtClean="0">
                <a:solidFill>
                  <a:schemeClr val="tx1"/>
                </a:solidFill>
                <a:effectLst/>
                <a:latin typeface="+mn-lt"/>
                <a:ea typeface="+mn-ea"/>
                <a:cs typeface="+mn-cs"/>
              </a:rPr>
              <a:t>th</a:t>
            </a:r>
            <a:r>
              <a:rPr lang="en-US" sz="1200" b="0" i="0" kern="1200" dirty="0" smtClean="0">
                <a:solidFill>
                  <a:schemeClr val="tx1"/>
                </a:solidFill>
                <a:effectLst/>
                <a:latin typeface="+mn-lt"/>
                <a:ea typeface="+mn-ea"/>
                <a:cs typeface="+mn-cs"/>
              </a:rPr>
              <a:t> to the 97.5</a:t>
            </a:r>
            <a:r>
              <a:rPr lang="en-US" sz="1200" b="0" i="1" kern="1200" baseline="30000" dirty="0" smtClean="0">
                <a:solidFill>
                  <a:schemeClr val="tx1"/>
                </a:solidFill>
                <a:effectLst/>
                <a:latin typeface="+mn-lt"/>
                <a:ea typeface="+mn-ea"/>
                <a:cs typeface="+mn-cs"/>
              </a:rPr>
              <a:t>th</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6" tooltip="Percentile"/>
              </a:rPr>
              <a:t>percentile</a:t>
            </a:r>
            <a:r>
              <a:rPr lang="en-US" sz="1200" b="0" i="0" kern="1200" dirty="0" smtClean="0">
                <a:solidFill>
                  <a:schemeClr val="tx1"/>
                </a:solidFill>
                <a:effectLst/>
                <a:latin typeface="+mn-lt"/>
                <a:ea typeface="+mn-ea"/>
                <a:cs typeface="+mn-cs"/>
              </a:rPr>
              <a:t> of the resampled </a:t>
            </a:r>
            <a:r>
              <a:rPr lang="en-US" sz="1200" b="0" i="1" kern="1200" dirty="0" smtClean="0">
                <a:solidFill>
                  <a:schemeClr val="tx1"/>
                </a:solidFill>
                <a:effectLst/>
                <a:latin typeface="+mn-lt"/>
                <a:ea typeface="+mn-ea"/>
                <a:cs typeface="+mn-cs"/>
              </a:rPr>
              <a:t>r</a:t>
            </a:r>
            <a:r>
              <a:rPr lang="en-US" sz="1200" b="0" i="0" kern="1200" dirty="0" smtClean="0">
                <a:solidFill>
                  <a:schemeClr val="tx1"/>
                </a:solidFill>
                <a:effectLst/>
                <a:latin typeface="+mn-lt"/>
                <a:ea typeface="+mn-ea"/>
                <a:cs typeface="+mn-cs"/>
              </a:rPr>
              <a:t> values.</a:t>
            </a: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3E3BAD57-9DF0-4787-A42D-9C010875EFA3}" type="slidenum">
              <a:rPr lang="en-US" smtClean="0"/>
              <a:t>6</a:t>
            </a:fld>
            <a:endParaRPr lang="en-US"/>
          </a:p>
        </p:txBody>
      </p:sp>
    </p:spTree>
    <p:extLst>
      <p:ext uri="{BB962C8B-B14F-4D97-AF65-F5344CB8AC3E}">
        <p14:creationId xmlns:p14="http://schemas.microsoft.com/office/powerpoint/2010/main" val="3977779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most notable difference between the two datasets is the difference between their mean values (Modeled &gt; Observed). All four figures also illustrate this difference: the shift of the distribution in Fig. 1 &amp; 2, blue values consistently higher than black values in Fig. 3, and most values falling above the line y = x in Fig. 4. The consistency of model values being higher (save for four measurements, Fig. 4) than observations suggests a systematic cause</a:t>
            </a:r>
          </a:p>
          <a:p>
            <a:endParaRPr lang="en-US" dirty="0" smtClean="0"/>
          </a:p>
          <a:p>
            <a:r>
              <a:rPr lang="en-US" dirty="0" smtClean="0"/>
              <a:t>The model appears to consistently over-predict the actual O3 value. This may cause a higher incidence of false positive high-ozone day warnings, which is better than the alternative of an non-forecasted poor air quality day.</a:t>
            </a:r>
          </a:p>
          <a:p>
            <a:endParaRPr lang="en-US" b="1" dirty="0"/>
          </a:p>
        </p:txBody>
      </p:sp>
      <p:sp>
        <p:nvSpPr>
          <p:cNvPr id="4" name="Slide Number Placeholder 3"/>
          <p:cNvSpPr>
            <a:spLocks noGrp="1"/>
          </p:cNvSpPr>
          <p:nvPr>
            <p:ph type="sldNum" sz="quarter" idx="10"/>
          </p:nvPr>
        </p:nvSpPr>
        <p:spPr/>
        <p:txBody>
          <a:bodyPr/>
          <a:lstStyle/>
          <a:p>
            <a:fld id="{3E3BAD57-9DF0-4787-A42D-9C010875EFA3}" type="slidenum">
              <a:rPr lang="en-US" smtClean="0"/>
              <a:t>7</a:t>
            </a:fld>
            <a:endParaRPr lang="en-US"/>
          </a:p>
        </p:txBody>
      </p:sp>
    </p:spTree>
    <p:extLst>
      <p:ext uri="{BB962C8B-B14F-4D97-AF65-F5344CB8AC3E}">
        <p14:creationId xmlns:p14="http://schemas.microsoft.com/office/powerpoint/2010/main" val="1814987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0" i="0" kern="1200" dirty="0" smtClean="0">
                <a:solidFill>
                  <a:schemeClr val="tx1"/>
                </a:solidFill>
                <a:effectLst/>
                <a:latin typeface="+mn-lt"/>
                <a:ea typeface="+mn-ea"/>
                <a:cs typeface="+mn-cs"/>
              </a:rPr>
              <a:t>The square of the sample correlation coefficient is typically denoted r</a:t>
            </a:r>
            <a:r>
              <a:rPr lang="cy-GB" sz="1200" b="0" i="0" kern="1200" baseline="30000" dirty="0" smtClean="0">
                <a:solidFill>
                  <a:schemeClr val="tx1"/>
                </a:solidFill>
                <a:effectLst/>
                <a:latin typeface="+mn-lt"/>
                <a:ea typeface="+mn-ea"/>
                <a:cs typeface="+mn-cs"/>
              </a:rPr>
              <a:t>2</a:t>
            </a:r>
            <a:r>
              <a:rPr lang="cy-GB" sz="1200" b="0" i="0" kern="1200" dirty="0" smtClean="0">
                <a:solidFill>
                  <a:schemeClr val="tx1"/>
                </a:solidFill>
                <a:effectLst/>
                <a:latin typeface="+mn-lt"/>
                <a:ea typeface="+mn-ea"/>
                <a:cs typeface="+mn-cs"/>
              </a:rPr>
              <a:t> and is a special case of the </a:t>
            </a:r>
            <a:r>
              <a:rPr lang="cy-GB" sz="1200" b="0" i="0" u="none" strike="noStrike" kern="1200" dirty="0" smtClean="0">
                <a:solidFill>
                  <a:schemeClr val="tx1"/>
                </a:solidFill>
                <a:effectLst/>
                <a:latin typeface="+mn-lt"/>
                <a:ea typeface="+mn-ea"/>
                <a:cs typeface="+mn-cs"/>
                <a:hlinkClick r:id="rId3" tooltip="Coefficient of determination"/>
              </a:rPr>
              <a:t>coefficient of determination</a:t>
            </a:r>
            <a:r>
              <a:rPr lang="cy-GB" sz="1200" b="0" i="0" kern="1200" dirty="0" smtClean="0">
                <a:solidFill>
                  <a:schemeClr val="tx1"/>
                </a:solidFill>
                <a:effectLst/>
                <a:latin typeface="+mn-lt"/>
                <a:ea typeface="+mn-ea"/>
                <a:cs typeface="+mn-cs"/>
              </a:rPr>
              <a:t>. In this case, it estimates the fraction of the variance in </a:t>
            </a:r>
            <a:r>
              <a:rPr lang="cy-GB" sz="1200" b="0" i="1" kern="1200" dirty="0" smtClean="0">
                <a:solidFill>
                  <a:schemeClr val="tx1"/>
                </a:solidFill>
                <a:effectLst/>
                <a:latin typeface="+mn-lt"/>
                <a:ea typeface="+mn-ea"/>
                <a:cs typeface="+mn-cs"/>
              </a:rPr>
              <a:t>Y</a:t>
            </a:r>
            <a:r>
              <a:rPr lang="cy-GB" sz="1200" b="0" i="0" kern="1200" dirty="0" smtClean="0">
                <a:solidFill>
                  <a:schemeClr val="tx1"/>
                </a:solidFill>
                <a:effectLst/>
                <a:latin typeface="+mn-lt"/>
                <a:ea typeface="+mn-ea"/>
                <a:cs typeface="+mn-cs"/>
              </a:rPr>
              <a:t> that is explained by </a:t>
            </a:r>
            <a:r>
              <a:rPr lang="cy-GB" sz="1200" b="0" i="1" kern="1200" dirty="0" smtClean="0">
                <a:solidFill>
                  <a:schemeClr val="tx1"/>
                </a:solidFill>
                <a:effectLst/>
                <a:latin typeface="+mn-lt"/>
                <a:ea typeface="+mn-ea"/>
                <a:cs typeface="+mn-cs"/>
              </a:rPr>
              <a:t>X</a:t>
            </a:r>
            <a:r>
              <a:rPr lang="cy-GB" sz="1200" b="0" i="0" kern="1200" dirty="0" smtClean="0">
                <a:solidFill>
                  <a:schemeClr val="tx1"/>
                </a:solidFill>
                <a:effectLst/>
                <a:latin typeface="+mn-lt"/>
                <a:ea typeface="+mn-ea"/>
                <a:cs typeface="+mn-cs"/>
              </a:rPr>
              <a:t> in a </a:t>
            </a:r>
            <a:r>
              <a:rPr lang="cy-GB" sz="1200" b="0" i="0" u="none" strike="noStrike" kern="1200" dirty="0" smtClean="0">
                <a:solidFill>
                  <a:schemeClr val="tx1"/>
                </a:solidFill>
                <a:effectLst/>
                <a:latin typeface="+mn-lt"/>
                <a:ea typeface="+mn-ea"/>
                <a:cs typeface="+mn-cs"/>
                <a:hlinkClick r:id="rId4" tooltip="Simple linear regression"/>
              </a:rPr>
              <a:t>simple linear regression</a:t>
            </a:r>
            <a:r>
              <a:rPr lang="cy-GB" sz="1200" b="0" i="0" kern="1200" dirty="0" smtClean="0">
                <a:solidFill>
                  <a:schemeClr val="tx1"/>
                </a:solidFill>
                <a:effectLst/>
                <a:latin typeface="+mn-lt"/>
                <a:ea typeface="+mn-ea"/>
                <a:cs typeface="+mn-cs"/>
              </a:rPr>
              <a:t>. So if we have the observed dataset {</a:t>
            </a:r>
            <a:r>
              <a:rPr lang="cy-GB" sz="1200" b="0" i="1" kern="1200" dirty="0" smtClean="0">
                <a:solidFill>
                  <a:schemeClr val="tx1"/>
                </a:solidFill>
                <a:effectLst/>
                <a:latin typeface="+mn-lt"/>
                <a:ea typeface="+mn-ea"/>
                <a:cs typeface="+mn-cs"/>
              </a:rPr>
              <a:t>y</a:t>
            </a:r>
            <a:r>
              <a:rPr lang="cy-GB" sz="1200" b="0" i="0" kern="1200" baseline="-25000" dirty="0" smtClean="0">
                <a:solidFill>
                  <a:schemeClr val="tx1"/>
                </a:solidFill>
                <a:effectLst/>
                <a:latin typeface="+mn-lt"/>
                <a:ea typeface="+mn-ea"/>
                <a:cs typeface="+mn-cs"/>
              </a:rPr>
              <a:t>1</a:t>
            </a:r>
            <a:r>
              <a:rPr lang="cy-GB" sz="1200" b="0" i="0" kern="1200" dirty="0" smtClean="0">
                <a:solidFill>
                  <a:schemeClr val="tx1"/>
                </a:solidFill>
                <a:effectLst/>
                <a:latin typeface="+mn-lt"/>
                <a:ea typeface="+mn-ea"/>
                <a:cs typeface="+mn-cs"/>
              </a:rPr>
              <a:t>,...,</a:t>
            </a:r>
            <a:r>
              <a:rPr lang="cy-GB" sz="1200" b="0" i="1" kern="1200" dirty="0" smtClean="0">
                <a:solidFill>
                  <a:schemeClr val="tx1"/>
                </a:solidFill>
                <a:effectLst/>
                <a:latin typeface="+mn-lt"/>
                <a:ea typeface="+mn-ea"/>
                <a:cs typeface="+mn-cs"/>
              </a:rPr>
              <a:t>y</a:t>
            </a:r>
            <a:r>
              <a:rPr lang="cy-GB" sz="1200" b="0" i="1" kern="1200" baseline="-25000" dirty="0" smtClean="0">
                <a:solidFill>
                  <a:schemeClr val="tx1"/>
                </a:solidFill>
                <a:effectLst/>
                <a:latin typeface="+mn-lt"/>
                <a:ea typeface="+mn-ea"/>
                <a:cs typeface="+mn-cs"/>
              </a:rPr>
              <a:t>n</a:t>
            </a:r>
            <a:r>
              <a:rPr lang="cy-GB" sz="1200" b="0" i="0" kern="1200" dirty="0" smtClean="0">
                <a:solidFill>
                  <a:schemeClr val="tx1"/>
                </a:solidFill>
                <a:effectLst/>
                <a:latin typeface="+mn-lt"/>
                <a:ea typeface="+mn-ea"/>
                <a:cs typeface="+mn-cs"/>
              </a:rPr>
              <a:t>} and the fitted dataset {</a:t>
            </a:r>
            <a:r>
              <a:rPr lang="cy-GB" sz="1200" b="0" i="1" kern="1200" dirty="0" smtClean="0">
                <a:solidFill>
                  <a:schemeClr val="tx1"/>
                </a:solidFill>
                <a:effectLst/>
                <a:latin typeface="+mn-lt"/>
                <a:ea typeface="+mn-ea"/>
                <a:cs typeface="+mn-cs"/>
              </a:rPr>
              <a:t>f</a:t>
            </a:r>
            <a:r>
              <a:rPr lang="cy-GB" sz="1200" b="0" i="0" kern="1200" baseline="-25000" dirty="0" smtClean="0">
                <a:solidFill>
                  <a:schemeClr val="tx1"/>
                </a:solidFill>
                <a:effectLst/>
                <a:latin typeface="+mn-lt"/>
                <a:ea typeface="+mn-ea"/>
                <a:cs typeface="+mn-cs"/>
              </a:rPr>
              <a:t>1</a:t>
            </a:r>
            <a:r>
              <a:rPr lang="cy-GB" sz="1200" b="0" i="0" kern="1200" dirty="0" smtClean="0">
                <a:solidFill>
                  <a:schemeClr val="tx1"/>
                </a:solidFill>
                <a:effectLst/>
                <a:latin typeface="+mn-lt"/>
                <a:ea typeface="+mn-ea"/>
                <a:cs typeface="+mn-cs"/>
              </a:rPr>
              <a:t>,...,</a:t>
            </a:r>
            <a:r>
              <a:rPr lang="cy-GB" sz="1200" b="0" i="1" kern="1200" dirty="0" smtClean="0">
                <a:solidFill>
                  <a:schemeClr val="tx1"/>
                </a:solidFill>
                <a:effectLst/>
                <a:latin typeface="+mn-lt"/>
                <a:ea typeface="+mn-ea"/>
                <a:cs typeface="+mn-cs"/>
              </a:rPr>
              <a:t>f</a:t>
            </a:r>
            <a:r>
              <a:rPr lang="cy-GB" sz="1200" b="0" i="1" kern="1200" baseline="-25000" dirty="0" smtClean="0">
                <a:solidFill>
                  <a:schemeClr val="tx1"/>
                </a:solidFill>
                <a:effectLst/>
                <a:latin typeface="+mn-lt"/>
                <a:ea typeface="+mn-ea"/>
                <a:cs typeface="+mn-cs"/>
              </a:rPr>
              <a:t>n</a:t>
            </a:r>
            <a:r>
              <a:rPr lang="cy-GB" sz="1200" b="0" i="0" kern="1200" dirty="0" smtClean="0">
                <a:solidFill>
                  <a:schemeClr val="tx1"/>
                </a:solidFill>
                <a:effectLst/>
                <a:latin typeface="+mn-lt"/>
                <a:ea typeface="+mn-ea"/>
                <a:cs typeface="+mn-cs"/>
              </a:rPr>
              <a:t>}, and we denote the fitted dataset {</a:t>
            </a:r>
            <a:r>
              <a:rPr lang="cy-GB" sz="1200" b="0" i="1" kern="1200" dirty="0" smtClean="0">
                <a:solidFill>
                  <a:schemeClr val="tx1"/>
                </a:solidFill>
                <a:effectLst/>
                <a:latin typeface="+mn-lt"/>
                <a:ea typeface="+mn-ea"/>
                <a:cs typeface="+mn-cs"/>
              </a:rPr>
              <a:t>f</a:t>
            </a:r>
            <a:r>
              <a:rPr lang="cy-GB" sz="1200" b="0" i="0" kern="1200" baseline="-25000" dirty="0" smtClean="0">
                <a:solidFill>
                  <a:schemeClr val="tx1"/>
                </a:solidFill>
                <a:effectLst/>
                <a:latin typeface="+mn-lt"/>
                <a:ea typeface="+mn-ea"/>
                <a:cs typeface="+mn-cs"/>
              </a:rPr>
              <a:t>1</a:t>
            </a:r>
            <a:r>
              <a:rPr lang="cy-GB" sz="1200" b="0" i="0" kern="1200" dirty="0" smtClean="0">
                <a:solidFill>
                  <a:schemeClr val="tx1"/>
                </a:solidFill>
                <a:effectLst/>
                <a:latin typeface="+mn-lt"/>
                <a:ea typeface="+mn-ea"/>
                <a:cs typeface="+mn-cs"/>
              </a:rPr>
              <a:t>,...,</a:t>
            </a:r>
            <a:r>
              <a:rPr lang="cy-GB" sz="1200" b="0" i="1" kern="1200" dirty="0" smtClean="0">
                <a:solidFill>
                  <a:schemeClr val="tx1"/>
                </a:solidFill>
                <a:effectLst/>
                <a:latin typeface="+mn-lt"/>
                <a:ea typeface="+mn-ea"/>
                <a:cs typeface="+mn-cs"/>
              </a:rPr>
              <a:t>f</a:t>
            </a:r>
            <a:r>
              <a:rPr lang="cy-GB" sz="1200" b="0" i="1" kern="1200" baseline="-25000" dirty="0" smtClean="0">
                <a:solidFill>
                  <a:schemeClr val="tx1"/>
                </a:solidFill>
                <a:effectLst/>
                <a:latin typeface="+mn-lt"/>
                <a:ea typeface="+mn-ea"/>
                <a:cs typeface="+mn-cs"/>
              </a:rPr>
              <a:t>n</a:t>
            </a:r>
            <a:r>
              <a:rPr lang="cy-GB" sz="1200" b="0" i="0" kern="1200" dirty="0" smtClean="0">
                <a:solidFill>
                  <a:schemeClr val="tx1"/>
                </a:solidFill>
                <a:effectLst/>
                <a:latin typeface="+mn-lt"/>
                <a:ea typeface="+mn-ea"/>
                <a:cs typeface="+mn-cs"/>
              </a:rPr>
              <a:t>} with {</a:t>
            </a:r>
            <a:r>
              <a:rPr lang="cy-GB" sz="1200" b="0" i="1" kern="1200" dirty="0" smtClean="0">
                <a:solidFill>
                  <a:schemeClr val="tx1"/>
                </a:solidFill>
                <a:effectLst/>
                <a:latin typeface="+mn-lt"/>
                <a:ea typeface="+mn-ea"/>
                <a:cs typeface="+mn-cs"/>
              </a:rPr>
              <a:t>ŷ</a:t>
            </a:r>
            <a:r>
              <a:rPr lang="cy-GB" sz="1200" b="0" i="0" kern="1200" baseline="-25000" dirty="0" smtClean="0">
                <a:solidFill>
                  <a:schemeClr val="tx1"/>
                </a:solidFill>
                <a:effectLst/>
                <a:latin typeface="+mn-lt"/>
                <a:ea typeface="+mn-ea"/>
                <a:cs typeface="+mn-cs"/>
              </a:rPr>
              <a:t>1</a:t>
            </a:r>
            <a:r>
              <a:rPr lang="cy-GB" sz="1200" b="0" i="0" kern="1200" dirty="0" smtClean="0">
                <a:solidFill>
                  <a:schemeClr val="tx1"/>
                </a:solidFill>
                <a:effectLst/>
                <a:latin typeface="+mn-lt"/>
                <a:ea typeface="+mn-ea"/>
                <a:cs typeface="+mn-cs"/>
              </a:rPr>
              <a:t>,...,</a:t>
            </a:r>
            <a:r>
              <a:rPr lang="cy-GB" sz="1200" b="0" i="1" kern="1200" dirty="0" smtClean="0">
                <a:solidFill>
                  <a:schemeClr val="tx1"/>
                </a:solidFill>
                <a:effectLst/>
                <a:latin typeface="+mn-lt"/>
                <a:ea typeface="+mn-ea"/>
                <a:cs typeface="+mn-cs"/>
              </a:rPr>
              <a:t>ŷ</a:t>
            </a:r>
            <a:r>
              <a:rPr lang="cy-GB" sz="1200" b="0" i="1" kern="1200" baseline="-25000" dirty="0" smtClean="0">
                <a:solidFill>
                  <a:schemeClr val="tx1"/>
                </a:solidFill>
                <a:effectLst/>
                <a:latin typeface="+mn-lt"/>
                <a:ea typeface="+mn-ea"/>
                <a:cs typeface="+mn-cs"/>
              </a:rPr>
              <a:t>n</a:t>
            </a:r>
            <a:r>
              <a:rPr lang="cy-GB" sz="1200" b="0" i="0" kern="1200" dirty="0" smtClean="0">
                <a:solidFill>
                  <a:schemeClr val="tx1"/>
                </a:solidFill>
                <a:effectLst/>
                <a:latin typeface="+mn-lt"/>
                <a:ea typeface="+mn-ea"/>
                <a:cs typeface="+mn-cs"/>
              </a:rPr>
              <a:t>}, then as a starting point the total variation in the </a:t>
            </a:r>
            <a:r>
              <a:rPr lang="cy-GB" sz="1200" b="0" i="1" kern="1200" dirty="0" smtClean="0">
                <a:solidFill>
                  <a:schemeClr val="tx1"/>
                </a:solidFill>
                <a:effectLst/>
                <a:latin typeface="+mn-lt"/>
                <a:ea typeface="+mn-ea"/>
                <a:cs typeface="+mn-cs"/>
              </a:rPr>
              <a:t>Y</a:t>
            </a:r>
            <a:r>
              <a:rPr lang="cy-GB" sz="1200" b="0" i="1" kern="1200" baseline="-25000" dirty="0" smtClean="0">
                <a:solidFill>
                  <a:schemeClr val="tx1"/>
                </a:solidFill>
                <a:effectLst/>
                <a:latin typeface="+mn-lt"/>
                <a:ea typeface="+mn-ea"/>
                <a:cs typeface="+mn-cs"/>
              </a:rPr>
              <a:t>i</a:t>
            </a:r>
            <a:r>
              <a:rPr lang="cy-GB" sz="1200" b="0" i="0" kern="1200" dirty="0" smtClean="0">
                <a:solidFill>
                  <a:schemeClr val="tx1"/>
                </a:solidFill>
                <a:effectLst/>
                <a:latin typeface="+mn-lt"/>
                <a:ea typeface="+mn-ea"/>
                <a:cs typeface="+mn-cs"/>
              </a:rPr>
              <a:t> around their average value can be decomposed as follows</a:t>
            </a:r>
          </a:p>
          <a:p>
            <a:r>
              <a:rPr lang="cy-GB" dirty="0" smtClean="0">
                <a:effectLst/>
              </a:rPr>
              <a:t>{\displaystyle \sum _{i}(Y_{i}-{\bar {Y}})^{2}=\sum _{i}(Y_{i}-{\hat {Y}}_{i})^{2}+\sum _{i}({\hat {Y}}_{i}-{\bar {Y}})^{2},}</a:t>
            </a:r>
            <a:r>
              <a:rPr lang="cy-GB" sz="1200" b="0" i="0" kern="1200" dirty="0" smtClean="0">
                <a:solidFill>
                  <a:schemeClr val="tx1"/>
                </a:solidFill>
                <a:effectLst/>
                <a:latin typeface="+mn-lt"/>
                <a:ea typeface="+mn-ea"/>
                <a:cs typeface="+mn-cs"/>
              </a:rPr>
              <a:t>where the {\displaystyle {\hat {Y}}_{i}} are the fitted values from the regression analysis. This can be rearranged to give</a:t>
            </a:r>
          </a:p>
          <a:p>
            <a:r>
              <a:rPr lang="cy-GB" dirty="0" smtClean="0">
                <a:effectLst/>
              </a:rPr>
              <a:t>{\displaystyle 1={\frac {\sum _{i}(Y_{i}-{\hat {Y}}_{i})^{2}}{\sum _{i}(Y_{i}-{\bar {Y}})^{2}}}+{\frac {\sum _{i}({\hat {Y}}_{i}-{\bar {Y}})^{2}}{\sum _{i}(Y_{i}-{\bar {Y}})^{2}}}.}</a:t>
            </a:r>
            <a:r>
              <a:rPr lang="cy-GB" sz="1200" b="0" i="0" kern="1200" dirty="0" smtClean="0">
                <a:solidFill>
                  <a:schemeClr val="tx1"/>
                </a:solidFill>
                <a:effectLst/>
                <a:latin typeface="+mn-lt"/>
                <a:ea typeface="+mn-ea"/>
                <a:cs typeface="+mn-cs"/>
              </a:rPr>
              <a:t>The two summands above are the fraction of variance in </a:t>
            </a:r>
            <a:r>
              <a:rPr lang="cy-GB" sz="1200" b="0" i="1" kern="1200" dirty="0" smtClean="0">
                <a:solidFill>
                  <a:schemeClr val="tx1"/>
                </a:solidFill>
                <a:effectLst/>
                <a:latin typeface="+mn-lt"/>
                <a:ea typeface="+mn-ea"/>
                <a:cs typeface="+mn-cs"/>
              </a:rPr>
              <a:t>Y</a:t>
            </a:r>
            <a:r>
              <a:rPr lang="cy-GB" sz="1200" b="0" i="0" kern="1200" dirty="0" smtClean="0">
                <a:solidFill>
                  <a:schemeClr val="tx1"/>
                </a:solidFill>
                <a:effectLst/>
                <a:latin typeface="+mn-lt"/>
                <a:ea typeface="+mn-ea"/>
                <a:cs typeface="+mn-cs"/>
              </a:rPr>
              <a:t> that is explained by </a:t>
            </a:r>
            <a:r>
              <a:rPr lang="cy-GB" sz="1200" b="0" i="1" kern="1200" dirty="0" smtClean="0">
                <a:solidFill>
                  <a:schemeClr val="tx1"/>
                </a:solidFill>
                <a:effectLst/>
                <a:latin typeface="+mn-lt"/>
                <a:ea typeface="+mn-ea"/>
                <a:cs typeface="+mn-cs"/>
              </a:rPr>
              <a:t>X</a:t>
            </a:r>
            <a:r>
              <a:rPr lang="cy-GB" sz="1200" b="0" i="0" kern="1200" dirty="0" smtClean="0">
                <a:solidFill>
                  <a:schemeClr val="tx1"/>
                </a:solidFill>
                <a:effectLst/>
                <a:latin typeface="+mn-lt"/>
                <a:ea typeface="+mn-ea"/>
                <a:cs typeface="+mn-cs"/>
              </a:rPr>
              <a:t> (right) and that is unexplained by </a:t>
            </a:r>
            <a:r>
              <a:rPr lang="cy-GB" sz="1200" b="0" i="1" kern="1200" dirty="0" smtClean="0">
                <a:solidFill>
                  <a:schemeClr val="tx1"/>
                </a:solidFill>
                <a:effectLst/>
                <a:latin typeface="+mn-lt"/>
                <a:ea typeface="+mn-ea"/>
                <a:cs typeface="+mn-cs"/>
              </a:rPr>
              <a:t>X</a:t>
            </a:r>
            <a:r>
              <a:rPr lang="cy-GB" sz="1200" b="0" i="0" kern="1200" dirty="0" smtClean="0">
                <a:solidFill>
                  <a:schemeClr val="tx1"/>
                </a:solidFill>
                <a:effectLst/>
                <a:latin typeface="+mn-lt"/>
                <a:ea typeface="+mn-ea"/>
                <a:cs typeface="+mn-cs"/>
              </a:rPr>
              <a:t> (left).</a:t>
            </a:r>
          </a:p>
          <a:p>
            <a:r>
              <a:rPr lang="cy-GB" sz="1200" b="0" i="0" kern="1200" dirty="0" smtClean="0">
                <a:solidFill>
                  <a:schemeClr val="tx1"/>
                </a:solidFill>
                <a:effectLst/>
                <a:latin typeface="+mn-lt"/>
                <a:ea typeface="+mn-ea"/>
                <a:cs typeface="+mn-cs"/>
              </a:rPr>
              <a:t>Next, we apply a property of least square regression models, that the sample covariance between {\displaystyle {\hat {Y}}_{i}} and {\displaystyle Y_{i}-{\hat {Y}}_{i}} is zero. Thus, the sample correlation coefficient between the observed and fitted response values in the regression can be written (calculation is under expectation, assumes Gaussian statistics)</a:t>
            </a:r>
          </a:p>
          <a:p>
            <a:endParaRPr lang="en-US" dirty="0"/>
          </a:p>
        </p:txBody>
      </p:sp>
      <p:sp>
        <p:nvSpPr>
          <p:cNvPr id="4" name="Slide Number Placeholder 3"/>
          <p:cNvSpPr>
            <a:spLocks noGrp="1"/>
          </p:cNvSpPr>
          <p:nvPr>
            <p:ph type="sldNum" sz="quarter" idx="10"/>
          </p:nvPr>
        </p:nvSpPr>
        <p:spPr/>
        <p:txBody>
          <a:bodyPr/>
          <a:lstStyle/>
          <a:p>
            <a:fld id="{3E3BAD57-9DF0-4787-A42D-9C010875EFA3}" type="slidenum">
              <a:rPr lang="en-US" smtClean="0"/>
              <a:t>8</a:t>
            </a:fld>
            <a:endParaRPr lang="en-US"/>
          </a:p>
        </p:txBody>
      </p:sp>
    </p:spTree>
    <p:extLst>
      <p:ext uri="{BB962C8B-B14F-4D97-AF65-F5344CB8AC3E}">
        <p14:creationId xmlns:p14="http://schemas.microsoft.com/office/powerpoint/2010/main" val="2782350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most appropriate regression method depends on the problem. If we treat observed and modeled data equally and want to </a:t>
            </a:r>
            <a:r>
              <a:rPr lang="en-US" dirty="0" err="1" smtClean="0"/>
              <a:t>intercompare</a:t>
            </a:r>
            <a:r>
              <a:rPr lang="en-US" dirty="0" smtClean="0"/>
              <a:t> the two datasets, PC-regression (and to a lesser extent RMA-regression) is the best. If we treat the observed values are ground-truth and want to understand how the modeled values deviate from the observations, the regular LS regression is the best. If you experiment with the location of the outlier data, you will find that its effect on the </a:t>
            </a:r>
            <a:r>
              <a:rPr lang="en-US" dirty="0" err="1" smtClean="0"/>
              <a:t>regularLS</a:t>
            </a:r>
            <a:r>
              <a:rPr lang="en-US" dirty="0" smtClean="0"/>
              <a:t> regression depends on how close the data is to the mean of observed data (x-axis). The closer it is, the smaller is the effect. PC and RMA regressions are not affected as much by the </a:t>
            </a:r>
            <a:r>
              <a:rPr lang="en-US" dirty="0" err="1" smtClean="0"/>
              <a:t>xlocation</a:t>
            </a:r>
            <a:r>
              <a:rPr lang="en-US" dirty="0" smtClean="0"/>
              <a:t> of the outlier point.</a:t>
            </a:r>
          </a:p>
          <a:p>
            <a:endParaRPr lang="en-US" dirty="0" smtClean="0"/>
          </a:p>
          <a:p>
            <a:r>
              <a:rPr lang="en-US" dirty="0" smtClean="0"/>
              <a:t>The Chi-squared test results here appear to suggest that the RMA fit is the “best” fit, considering that it has the smallest t-value (it has the “most normal” residuals). However, the PC fit takes into account variance in the predictor (x-values) that is not reflected in the analysis of the fitting residuals here. Also, choice of #bins to do the analysis impacts the comparative values of the </a:t>
            </a:r>
            <a:r>
              <a:rPr lang="en-US" dirty="0" err="1" smtClean="0"/>
              <a:t>tvalue</a:t>
            </a:r>
            <a:r>
              <a:rPr lang="en-US" dirty="0" smtClean="0"/>
              <a:t> (as discussed above).</a:t>
            </a:r>
            <a:endParaRPr lang="en-US" dirty="0"/>
          </a:p>
        </p:txBody>
      </p:sp>
      <p:sp>
        <p:nvSpPr>
          <p:cNvPr id="4" name="Slide Number Placeholder 3"/>
          <p:cNvSpPr>
            <a:spLocks noGrp="1"/>
          </p:cNvSpPr>
          <p:nvPr>
            <p:ph type="sldNum" sz="quarter" idx="10"/>
          </p:nvPr>
        </p:nvSpPr>
        <p:spPr/>
        <p:txBody>
          <a:bodyPr/>
          <a:lstStyle/>
          <a:p>
            <a:fld id="{3E3BAD57-9DF0-4787-A42D-9C010875EFA3}" type="slidenum">
              <a:rPr lang="en-US" smtClean="0"/>
              <a:t>9</a:t>
            </a:fld>
            <a:endParaRPr lang="en-US"/>
          </a:p>
        </p:txBody>
      </p:sp>
    </p:spTree>
    <p:extLst>
      <p:ext uri="{BB962C8B-B14F-4D97-AF65-F5344CB8AC3E}">
        <p14:creationId xmlns:p14="http://schemas.microsoft.com/office/powerpoint/2010/main" val="1155771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correlation coefficient calculated for these two distributions was ~0.4 with a range from ~0.2 to ~0.6. The significance (p-value) for this correlation was calculated to be 0.0011 (1.1%) which is less than 5%, indicating that the correlation is significant. Thus, the null hypothesis must be rejected – the two datasets are significantly correlated, but the extent of their correlation (how well they correlate) is uncertain. </a:t>
            </a:r>
          </a:p>
          <a:p>
            <a:endParaRPr lang="en-US" dirty="0" smtClean="0"/>
          </a:p>
          <a:p>
            <a:r>
              <a:rPr lang="en-US" dirty="0" smtClean="0"/>
              <a:t>A coefficient of ~0.4 with such a wide range does not indicate that they are necessarily 1:1 related. This is also reflected in the confidence interval calculated for the slope of the LS linear regression. The range of slopes within the 95% confidence interval includes negative values which would suggest a reverse relationship to the one observed from this sample. </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%correlation is significant if p&lt;0.05 (95% confidence)</a:t>
            </a:r>
          </a:p>
          <a:p>
            <a:endParaRPr lang="en-US" dirty="0"/>
          </a:p>
        </p:txBody>
      </p:sp>
      <p:sp>
        <p:nvSpPr>
          <p:cNvPr id="4" name="Slide Number Placeholder 3"/>
          <p:cNvSpPr>
            <a:spLocks noGrp="1"/>
          </p:cNvSpPr>
          <p:nvPr>
            <p:ph type="sldNum" sz="quarter" idx="10"/>
          </p:nvPr>
        </p:nvSpPr>
        <p:spPr/>
        <p:txBody>
          <a:bodyPr/>
          <a:lstStyle/>
          <a:p>
            <a:fld id="{3E3BAD57-9DF0-4787-A42D-9C010875EFA3}" type="slidenum">
              <a:rPr lang="en-US" smtClean="0"/>
              <a:t>10</a:t>
            </a:fld>
            <a:endParaRPr lang="en-US"/>
          </a:p>
        </p:txBody>
      </p:sp>
    </p:spTree>
    <p:extLst>
      <p:ext uri="{BB962C8B-B14F-4D97-AF65-F5344CB8AC3E}">
        <p14:creationId xmlns:p14="http://schemas.microsoft.com/office/powerpoint/2010/main" val="2735815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E02E8647-517A-42FF-AEEB-65B683CA72A6}" type="datetimeFigureOut">
              <a:rPr lang="en-US" smtClean="0"/>
              <a:t>4/20/2017</a:t>
            </a:fld>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1C617098-42C8-4054-9C64-122B36004949}" type="slidenum">
              <a:rPr lang="en-US" smtClean="0"/>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637482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2E8647-517A-42FF-AEEB-65B683CA72A6}"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17098-42C8-4054-9C64-122B36004949}" type="slidenum">
              <a:rPr lang="en-US" smtClean="0"/>
              <a:t>‹#›</a:t>
            </a:fld>
            <a:endParaRPr lang="en-US"/>
          </a:p>
        </p:txBody>
      </p:sp>
    </p:spTree>
    <p:extLst>
      <p:ext uri="{BB962C8B-B14F-4D97-AF65-F5344CB8AC3E}">
        <p14:creationId xmlns:p14="http://schemas.microsoft.com/office/powerpoint/2010/main" val="923609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2E8647-517A-42FF-AEEB-65B683CA72A6}"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17098-42C8-4054-9C64-122B36004949}" type="slidenum">
              <a:rPr lang="en-US" smtClean="0"/>
              <a:t>‹#›</a:t>
            </a:fld>
            <a:endParaRPr lang="en-US"/>
          </a:p>
        </p:txBody>
      </p:sp>
    </p:spTree>
    <p:extLst>
      <p:ext uri="{BB962C8B-B14F-4D97-AF65-F5344CB8AC3E}">
        <p14:creationId xmlns:p14="http://schemas.microsoft.com/office/powerpoint/2010/main" val="1069528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2E8647-517A-42FF-AEEB-65B683CA72A6}"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17098-42C8-4054-9C64-122B36004949}" type="slidenum">
              <a:rPr lang="en-US" smtClean="0"/>
              <a:t>‹#›</a:t>
            </a:fld>
            <a:endParaRPr lang="en-US"/>
          </a:p>
        </p:txBody>
      </p:sp>
    </p:spTree>
    <p:extLst>
      <p:ext uri="{BB962C8B-B14F-4D97-AF65-F5344CB8AC3E}">
        <p14:creationId xmlns:p14="http://schemas.microsoft.com/office/powerpoint/2010/main" val="247466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E02E8647-517A-42FF-AEEB-65B683CA72A6}" type="datetimeFigureOut">
              <a:rPr lang="en-US" smtClean="0"/>
              <a:t>4/20/2017</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1C617098-42C8-4054-9C64-122B36004949}" type="slidenum">
              <a:rPr lang="en-US" smtClean="0"/>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8978285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2E8647-517A-42FF-AEEB-65B683CA72A6}" type="datetimeFigureOut">
              <a:rPr lang="en-US" smtClean="0"/>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17098-42C8-4054-9C64-122B36004949}" type="slidenum">
              <a:rPr lang="en-US" smtClean="0"/>
              <a:t>‹#›</a:t>
            </a:fld>
            <a:endParaRPr lang="en-US"/>
          </a:p>
        </p:txBody>
      </p:sp>
    </p:spTree>
    <p:extLst>
      <p:ext uri="{BB962C8B-B14F-4D97-AF65-F5344CB8AC3E}">
        <p14:creationId xmlns:p14="http://schemas.microsoft.com/office/powerpoint/2010/main" val="278723478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2E8647-517A-42FF-AEEB-65B683CA72A6}" type="datetimeFigureOut">
              <a:rPr lang="en-US" smtClean="0"/>
              <a:t>4/20/2017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617098-42C8-4054-9C64-122B36004949}" type="slidenum">
              <a:rPr lang="en-US" smtClean="0"/>
              <a:t>‹#›</a:t>
            </a:fld>
            <a:endParaRPr lang="en-US"/>
          </a:p>
        </p:txBody>
      </p:sp>
    </p:spTree>
    <p:extLst>
      <p:ext uri="{BB962C8B-B14F-4D97-AF65-F5344CB8AC3E}">
        <p14:creationId xmlns:p14="http://schemas.microsoft.com/office/powerpoint/2010/main" val="370384607"/>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02E8647-517A-42FF-AEEB-65B683CA72A6}" type="datetimeFigureOut">
              <a:rPr lang="en-US" smtClean="0"/>
              <a:t>4/20/2017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617098-42C8-4054-9C64-122B36004949}" type="slidenum">
              <a:rPr lang="en-US" smtClean="0"/>
              <a:t>‹#›</a:t>
            </a:fld>
            <a:endParaRPr lang="en-US"/>
          </a:p>
        </p:txBody>
      </p:sp>
    </p:spTree>
    <p:extLst>
      <p:ext uri="{BB962C8B-B14F-4D97-AF65-F5344CB8AC3E}">
        <p14:creationId xmlns:p14="http://schemas.microsoft.com/office/powerpoint/2010/main" val="3327917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2E8647-517A-42FF-AEEB-65B683CA72A6}" type="datetimeFigureOut">
              <a:rPr lang="en-US" smtClean="0"/>
              <a:t>4/20/2017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617098-42C8-4054-9C64-122B36004949}" type="slidenum">
              <a:rPr lang="en-US" smtClean="0"/>
              <a:t>‹#›</a:t>
            </a:fld>
            <a:endParaRPr lang="en-US"/>
          </a:p>
        </p:txBody>
      </p:sp>
    </p:spTree>
    <p:extLst>
      <p:ext uri="{BB962C8B-B14F-4D97-AF65-F5344CB8AC3E}">
        <p14:creationId xmlns:p14="http://schemas.microsoft.com/office/powerpoint/2010/main" val="405524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E02E8647-517A-42FF-AEEB-65B683CA72A6}" type="datetimeFigureOut">
              <a:rPr lang="en-US" smtClean="0"/>
              <a:t>4/20/2017</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1C617098-42C8-4054-9C64-122B36004949}"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7744630"/>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E02E8647-517A-42FF-AEEB-65B683CA72A6}" type="datetimeFigureOut">
              <a:rPr lang="en-US" smtClean="0"/>
              <a:t>4/20/2017</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1C617098-42C8-4054-9C64-122B36004949}"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83118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E02E8647-517A-42FF-AEEB-65B683CA72A6}" type="datetimeFigureOut">
              <a:rPr lang="en-US" smtClean="0"/>
              <a:t>4/20/2017</a:t>
            </a:fld>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1C617098-42C8-4054-9C64-122B36004949}" type="slidenum">
              <a:rPr lang="en-US" smtClean="0"/>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54723485"/>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ensus.gov/2010census/popmap/ipmtext.php?fl=13" TargetMode="External"/><Relationship Id="rId7" Type="http://schemas.openxmlformats.org/officeDocument/2006/relationships/hyperlink" Target="http://www.ase.tufts.edu/gdae/education_materials/modules/Environmental_Justice.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ftp://newftp.epa.gov/EJSCREEN/2015/EJSCREEN_Technical_Document_20150505.pdf" TargetMode="External"/><Relationship Id="rId5" Type="http://schemas.openxmlformats.org/officeDocument/2006/relationships/hyperlink" Target="https://aspe.hhs.gov/2015-poverty-guidelines" TargetMode="External"/><Relationship Id="rId4" Type="http://schemas.openxmlformats.org/officeDocument/2006/relationships/hyperlink" Target="ftp://newftp.epa.gov/EJSCREEN/201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09814" y="744084"/>
            <a:ext cx="8124371" cy="2625725"/>
          </a:xfrm>
        </p:spPr>
        <p:txBody>
          <a:bodyPr>
            <a:noAutofit/>
          </a:bodyPr>
          <a:lstStyle/>
          <a:p>
            <a:r>
              <a:rPr lang="en-US" sz="4800" cap="none" dirty="0" smtClean="0"/>
              <a:t>Vulnerability of Low Income Neighborhoods to Environmental Pollution</a:t>
            </a:r>
            <a:endParaRPr lang="en-US" sz="4800" cap="none" dirty="0"/>
          </a:p>
        </p:txBody>
      </p:sp>
      <p:sp>
        <p:nvSpPr>
          <p:cNvPr id="3" name="Subtitle 2"/>
          <p:cNvSpPr>
            <a:spLocks noGrp="1"/>
          </p:cNvSpPr>
          <p:nvPr>
            <p:ph type="subTitle" idx="1"/>
          </p:nvPr>
        </p:nvSpPr>
        <p:spPr>
          <a:xfrm>
            <a:off x="1143000" y="4030663"/>
            <a:ext cx="6858000" cy="1655762"/>
          </a:xfrm>
        </p:spPr>
        <p:txBody>
          <a:bodyPr>
            <a:normAutofit/>
          </a:bodyPr>
          <a:lstStyle/>
          <a:p>
            <a:r>
              <a:rPr lang="en-US" sz="2400" dirty="0" smtClean="0"/>
              <a:t>Melat Hagos</a:t>
            </a:r>
          </a:p>
          <a:p>
            <a:r>
              <a:rPr lang="en-US" sz="2400" dirty="0" smtClean="0"/>
              <a:t>EAS 4480</a:t>
            </a:r>
          </a:p>
          <a:p>
            <a:r>
              <a:rPr lang="en-US" sz="2400" dirty="0" smtClean="0"/>
              <a:t>April 19, 2017</a:t>
            </a:r>
            <a:endParaRPr lang="en-US" sz="2400" dirty="0"/>
          </a:p>
        </p:txBody>
      </p:sp>
      <p:cxnSp>
        <p:nvCxnSpPr>
          <p:cNvPr id="10" name="Straight Connector 9"/>
          <p:cNvCxnSpPr/>
          <p:nvPr/>
        </p:nvCxnSpPr>
        <p:spPr>
          <a:xfrm>
            <a:off x="2349500" y="3792538"/>
            <a:ext cx="4445000" cy="1270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56294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300" y="576580"/>
            <a:ext cx="7200900" cy="939800"/>
          </a:xfrm>
        </p:spPr>
        <p:txBody>
          <a:bodyPr>
            <a:normAutofit fontScale="90000"/>
          </a:bodyPr>
          <a:lstStyle/>
          <a:p>
            <a:pPr algn="ctr"/>
            <a:r>
              <a:rPr lang="en-US" sz="4800" dirty="0"/>
              <a:t>Correlation and Significance</a:t>
            </a:r>
            <a:endParaRPr lang="en-US" sz="4500" dirty="0"/>
          </a:p>
        </p:txBody>
      </p:sp>
      <p:sp>
        <p:nvSpPr>
          <p:cNvPr id="3" name="Content Placeholder 2"/>
          <p:cNvSpPr>
            <a:spLocks noGrp="1"/>
          </p:cNvSpPr>
          <p:nvPr>
            <p:ph idx="1"/>
          </p:nvPr>
        </p:nvSpPr>
        <p:spPr>
          <a:xfrm>
            <a:off x="962024" y="1812608"/>
            <a:ext cx="7381875" cy="4119562"/>
          </a:xfrm>
        </p:spPr>
        <p:txBody>
          <a:bodyPr>
            <a:noAutofit/>
          </a:bodyPr>
          <a:lstStyle/>
          <a:p>
            <a:pPr>
              <a:lnSpc>
                <a:spcPct val="100000"/>
              </a:lnSpc>
              <a:buFont typeface="Courier New" panose="02070309020205020404" pitchFamily="49" charset="0"/>
              <a:buChar char="o"/>
            </a:pPr>
            <a:r>
              <a:rPr lang="en-US" sz="1600" dirty="0"/>
              <a:t>Ozone</a:t>
            </a:r>
          </a:p>
          <a:p>
            <a:pPr lvl="1" indent="0">
              <a:lnSpc>
                <a:spcPct val="100000"/>
              </a:lnSpc>
              <a:spcBef>
                <a:spcPts val="0"/>
              </a:spcBef>
              <a:spcAft>
                <a:spcPts val="0"/>
              </a:spcAft>
            </a:pPr>
            <a:r>
              <a:rPr lang="it-IT" sz="1600" i="0" dirty="0"/>
              <a:t>Correlation Coefficient (r) : </a:t>
            </a:r>
            <a:r>
              <a:rPr lang="it-IT" sz="1600" b="1" dirty="0"/>
              <a:t>0.4016</a:t>
            </a:r>
          </a:p>
          <a:p>
            <a:pPr lvl="1" indent="0">
              <a:lnSpc>
                <a:spcPct val="100000"/>
              </a:lnSpc>
              <a:spcBef>
                <a:spcPts val="0"/>
              </a:spcBef>
              <a:spcAft>
                <a:spcPts val="0"/>
              </a:spcAft>
            </a:pPr>
            <a:r>
              <a:rPr lang="en-US" sz="1600" i="0" dirty="0" err="1"/>
              <a:t>Corrcoef</a:t>
            </a:r>
            <a:r>
              <a:rPr lang="en-US" sz="1600" i="0" dirty="0"/>
              <a:t> 95% confidence interval: </a:t>
            </a:r>
            <a:r>
              <a:rPr lang="en-US" sz="1600" i="0" dirty="0" smtClean="0"/>
              <a:t>0.4251 </a:t>
            </a:r>
            <a:r>
              <a:rPr lang="en-US" sz="1600" i="0" dirty="0"/>
              <a:t>to </a:t>
            </a:r>
            <a:r>
              <a:rPr lang="en-US" sz="1600" i="0" dirty="0" smtClean="0"/>
              <a:t>0.3775</a:t>
            </a:r>
            <a:endParaRPr lang="en-US" sz="1600" i="0" dirty="0"/>
          </a:p>
          <a:p>
            <a:pPr lvl="1" indent="0">
              <a:lnSpc>
                <a:spcPct val="100000"/>
              </a:lnSpc>
              <a:spcBef>
                <a:spcPts val="0"/>
              </a:spcBef>
              <a:spcAft>
                <a:spcPts val="0"/>
              </a:spcAft>
            </a:pPr>
            <a:r>
              <a:rPr lang="it-IT" sz="1600" i="0" dirty="0"/>
              <a:t>Corrcoef Significance (p) : 2.3239e-184</a:t>
            </a:r>
          </a:p>
          <a:p>
            <a:pPr>
              <a:lnSpc>
                <a:spcPct val="100000"/>
              </a:lnSpc>
              <a:buFont typeface="Courier New" panose="02070309020205020404" pitchFamily="49" charset="0"/>
              <a:buChar char="o"/>
            </a:pPr>
            <a:r>
              <a:rPr lang="en-US" sz="1600" dirty="0"/>
              <a:t>PM2.5</a:t>
            </a:r>
          </a:p>
          <a:p>
            <a:pPr lvl="1" indent="0">
              <a:lnSpc>
                <a:spcPct val="100000"/>
              </a:lnSpc>
              <a:spcBef>
                <a:spcPts val="0"/>
              </a:spcBef>
              <a:spcAft>
                <a:spcPts val="0"/>
              </a:spcAft>
            </a:pPr>
            <a:r>
              <a:rPr lang="it-IT" sz="1600" i="0" dirty="0"/>
              <a:t>Correlation Coefficient (r) : </a:t>
            </a:r>
            <a:r>
              <a:rPr lang="it-IT" sz="1600" b="1" dirty="0"/>
              <a:t>0. 4764  </a:t>
            </a:r>
          </a:p>
          <a:p>
            <a:pPr lvl="1" indent="0">
              <a:lnSpc>
                <a:spcPct val="100000"/>
              </a:lnSpc>
              <a:spcBef>
                <a:spcPts val="0"/>
              </a:spcBef>
              <a:spcAft>
                <a:spcPts val="0"/>
              </a:spcAft>
            </a:pPr>
            <a:r>
              <a:rPr lang="en-US" sz="1600" i="0" dirty="0" err="1"/>
              <a:t>Corrcoef</a:t>
            </a:r>
            <a:r>
              <a:rPr lang="en-US" sz="1600" i="0" dirty="0"/>
              <a:t> 95% confidence interval: </a:t>
            </a:r>
            <a:r>
              <a:rPr lang="en-US" sz="1600" i="0" dirty="0" smtClean="0"/>
              <a:t>0.4980 </a:t>
            </a:r>
            <a:r>
              <a:rPr lang="en-US" sz="1600" i="0" dirty="0"/>
              <a:t>to </a:t>
            </a:r>
            <a:r>
              <a:rPr lang="en-US" sz="1600" i="0" dirty="0" smtClean="0"/>
              <a:t>0.4541</a:t>
            </a:r>
            <a:endParaRPr lang="en-US" sz="1600" i="0" dirty="0"/>
          </a:p>
          <a:p>
            <a:pPr lvl="1" indent="0">
              <a:lnSpc>
                <a:spcPct val="100000"/>
              </a:lnSpc>
              <a:spcBef>
                <a:spcPts val="0"/>
              </a:spcBef>
              <a:spcAft>
                <a:spcPts val="0"/>
              </a:spcAft>
            </a:pPr>
            <a:r>
              <a:rPr lang="it-IT" sz="1600" i="0" dirty="0"/>
              <a:t>Corrcoef Significance (p) : </a:t>
            </a:r>
            <a:r>
              <a:rPr lang="it-IT" sz="1600" i="0" dirty="0" smtClean="0"/>
              <a:t>1.201e-268</a:t>
            </a:r>
            <a:r>
              <a:rPr lang="en-US" sz="1600" i="0" dirty="0" smtClean="0"/>
              <a:t> </a:t>
            </a:r>
          </a:p>
          <a:p>
            <a:pPr>
              <a:lnSpc>
                <a:spcPct val="100000"/>
              </a:lnSpc>
              <a:buFont typeface="Courier New" panose="02070309020205020404" pitchFamily="49" charset="0"/>
              <a:buChar char="o"/>
            </a:pPr>
            <a:r>
              <a:rPr lang="en-US" sz="1600" dirty="0" smtClean="0"/>
              <a:t>Proximity to facilities discharging pollutants</a:t>
            </a:r>
          </a:p>
          <a:p>
            <a:pPr lvl="1" indent="0">
              <a:lnSpc>
                <a:spcPct val="100000"/>
              </a:lnSpc>
              <a:spcBef>
                <a:spcPts val="0"/>
              </a:spcBef>
              <a:spcAft>
                <a:spcPts val="0"/>
              </a:spcAft>
            </a:pPr>
            <a:r>
              <a:rPr lang="it-IT" sz="1600" i="0" dirty="0" smtClean="0"/>
              <a:t>Correlation </a:t>
            </a:r>
            <a:r>
              <a:rPr lang="it-IT" sz="1600" i="0" dirty="0"/>
              <a:t>Coefficient (r) : </a:t>
            </a:r>
            <a:r>
              <a:rPr lang="it-IT" sz="1600" b="1" dirty="0"/>
              <a:t>0.6234</a:t>
            </a:r>
            <a:r>
              <a:rPr lang="it-IT" sz="1600" i="0" dirty="0"/>
              <a:t> </a:t>
            </a:r>
            <a:endParaRPr lang="it-IT" sz="1600" i="0" dirty="0" smtClean="0"/>
          </a:p>
          <a:p>
            <a:pPr lvl="1" indent="0">
              <a:lnSpc>
                <a:spcPct val="100000"/>
              </a:lnSpc>
              <a:spcBef>
                <a:spcPts val="0"/>
              </a:spcBef>
              <a:spcAft>
                <a:spcPts val="0"/>
              </a:spcAft>
            </a:pPr>
            <a:r>
              <a:rPr lang="en-US" sz="1600" i="0" dirty="0" err="1" smtClean="0"/>
              <a:t>Corrcoef</a:t>
            </a:r>
            <a:r>
              <a:rPr lang="en-US" sz="1600" i="0" dirty="0" smtClean="0"/>
              <a:t> 95% confidence interval</a:t>
            </a:r>
            <a:r>
              <a:rPr lang="en-US" sz="1600" i="0" dirty="0"/>
              <a:t>: </a:t>
            </a:r>
            <a:r>
              <a:rPr lang="en-US" sz="1600" i="0" dirty="0" smtClean="0"/>
              <a:t>0.6405 </a:t>
            </a:r>
            <a:r>
              <a:rPr lang="en-US" sz="1600" i="0" dirty="0"/>
              <a:t>to </a:t>
            </a:r>
            <a:r>
              <a:rPr lang="en-US" sz="1600" i="0" dirty="0" smtClean="0"/>
              <a:t>0.6058 </a:t>
            </a:r>
          </a:p>
          <a:p>
            <a:pPr lvl="1" indent="0">
              <a:lnSpc>
                <a:spcPct val="100000"/>
              </a:lnSpc>
              <a:spcBef>
                <a:spcPts val="0"/>
              </a:spcBef>
              <a:spcAft>
                <a:spcPts val="0"/>
              </a:spcAft>
            </a:pPr>
            <a:r>
              <a:rPr lang="it-IT" sz="1600" i="0" dirty="0" smtClean="0"/>
              <a:t>Corrcoef Significance (p) : 0</a:t>
            </a:r>
          </a:p>
          <a:p>
            <a:pPr>
              <a:lnSpc>
                <a:spcPct val="100000"/>
              </a:lnSpc>
              <a:buFont typeface="Courier New" panose="02070309020205020404" pitchFamily="49" charset="0"/>
              <a:buChar char="o"/>
            </a:pPr>
            <a:r>
              <a:rPr lang="en-US" sz="1600" dirty="0" smtClean="0"/>
              <a:t>Proximity to facilities using extremely hazardous substances</a:t>
            </a:r>
          </a:p>
          <a:p>
            <a:pPr lvl="1" indent="0">
              <a:lnSpc>
                <a:spcPct val="100000"/>
              </a:lnSpc>
              <a:spcBef>
                <a:spcPts val="0"/>
              </a:spcBef>
              <a:spcAft>
                <a:spcPts val="0"/>
              </a:spcAft>
            </a:pPr>
            <a:r>
              <a:rPr lang="it-IT" sz="1600" i="0" dirty="0" smtClean="0"/>
              <a:t>Correlation </a:t>
            </a:r>
            <a:r>
              <a:rPr lang="it-IT" sz="1600" i="0" dirty="0"/>
              <a:t>Coefficient (r) : </a:t>
            </a:r>
            <a:r>
              <a:rPr lang="it-IT" sz="1600" b="1" dirty="0"/>
              <a:t>0.6407 </a:t>
            </a:r>
            <a:r>
              <a:rPr lang="it-IT" sz="1600" i="0" dirty="0"/>
              <a:t>  </a:t>
            </a:r>
          </a:p>
          <a:p>
            <a:pPr lvl="1" indent="0">
              <a:lnSpc>
                <a:spcPct val="100000"/>
              </a:lnSpc>
              <a:spcBef>
                <a:spcPts val="0"/>
              </a:spcBef>
              <a:spcAft>
                <a:spcPts val="0"/>
              </a:spcAft>
            </a:pPr>
            <a:r>
              <a:rPr lang="en-US" sz="1600" i="0" dirty="0" err="1"/>
              <a:t>Corrcoef</a:t>
            </a:r>
            <a:r>
              <a:rPr lang="en-US" sz="1600" i="0" dirty="0"/>
              <a:t> 95% confidence interval: 0.65709 to 0.62361</a:t>
            </a:r>
          </a:p>
          <a:p>
            <a:pPr lvl="1" indent="0">
              <a:lnSpc>
                <a:spcPct val="100000"/>
              </a:lnSpc>
              <a:spcBef>
                <a:spcPts val="0"/>
              </a:spcBef>
              <a:spcAft>
                <a:spcPts val="0"/>
              </a:spcAft>
            </a:pPr>
            <a:r>
              <a:rPr lang="it-IT" sz="1600" i="0" dirty="0"/>
              <a:t>Corrcoef Significance (p) : </a:t>
            </a:r>
            <a:r>
              <a:rPr lang="en-US" sz="1600" i="0" dirty="0" smtClean="0"/>
              <a:t>0</a:t>
            </a:r>
            <a:endParaRPr lang="en-US" sz="1600" i="0" dirty="0"/>
          </a:p>
          <a:p>
            <a:pPr lvl="1">
              <a:lnSpc>
                <a:spcPct val="100000"/>
              </a:lnSpc>
            </a:pPr>
            <a:endParaRPr lang="it-IT" sz="1600" i="0" dirty="0" smtClean="0"/>
          </a:p>
        </p:txBody>
      </p:sp>
      <p:cxnSp>
        <p:nvCxnSpPr>
          <p:cNvPr id="4" name="Straight Connector 3"/>
          <p:cNvCxnSpPr/>
          <p:nvPr/>
        </p:nvCxnSpPr>
        <p:spPr>
          <a:xfrm>
            <a:off x="2000250" y="1510030"/>
            <a:ext cx="4445000" cy="1270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272127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300" y="622300"/>
            <a:ext cx="7200900" cy="939800"/>
          </a:xfrm>
        </p:spPr>
        <p:txBody>
          <a:bodyPr>
            <a:normAutofit/>
          </a:bodyPr>
          <a:lstStyle/>
          <a:p>
            <a:pPr algn="ctr"/>
            <a:r>
              <a:rPr lang="en-US" sz="4800" dirty="0"/>
              <a:t>Conclusion</a:t>
            </a:r>
            <a:endParaRPr lang="en-US" sz="4500" dirty="0"/>
          </a:p>
        </p:txBody>
      </p:sp>
      <p:sp>
        <p:nvSpPr>
          <p:cNvPr id="3" name="Content Placeholder 2"/>
          <p:cNvSpPr>
            <a:spLocks noGrp="1"/>
          </p:cNvSpPr>
          <p:nvPr>
            <p:ph idx="1"/>
          </p:nvPr>
        </p:nvSpPr>
        <p:spPr>
          <a:xfrm>
            <a:off x="812800" y="2014538"/>
            <a:ext cx="7454900" cy="3757612"/>
          </a:xfrm>
        </p:spPr>
        <p:txBody>
          <a:bodyPr>
            <a:normAutofit/>
          </a:bodyPr>
          <a:lstStyle/>
          <a:p>
            <a:pPr>
              <a:lnSpc>
                <a:spcPct val="100000"/>
              </a:lnSpc>
              <a:buFont typeface="Courier New" panose="02070309020205020404" pitchFamily="49" charset="0"/>
              <a:buChar char="o"/>
            </a:pPr>
            <a:r>
              <a:rPr lang="en-US" dirty="0"/>
              <a:t>P</a:t>
            </a:r>
            <a:r>
              <a:rPr lang="en-US" dirty="0" smtClean="0"/>
              <a:t>ositive correlation between low income and ozone/pm2.5</a:t>
            </a:r>
            <a:endParaRPr lang="en-US" dirty="0"/>
          </a:p>
          <a:p>
            <a:pPr>
              <a:lnSpc>
                <a:spcPct val="100000"/>
              </a:lnSpc>
              <a:buFont typeface="Courier New" panose="02070309020205020404" pitchFamily="49" charset="0"/>
              <a:buChar char="o"/>
            </a:pPr>
            <a:r>
              <a:rPr lang="en-US" dirty="0" smtClean="0"/>
              <a:t>Strong positive correlation between low income and proximity </a:t>
            </a:r>
            <a:r>
              <a:rPr lang="en-US" dirty="0"/>
              <a:t>to facilities discharging </a:t>
            </a:r>
            <a:r>
              <a:rPr lang="en-US" dirty="0" smtClean="0"/>
              <a:t>pollutants/</a:t>
            </a:r>
            <a:r>
              <a:rPr lang="en-US" sz="2100" dirty="0"/>
              <a:t>p</a:t>
            </a:r>
            <a:r>
              <a:rPr lang="en-US" sz="2100" dirty="0" smtClean="0"/>
              <a:t>roximity </a:t>
            </a:r>
            <a:r>
              <a:rPr lang="en-US" sz="2100" dirty="0"/>
              <a:t>to facilities using extremely hazardous </a:t>
            </a:r>
            <a:r>
              <a:rPr lang="en-US" sz="2100" dirty="0" smtClean="0"/>
              <a:t>substances</a:t>
            </a:r>
          </a:p>
          <a:p>
            <a:pPr>
              <a:lnSpc>
                <a:spcPct val="100000"/>
              </a:lnSpc>
              <a:buFont typeface="Courier New" panose="02070309020205020404" pitchFamily="49" charset="0"/>
              <a:buChar char="o"/>
            </a:pPr>
            <a:r>
              <a:rPr lang="en-US" sz="2100" dirty="0" smtClean="0"/>
              <a:t>Low </a:t>
            </a:r>
            <a:r>
              <a:rPr lang="en-US" sz="2100" dirty="0"/>
              <a:t>income neighborhoods disproportionately located in areas near high volume roads or where mobile source air pollution emissions are </a:t>
            </a:r>
            <a:r>
              <a:rPr lang="en-US" sz="2100" dirty="0" smtClean="0"/>
              <a:t>higher</a:t>
            </a:r>
            <a:endParaRPr lang="en-US" sz="2100" dirty="0"/>
          </a:p>
          <a:p>
            <a:pPr>
              <a:buFont typeface="Courier New" panose="02070309020205020404" pitchFamily="49" charset="0"/>
              <a:buChar char="o"/>
            </a:pPr>
            <a:r>
              <a:rPr lang="en-US" sz="2100" dirty="0" smtClean="0"/>
              <a:t>Also lack </a:t>
            </a:r>
            <a:r>
              <a:rPr lang="en-US" sz="2100" dirty="0"/>
              <a:t>political power over decisions on </a:t>
            </a:r>
            <a:r>
              <a:rPr lang="en-US" sz="2100" dirty="0" smtClean="0"/>
              <a:t>waste siting </a:t>
            </a:r>
            <a:r>
              <a:rPr lang="en-US" sz="2100" dirty="0"/>
              <a:t>and pollution prevention</a:t>
            </a:r>
          </a:p>
          <a:p>
            <a:pPr>
              <a:buFont typeface="Courier New" panose="02070309020205020404" pitchFamily="49" charset="0"/>
              <a:buChar char="o"/>
            </a:pPr>
            <a:endParaRPr lang="en-US" sz="2800" dirty="0" smtClean="0"/>
          </a:p>
          <a:p>
            <a:pPr>
              <a:buFont typeface="Courier New" panose="02070309020205020404" pitchFamily="49" charset="0"/>
              <a:buChar char="o"/>
            </a:pPr>
            <a:endParaRPr lang="en-US" sz="2800" dirty="0" smtClean="0"/>
          </a:p>
          <a:p>
            <a:pPr>
              <a:buFont typeface="Courier New" panose="02070309020205020404" pitchFamily="49" charset="0"/>
              <a:buChar char="o"/>
            </a:pPr>
            <a:endParaRPr lang="en-US" sz="2800" dirty="0"/>
          </a:p>
          <a:p>
            <a:pPr>
              <a:buFont typeface="Courier New" panose="02070309020205020404" pitchFamily="49" charset="0"/>
              <a:buChar char="o"/>
            </a:pPr>
            <a:endParaRPr lang="en-US" sz="2800" dirty="0"/>
          </a:p>
        </p:txBody>
      </p:sp>
      <p:cxnSp>
        <p:nvCxnSpPr>
          <p:cNvPr id="4" name="Straight Connector 3"/>
          <p:cNvCxnSpPr/>
          <p:nvPr/>
        </p:nvCxnSpPr>
        <p:spPr>
          <a:xfrm>
            <a:off x="2000250" y="1555750"/>
            <a:ext cx="4445000" cy="1270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947593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300" y="622300"/>
            <a:ext cx="7200900" cy="939800"/>
          </a:xfrm>
        </p:spPr>
        <p:txBody>
          <a:bodyPr>
            <a:normAutofit/>
          </a:bodyPr>
          <a:lstStyle/>
          <a:p>
            <a:pPr algn="ctr"/>
            <a:r>
              <a:rPr lang="en-US" sz="4800" dirty="0"/>
              <a:t>References</a:t>
            </a:r>
            <a:endParaRPr lang="en-US" sz="4500" dirty="0"/>
          </a:p>
        </p:txBody>
      </p:sp>
      <p:sp>
        <p:nvSpPr>
          <p:cNvPr id="3" name="Content Placeholder 2"/>
          <p:cNvSpPr>
            <a:spLocks noGrp="1"/>
          </p:cNvSpPr>
          <p:nvPr>
            <p:ph idx="1"/>
          </p:nvPr>
        </p:nvSpPr>
        <p:spPr>
          <a:xfrm>
            <a:off x="622300" y="2052638"/>
            <a:ext cx="7683500" cy="3433762"/>
          </a:xfrm>
        </p:spPr>
        <p:txBody>
          <a:bodyPr>
            <a:normAutofit/>
          </a:bodyPr>
          <a:lstStyle/>
          <a:p>
            <a:pPr marL="457200" indent="-457200">
              <a:buFont typeface="+mj-lt"/>
              <a:buAutoNum type="arabicPeriod"/>
            </a:pPr>
            <a:r>
              <a:rPr lang="en-US" sz="1800" u="sng" dirty="0">
                <a:solidFill>
                  <a:schemeClr val="accent5">
                    <a:lumMod val="75000"/>
                  </a:schemeClr>
                </a:solidFill>
                <a:hlinkClick r:id="rId3"/>
              </a:rPr>
              <a:t>https://www.census.gov/2010census/popmap/ipmtext.php?fl=13</a:t>
            </a:r>
            <a:r>
              <a:rPr lang="en-US" sz="1800" dirty="0">
                <a:solidFill>
                  <a:schemeClr val="accent5">
                    <a:lumMod val="75000"/>
                  </a:schemeClr>
                </a:solidFill>
              </a:rPr>
              <a:t> </a:t>
            </a:r>
          </a:p>
          <a:p>
            <a:pPr marL="457200" lvl="0" indent="-457200">
              <a:buFont typeface="+mj-lt"/>
              <a:buAutoNum type="arabicPeriod"/>
            </a:pPr>
            <a:r>
              <a:rPr lang="en-US" sz="1800" u="sng" dirty="0">
                <a:solidFill>
                  <a:schemeClr val="accent5">
                    <a:lumMod val="75000"/>
                  </a:schemeClr>
                </a:solidFill>
                <a:hlinkClick r:id="rId4"/>
              </a:rPr>
              <a:t>ftp://newftp.epa.gov/EJSCREEN/2015/</a:t>
            </a:r>
            <a:endParaRPr lang="en-US" sz="1800" dirty="0">
              <a:solidFill>
                <a:schemeClr val="accent5">
                  <a:lumMod val="75000"/>
                </a:schemeClr>
              </a:solidFill>
            </a:endParaRPr>
          </a:p>
          <a:p>
            <a:pPr marL="457200" indent="-457200">
              <a:buFont typeface="+mj-lt"/>
              <a:buAutoNum type="arabicPeriod"/>
            </a:pPr>
            <a:r>
              <a:rPr lang="en-US" sz="1800" u="sng" dirty="0">
                <a:solidFill>
                  <a:schemeClr val="accent5">
                    <a:lumMod val="75000"/>
                  </a:schemeClr>
                </a:solidFill>
                <a:hlinkClick r:id="rId5"/>
              </a:rPr>
              <a:t>https://aspe.hhs.gov/2015-poverty-guidelines</a:t>
            </a:r>
            <a:endParaRPr lang="en-US" sz="1800" dirty="0">
              <a:solidFill>
                <a:schemeClr val="accent5">
                  <a:lumMod val="75000"/>
                </a:schemeClr>
              </a:solidFill>
            </a:endParaRPr>
          </a:p>
          <a:p>
            <a:pPr marL="457200" lvl="0" indent="-457200">
              <a:buFont typeface="+mj-lt"/>
              <a:buAutoNum type="arabicPeriod"/>
            </a:pPr>
            <a:r>
              <a:rPr lang="en-US" sz="1800" u="sng" dirty="0">
                <a:solidFill>
                  <a:schemeClr val="accent5">
                    <a:lumMod val="75000"/>
                  </a:schemeClr>
                </a:solidFill>
                <a:hlinkClick r:id="rId6"/>
              </a:rPr>
              <a:t>ftp://newftp.epa.gov/EJSCREEN/2015/EJSCREEN_Technical_Document_20150505.pdf</a:t>
            </a:r>
            <a:r>
              <a:rPr lang="en-US" sz="1800" dirty="0">
                <a:solidFill>
                  <a:schemeClr val="accent5">
                    <a:lumMod val="75000"/>
                  </a:schemeClr>
                </a:solidFill>
              </a:rPr>
              <a:t> </a:t>
            </a:r>
          </a:p>
          <a:p>
            <a:pPr marL="457200" lvl="0" indent="-457200">
              <a:buFont typeface="+mj-lt"/>
              <a:buAutoNum type="arabicPeriod"/>
            </a:pPr>
            <a:r>
              <a:rPr lang="en-US" sz="1800" dirty="0">
                <a:solidFill>
                  <a:schemeClr val="accent5">
                    <a:lumMod val="75000"/>
                  </a:schemeClr>
                </a:solidFill>
                <a:hlinkClick r:id="rId7"/>
              </a:rPr>
              <a:t>http://www.ase.tufts.edu/gdae/education_materials/modules/Environmental_Justice.pdf</a:t>
            </a:r>
            <a:r>
              <a:rPr lang="en-US" sz="1800" dirty="0">
                <a:solidFill>
                  <a:schemeClr val="accent5">
                    <a:lumMod val="75000"/>
                  </a:schemeClr>
                </a:solidFill>
              </a:rPr>
              <a:t> </a:t>
            </a:r>
          </a:p>
          <a:p>
            <a:pPr marL="457200" indent="-457200">
              <a:buFont typeface="+mj-lt"/>
              <a:buAutoNum type="arabicPeriod"/>
            </a:pPr>
            <a:endParaRPr lang="en-US" sz="1800" dirty="0">
              <a:solidFill>
                <a:schemeClr val="tx1"/>
              </a:solidFill>
            </a:endParaRPr>
          </a:p>
        </p:txBody>
      </p:sp>
      <p:cxnSp>
        <p:nvCxnSpPr>
          <p:cNvPr id="4" name="Straight Connector 3"/>
          <p:cNvCxnSpPr/>
          <p:nvPr/>
        </p:nvCxnSpPr>
        <p:spPr>
          <a:xfrm>
            <a:off x="2000250" y="1555750"/>
            <a:ext cx="4445000" cy="1270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61401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2300" y="622300"/>
            <a:ext cx="7200900" cy="939800"/>
          </a:xfrm>
        </p:spPr>
        <p:txBody>
          <a:bodyPr>
            <a:normAutofit/>
          </a:bodyPr>
          <a:lstStyle/>
          <a:p>
            <a:pPr algn="ctr"/>
            <a:r>
              <a:rPr lang="en-US" sz="4500" dirty="0" smtClean="0"/>
              <a:t>Introduction</a:t>
            </a:r>
            <a:endParaRPr lang="en-US" sz="4500" dirty="0"/>
          </a:p>
        </p:txBody>
      </p:sp>
      <p:sp>
        <p:nvSpPr>
          <p:cNvPr id="3" name="Content Placeholder 2"/>
          <p:cNvSpPr>
            <a:spLocks noGrp="1"/>
          </p:cNvSpPr>
          <p:nvPr>
            <p:ph idx="1"/>
          </p:nvPr>
        </p:nvSpPr>
        <p:spPr>
          <a:xfrm>
            <a:off x="622300" y="2052638"/>
            <a:ext cx="8159750" cy="3967162"/>
          </a:xfrm>
        </p:spPr>
        <p:txBody>
          <a:bodyPr>
            <a:normAutofit/>
          </a:bodyPr>
          <a:lstStyle/>
          <a:p>
            <a:pPr>
              <a:buFont typeface="Courier New" panose="02070309020205020404" pitchFamily="49" charset="0"/>
              <a:buChar char="o"/>
            </a:pPr>
            <a:r>
              <a:rPr lang="en-US" dirty="0"/>
              <a:t>On EPA’s 2020 Action Agenda is a strategic plan to advance environmental justice</a:t>
            </a:r>
          </a:p>
          <a:p>
            <a:pPr>
              <a:buFont typeface="Courier New" panose="02070309020205020404" pitchFamily="49" charset="0"/>
              <a:buChar char="o"/>
            </a:pPr>
            <a:r>
              <a:rPr lang="en-US" dirty="0" smtClean="0"/>
              <a:t>“The idea that no group of people should bear a disproportionate share of the negative environmental consequences resulting from industrial, governmental and commercial operations or policies.” </a:t>
            </a:r>
          </a:p>
          <a:p>
            <a:pPr>
              <a:buFont typeface="Courier New" panose="02070309020205020404" pitchFamily="49" charset="0"/>
              <a:buChar char="o"/>
            </a:pPr>
            <a:r>
              <a:rPr lang="en-US" dirty="0" smtClean="0"/>
              <a:t>Connection between socioeconomic status and increased exposure to environmental issues</a:t>
            </a:r>
          </a:p>
          <a:p>
            <a:pPr>
              <a:buFont typeface="Courier New" panose="02070309020205020404" pitchFamily="49" charset="0"/>
              <a:buChar char="o"/>
            </a:pPr>
            <a:r>
              <a:rPr lang="en-US" b="1" u="sng" dirty="0" smtClean="0"/>
              <a:t>Project Goal :</a:t>
            </a:r>
            <a:r>
              <a:rPr lang="en-US" dirty="0" smtClean="0"/>
              <a:t> to explore </a:t>
            </a:r>
            <a:r>
              <a:rPr lang="en-US" dirty="0"/>
              <a:t>claim that </a:t>
            </a:r>
            <a:r>
              <a:rPr lang="en-US" dirty="0">
                <a:solidFill>
                  <a:schemeClr val="tx1"/>
                </a:solidFill>
              </a:rPr>
              <a:t>poor and minority communities are</a:t>
            </a:r>
          </a:p>
          <a:p>
            <a:pPr lvl="1">
              <a:buFont typeface="Franklin Gothic Book" panose="020B0503020102020204" pitchFamily="34" charset="0"/>
              <a:buChar char="−"/>
            </a:pPr>
            <a:r>
              <a:rPr lang="en-US" i="0" dirty="0">
                <a:solidFill>
                  <a:schemeClr val="tx1"/>
                </a:solidFill>
              </a:rPr>
              <a:t>exposed to higher concentrations of air pollution </a:t>
            </a:r>
          </a:p>
          <a:p>
            <a:pPr lvl="1">
              <a:buFont typeface="Franklin Gothic Book" panose="020B0503020102020204" pitchFamily="34" charset="0"/>
              <a:buChar char="−"/>
            </a:pPr>
            <a:r>
              <a:rPr lang="en-US" i="0" dirty="0">
                <a:solidFill>
                  <a:schemeClr val="tx1"/>
                </a:solidFill>
              </a:rPr>
              <a:t>located closer to </a:t>
            </a:r>
            <a:r>
              <a:rPr lang="en-US" i="0" dirty="0" smtClean="0">
                <a:solidFill>
                  <a:schemeClr val="tx1"/>
                </a:solidFill>
              </a:rPr>
              <a:t>dangerous and polluting facilities</a:t>
            </a:r>
            <a:endParaRPr lang="en-US" dirty="0"/>
          </a:p>
        </p:txBody>
      </p:sp>
      <p:cxnSp>
        <p:nvCxnSpPr>
          <p:cNvPr id="4" name="Straight Connector 3"/>
          <p:cNvCxnSpPr/>
          <p:nvPr/>
        </p:nvCxnSpPr>
        <p:spPr>
          <a:xfrm>
            <a:off x="2000250" y="1555750"/>
            <a:ext cx="4445000" cy="1270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17492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300" y="482600"/>
            <a:ext cx="7200900" cy="939800"/>
          </a:xfrm>
        </p:spPr>
        <p:txBody>
          <a:bodyPr>
            <a:normAutofit/>
          </a:bodyPr>
          <a:lstStyle/>
          <a:p>
            <a:pPr algn="ctr"/>
            <a:r>
              <a:rPr lang="en-US" sz="4500" dirty="0"/>
              <a:t>Data Sources</a:t>
            </a:r>
          </a:p>
        </p:txBody>
      </p:sp>
      <p:sp>
        <p:nvSpPr>
          <p:cNvPr id="3" name="Content Placeholder 2"/>
          <p:cNvSpPr>
            <a:spLocks noGrp="1"/>
          </p:cNvSpPr>
          <p:nvPr>
            <p:ph idx="1"/>
          </p:nvPr>
        </p:nvSpPr>
        <p:spPr>
          <a:xfrm>
            <a:off x="622300" y="1752918"/>
            <a:ext cx="8077200" cy="4457382"/>
          </a:xfrm>
        </p:spPr>
        <p:txBody>
          <a:bodyPr>
            <a:normAutofit/>
          </a:bodyPr>
          <a:lstStyle/>
          <a:p>
            <a:pPr>
              <a:lnSpc>
                <a:spcPct val="100000"/>
              </a:lnSpc>
              <a:buFont typeface="Courier New" panose="02070309020205020404" pitchFamily="49" charset="0"/>
              <a:buChar char="o"/>
            </a:pPr>
            <a:r>
              <a:rPr lang="en-US" sz="1800" dirty="0"/>
              <a:t>2015 data of United States by Census Block Groups; </a:t>
            </a:r>
            <a:r>
              <a:rPr lang="en-US" sz="1800" dirty="0" smtClean="0"/>
              <a:t>4767 </a:t>
            </a:r>
            <a:r>
              <a:rPr lang="en-US" sz="1800" dirty="0"/>
              <a:t>Data Points</a:t>
            </a:r>
          </a:p>
          <a:p>
            <a:pPr>
              <a:lnSpc>
                <a:spcPct val="100000"/>
              </a:lnSpc>
              <a:buFont typeface="Courier New" panose="02070309020205020404" pitchFamily="49" charset="0"/>
              <a:buChar char="o"/>
            </a:pPr>
            <a:r>
              <a:rPr lang="en-US" sz="1800" dirty="0"/>
              <a:t>Demographic data from Census Bureau's American Community Survey </a:t>
            </a:r>
            <a:endParaRPr lang="en-US" sz="1800" dirty="0">
              <a:solidFill>
                <a:schemeClr val="tx1"/>
              </a:solidFill>
            </a:endParaRPr>
          </a:p>
          <a:p>
            <a:pPr lvl="1">
              <a:lnSpc>
                <a:spcPct val="100000"/>
              </a:lnSpc>
              <a:buFont typeface="Franklin Gothic Book" panose="020B0503020102020204" pitchFamily="34" charset="0"/>
              <a:buChar char="−"/>
            </a:pPr>
            <a:r>
              <a:rPr lang="en-US" sz="1800" b="1" i="0" dirty="0"/>
              <a:t>Percent low-income: </a:t>
            </a:r>
            <a:r>
              <a:rPr lang="en-US" sz="1800" i="0" dirty="0"/>
              <a:t>fraction of a block group’s population in households where income is less than/equal to twice the federal poverty level which as of 2015 was $24,250 annual income for a 4 person household </a:t>
            </a:r>
            <a:r>
              <a:rPr lang="en-US" sz="1800" i="0" baseline="30000" dirty="0"/>
              <a:t>3</a:t>
            </a:r>
            <a:endParaRPr lang="en-US" sz="1800" i="0" dirty="0"/>
          </a:p>
          <a:p>
            <a:pPr marL="384048" lvl="1">
              <a:lnSpc>
                <a:spcPct val="100000"/>
              </a:lnSpc>
              <a:spcBef>
                <a:spcPts val="1000"/>
              </a:spcBef>
              <a:buFont typeface="Courier New" panose="02070309020205020404" pitchFamily="49" charset="0"/>
              <a:buChar char="o"/>
            </a:pPr>
            <a:r>
              <a:rPr lang="en-US" sz="1800" i="0" dirty="0"/>
              <a:t>Environmental data from EJSCREEN</a:t>
            </a:r>
            <a:r>
              <a:rPr lang="en-US" sz="1800" dirty="0"/>
              <a:t>/ </a:t>
            </a:r>
            <a:r>
              <a:rPr lang="en-US" sz="1800" i="0" dirty="0"/>
              <a:t>EPA Office of Air and Radiation </a:t>
            </a:r>
            <a:endParaRPr lang="en-US" sz="1800" dirty="0"/>
          </a:p>
          <a:p>
            <a:pPr lvl="1">
              <a:lnSpc>
                <a:spcPct val="100000"/>
              </a:lnSpc>
              <a:buFont typeface="Franklin Gothic Book" panose="020B0503020102020204" pitchFamily="34" charset="0"/>
              <a:buChar char="−"/>
            </a:pPr>
            <a:r>
              <a:rPr lang="en-US" sz="1800" b="1" i="0" dirty="0"/>
              <a:t>Ozone level in air: </a:t>
            </a:r>
            <a:r>
              <a:rPr lang="en-US" sz="1800" i="0" dirty="0"/>
              <a:t>summer seasonal avg of daily concentration (ppb)</a:t>
            </a:r>
            <a:endParaRPr lang="en-US" sz="1800" i="0" dirty="0">
              <a:solidFill>
                <a:schemeClr val="tx1"/>
              </a:solidFill>
            </a:endParaRPr>
          </a:p>
          <a:p>
            <a:pPr lvl="1">
              <a:lnSpc>
                <a:spcPct val="100000"/>
              </a:lnSpc>
              <a:buFont typeface="Franklin Gothic Book" panose="020B0503020102020204" pitchFamily="34" charset="0"/>
              <a:buChar char="−"/>
            </a:pPr>
            <a:r>
              <a:rPr lang="en-US" sz="1800" b="1" i="0" dirty="0">
                <a:solidFill>
                  <a:schemeClr val="tx1"/>
                </a:solidFill>
              </a:rPr>
              <a:t>PM2.5 level in air: </a:t>
            </a:r>
            <a:r>
              <a:rPr lang="en-US" sz="1800" i="0" dirty="0"/>
              <a:t>annual avg of particulate matter 2.5 levels (µg/m3) </a:t>
            </a:r>
          </a:p>
          <a:p>
            <a:pPr lvl="1">
              <a:lnSpc>
                <a:spcPct val="100000"/>
              </a:lnSpc>
              <a:buFont typeface="Franklin Gothic Book" panose="020B0503020102020204" pitchFamily="34" charset="0"/>
              <a:buChar char="−"/>
            </a:pPr>
            <a:r>
              <a:rPr lang="en-US" sz="1800" b="1" i="0" dirty="0"/>
              <a:t>Proximity to Major Direct Dischargers to Water: </a:t>
            </a:r>
            <a:r>
              <a:rPr lang="en-US" sz="1800" i="0" dirty="0">
                <a:solidFill>
                  <a:schemeClr val="tx1"/>
                </a:solidFill>
              </a:rPr>
              <a:t>count of </a:t>
            </a:r>
            <a:r>
              <a:rPr lang="en-US" sz="1800" i="0" dirty="0" smtClean="0">
                <a:solidFill>
                  <a:schemeClr val="tx1"/>
                </a:solidFill>
              </a:rPr>
              <a:t>facilities that </a:t>
            </a:r>
            <a:r>
              <a:rPr lang="en-US" sz="1800" i="0" dirty="0" smtClean="0"/>
              <a:t>discharge </a:t>
            </a:r>
            <a:r>
              <a:rPr lang="en-US" sz="1800" i="0" dirty="0"/>
              <a:t>pollutants into </a:t>
            </a:r>
            <a:r>
              <a:rPr lang="en-US" sz="1800" i="0" dirty="0" smtClean="0"/>
              <a:t>water </a:t>
            </a:r>
            <a:r>
              <a:rPr lang="en-US" sz="1800" i="0" dirty="0" smtClean="0">
                <a:solidFill>
                  <a:schemeClr val="tx1"/>
                </a:solidFill>
              </a:rPr>
              <a:t>within </a:t>
            </a:r>
            <a:r>
              <a:rPr lang="en-US" sz="1800" i="0" dirty="0">
                <a:solidFill>
                  <a:schemeClr val="tx1"/>
                </a:solidFill>
              </a:rPr>
              <a:t>5 </a:t>
            </a:r>
            <a:r>
              <a:rPr lang="en-US" sz="1800" i="0" dirty="0" smtClean="0">
                <a:solidFill>
                  <a:schemeClr val="tx1"/>
                </a:solidFill>
              </a:rPr>
              <a:t>km/distance</a:t>
            </a:r>
            <a:endParaRPr lang="en-US" sz="1800" i="0" dirty="0">
              <a:solidFill>
                <a:schemeClr val="tx1"/>
              </a:solidFill>
            </a:endParaRPr>
          </a:p>
          <a:p>
            <a:pPr lvl="1">
              <a:lnSpc>
                <a:spcPct val="100000"/>
              </a:lnSpc>
              <a:buFont typeface="Franklin Gothic Book" panose="020B0503020102020204" pitchFamily="34" charset="0"/>
              <a:buChar char="−"/>
            </a:pPr>
            <a:r>
              <a:rPr lang="en-US" sz="1800" b="1" i="0" dirty="0"/>
              <a:t>Proximity to Risk Management Plan (RMP) Facilities: </a:t>
            </a:r>
            <a:r>
              <a:rPr lang="en-US" sz="1800" i="0" dirty="0">
                <a:solidFill>
                  <a:schemeClr val="tx1"/>
                </a:solidFill>
              </a:rPr>
              <a:t>count of facilities </a:t>
            </a:r>
            <a:r>
              <a:rPr lang="en-US" sz="1800" i="0" dirty="0" smtClean="0">
                <a:solidFill>
                  <a:schemeClr val="tx1"/>
                </a:solidFill>
              </a:rPr>
              <a:t>that use </a:t>
            </a:r>
            <a:r>
              <a:rPr lang="en-US" sz="1800" i="0" dirty="0" smtClean="0"/>
              <a:t>extremely </a:t>
            </a:r>
            <a:r>
              <a:rPr lang="en-US" sz="1800" i="0" dirty="0"/>
              <a:t>hazardous substances </a:t>
            </a:r>
            <a:r>
              <a:rPr lang="en-US" sz="1800" i="0" dirty="0" smtClean="0">
                <a:solidFill>
                  <a:schemeClr val="tx1"/>
                </a:solidFill>
              </a:rPr>
              <a:t>within </a:t>
            </a:r>
            <a:r>
              <a:rPr lang="en-US" sz="1800" i="0" dirty="0">
                <a:solidFill>
                  <a:schemeClr val="tx1"/>
                </a:solidFill>
              </a:rPr>
              <a:t>5 </a:t>
            </a:r>
            <a:r>
              <a:rPr lang="en-US" sz="1800" i="0" dirty="0" smtClean="0">
                <a:solidFill>
                  <a:schemeClr val="tx1"/>
                </a:solidFill>
              </a:rPr>
              <a:t>km/distance</a:t>
            </a:r>
            <a:endParaRPr lang="en-US" sz="1800" i="0" dirty="0">
              <a:solidFill>
                <a:schemeClr val="tx1"/>
              </a:solidFill>
            </a:endParaRPr>
          </a:p>
        </p:txBody>
      </p:sp>
      <p:cxnSp>
        <p:nvCxnSpPr>
          <p:cNvPr id="4" name="Straight Connector 3"/>
          <p:cNvCxnSpPr/>
          <p:nvPr/>
        </p:nvCxnSpPr>
        <p:spPr>
          <a:xfrm>
            <a:off x="2000250" y="1416050"/>
            <a:ext cx="4445000" cy="1270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25970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300" y="482600"/>
            <a:ext cx="7200900" cy="939800"/>
          </a:xfrm>
        </p:spPr>
        <p:txBody>
          <a:bodyPr>
            <a:normAutofit/>
          </a:bodyPr>
          <a:lstStyle/>
          <a:p>
            <a:pPr algn="ctr"/>
            <a:r>
              <a:rPr lang="en-US" sz="4500" dirty="0" smtClean="0"/>
              <a:t>Air Quality</a:t>
            </a:r>
            <a:endParaRPr lang="en-US" sz="4500" dirty="0"/>
          </a:p>
        </p:txBody>
      </p:sp>
      <p:cxnSp>
        <p:nvCxnSpPr>
          <p:cNvPr id="4" name="Straight Connector 3"/>
          <p:cNvCxnSpPr/>
          <p:nvPr/>
        </p:nvCxnSpPr>
        <p:spPr>
          <a:xfrm>
            <a:off x="2000250" y="1301750"/>
            <a:ext cx="4445000" cy="1270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pic>
        <p:nvPicPr>
          <p:cNvPr id="6" name="Picture 5"/>
          <p:cNvPicPr>
            <a:picLocks noChangeAspect="1"/>
          </p:cNvPicPr>
          <p:nvPr/>
        </p:nvPicPr>
        <p:blipFill>
          <a:blip r:embed="rId3"/>
          <a:stretch>
            <a:fillRect/>
          </a:stretch>
        </p:blipFill>
        <p:spPr>
          <a:xfrm>
            <a:off x="1974525" y="1498833"/>
            <a:ext cx="4496450" cy="3726143"/>
          </a:xfrm>
          <a:prstGeom prst="rect">
            <a:avLst/>
          </a:prstGeom>
        </p:spPr>
      </p:pic>
      <p:sp>
        <p:nvSpPr>
          <p:cNvPr id="7" name="Content Placeholder 2"/>
          <p:cNvSpPr>
            <a:spLocks noGrp="1"/>
          </p:cNvSpPr>
          <p:nvPr>
            <p:ph idx="1"/>
          </p:nvPr>
        </p:nvSpPr>
        <p:spPr>
          <a:xfrm>
            <a:off x="2908300" y="5390309"/>
            <a:ext cx="3124200" cy="1574800"/>
          </a:xfrm>
        </p:spPr>
        <p:txBody>
          <a:bodyPr>
            <a:noAutofit/>
          </a:bodyPr>
          <a:lstStyle/>
          <a:p>
            <a:pPr marL="0" indent="0">
              <a:buNone/>
            </a:pPr>
            <a:r>
              <a:rPr lang="en-US" sz="1600" b="1" dirty="0" smtClean="0"/>
              <a:t>95% Confidence Intervals</a:t>
            </a:r>
          </a:p>
          <a:p>
            <a:pPr>
              <a:buFont typeface="Courier New" panose="02070309020205020404" pitchFamily="49" charset="0"/>
              <a:buChar char="o"/>
            </a:pPr>
            <a:r>
              <a:rPr lang="en-US" sz="1600" dirty="0" smtClean="0">
                <a:solidFill>
                  <a:schemeClr val="tx1"/>
                </a:solidFill>
              </a:rPr>
              <a:t>Ozone: [</a:t>
            </a:r>
            <a:r>
              <a:rPr lang="it-IT" sz="1600" dirty="0" smtClean="0"/>
              <a:t>45.9429, 46.31176</a:t>
            </a:r>
            <a:r>
              <a:rPr lang="en-US" sz="1600" dirty="0" smtClean="0">
                <a:solidFill>
                  <a:schemeClr val="tx1"/>
                </a:solidFill>
              </a:rPr>
              <a:t>]</a:t>
            </a:r>
          </a:p>
          <a:p>
            <a:pPr marL="384048" lvl="1">
              <a:spcBef>
                <a:spcPts val="1000"/>
              </a:spcBef>
              <a:buFont typeface="Courier New" panose="02070309020205020404" pitchFamily="49" charset="0"/>
              <a:buChar char="o"/>
            </a:pPr>
            <a:r>
              <a:rPr lang="en-US" sz="1600" i="0" dirty="0" smtClean="0"/>
              <a:t>PM2.5</a:t>
            </a:r>
            <a:r>
              <a:rPr lang="it-IT" sz="1600" i="0" dirty="0" smtClean="0"/>
              <a:t>: [</a:t>
            </a:r>
            <a:r>
              <a:rPr lang="en-US" sz="1600" i="0" dirty="0" smtClean="0"/>
              <a:t>0.3356, </a:t>
            </a:r>
            <a:r>
              <a:rPr lang="it-IT" sz="1600" i="0" dirty="0" smtClean="0"/>
              <a:t>0.3470]</a:t>
            </a:r>
            <a:endParaRPr lang="en-US" sz="1600" i="0" dirty="0" smtClean="0"/>
          </a:p>
          <a:p>
            <a:pPr lvl="1"/>
            <a:endParaRPr lang="en-US" sz="1600" i="0" dirty="0" smtClean="0"/>
          </a:p>
          <a:p>
            <a:pPr lvl="1"/>
            <a:endParaRPr lang="en-US" sz="1600" i="0" dirty="0"/>
          </a:p>
        </p:txBody>
      </p:sp>
    </p:spTree>
    <p:extLst>
      <p:ext uri="{BB962C8B-B14F-4D97-AF65-F5344CB8AC3E}">
        <p14:creationId xmlns:p14="http://schemas.microsoft.com/office/powerpoint/2010/main" val="3193000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218126" y="670185"/>
            <a:ext cx="3983512" cy="3593821"/>
          </a:xfrm>
          <a:prstGeom prst="rect">
            <a:avLst/>
          </a:prstGeom>
        </p:spPr>
      </p:pic>
      <p:pic>
        <p:nvPicPr>
          <p:cNvPr id="8" name="Picture 7"/>
          <p:cNvPicPr>
            <a:picLocks noChangeAspect="1"/>
          </p:cNvPicPr>
          <p:nvPr/>
        </p:nvPicPr>
        <p:blipFill>
          <a:blip r:embed="rId4"/>
          <a:stretch>
            <a:fillRect/>
          </a:stretch>
        </p:blipFill>
        <p:spPr>
          <a:xfrm>
            <a:off x="4386266" y="666520"/>
            <a:ext cx="4296884" cy="3586121"/>
          </a:xfrm>
          <a:prstGeom prst="rect">
            <a:avLst/>
          </a:prstGeom>
        </p:spPr>
      </p:pic>
      <p:sp>
        <p:nvSpPr>
          <p:cNvPr id="9" name="Content Placeholder 2"/>
          <p:cNvSpPr>
            <a:spLocks noGrp="1"/>
          </p:cNvSpPr>
          <p:nvPr>
            <p:ph idx="1"/>
          </p:nvPr>
        </p:nvSpPr>
        <p:spPr>
          <a:xfrm>
            <a:off x="601188" y="4459429"/>
            <a:ext cx="3785078" cy="1596631"/>
          </a:xfrm>
        </p:spPr>
        <p:txBody>
          <a:bodyPr>
            <a:normAutofit/>
          </a:bodyPr>
          <a:lstStyle/>
          <a:p>
            <a:pPr marL="530352" lvl="1" indent="0">
              <a:buNone/>
            </a:pPr>
            <a:endParaRPr lang="en-US" i="0" dirty="0"/>
          </a:p>
          <a:p>
            <a:pPr lvl="1"/>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2423442659"/>
              </p:ext>
            </p:extLst>
          </p:nvPr>
        </p:nvGraphicFramePr>
        <p:xfrm>
          <a:off x="5241273" y="4560876"/>
          <a:ext cx="2586870" cy="1495184"/>
        </p:xfrm>
        <a:graphic>
          <a:graphicData uri="http://schemas.openxmlformats.org/drawingml/2006/table">
            <a:tbl>
              <a:tblPr firstRow="1" bandRow="1">
                <a:tableStyleId>{5940675A-B579-460E-94D1-54222C63F5DA}</a:tableStyleId>
              </a:tblPr>
              <a:tblGrid>
                <a:gridCol w="1012069">
                  <a:extLst>
                    <a:ext uri="{9D8B030D-6E8A-4147-A177-3AD203B41FA5}">
                      <a16:colId xmlns:a16="http://schemas.microsoft.com/office/drawing/2014/main" xmlns="" val="373133878"/>
                    </a:ext>
                  </a:extLst>
                </a:gridCol>
                <a:gridCol w="787400">
                  <a:extLst>
                    <a:ext uri="{9D8B030D-6E8A-4147-A177-3AD203B41FA5}">
                      <a16:colId xmlns:a16="http://schemas.microsoft.com/office/drawing/2014/main" xmlns="" val="632061756"/>
                    </a:ext>
                  </a:extLst>
                </a:gridCol>
                <a:gridCol w="787401">
                  <a:extLst>
                    <a:ext uri="{9D8B030D-6E8A-4147-A177-3AD203B41FA5}">
                      <a16:colId xmlns:a16="http://schemas.microsoft.com/office/drawing/2014/main" xmlns="" val="4152694415"/>
                    </a:ext>
                  </a:extLst>
                </a:gridCol>
              </a:tblGrid>
              <a:tr h="373796">
                <a:tc>
                  <a:txBody>
                    <a:bodyPr/>
                    <a:lstStyle/>
                    <a:p>
                      <a:r>
                        <a:rPr lang="en-US" b="1" dirty="0" smtClean="0"/>
                        <a:t>Regression</a:t>
                      </a:r>
                      <a:endParaRPr lang="en-US" b="1" dirty="0"/>
                    </a:p>
                  </a:txBody>
                  <a:tcPr/>
                </a:tc>
                <a:tc>
                  <a:txBody>
                    <a:bodyPr/>
                    <a:lstStyle/>
                    <a:p>
                      <a:r>
                        <a:rPr lang="en-US" b="1" dirty="0" smtClean="0"/>
                        <a:t>Slope</a:t>
                      </a:r>
                      <a:endParaRPr lang="en-US" b="1" dirty="0"/>
                    </a:p>
                  </a:txBody>
                  <a:tcPr/>
                </a:tc>
                <a:tc>
                  <a:txBody>
                    <a:bodyPr/>
                    <a:lstStyle/>
                    <a:p>
                      <a:r>
                        <a:rPr lang="en-US" b="1" dirty="0" smtClean="0"/>
                        <a:t>R</a:t>
                      </a:r>
                      <a:r>
                        <a:rPr lang="en-US" b="1" baseline="30000" dirty="0" smtClean="0"/>
                        <a:t>2</a:t>
                      </a:r>
                      <a:endParaRPr lang="en-US" b="1" dirty="0"/>
                    </a:p>
                  </a:txBody>
                  <a:tcPr/>
                </a:tc>
                <a:extLst>
                  <a:ext uri="{0D108BD9-81ED-4DB2-BD59-A6C34878D82A}">
                    <a16:rowId xmlns:a16="http://schemas.microsoft.com/office/drawing/2014/main" xmlns="" val="2920228574"/>
                  </a:ext>
                </a:extLst>
              </a:tr>
              <a:tr h="373796">
                <a:tc>
                  <a:txBody>
                    <a:bodyPr/>
                    <a:lstStyle/>
                    <a:p>
                      <a:r>
                        <a:rPr lang="en-US" dirty="0" smtClean="0"/>
                        <a:t>LS</a:t>
                      </a:r>
                      <a:endParaRPr lang="en-US" dirty="0"/>
                    </a:p>
                  </a:txBody>
                  <a:tcPr/>
                </a:tc>
                <a:tc>
                  <a:txBody>
                    <a:bodyPr/>
                    <a:lstStyle/>
                    <a:p>
                      <a:r>
                        <a:rPr lang="en-US" dirty="0" smtClean="0"/>
                        <a:t>0.3931</a:t>
                      </a:r>
                      <a:endParaRPr lang="en-US" dirty="0"/>
                    </a:p>
                  </a:txBody>
                  <a:tcPr/>
                </a:tc>
                <a:tc>
                  <a:txBody>
                    <a:bodyPr/>
                    <a:lstStyle/>
                    <a:p>
                      <a:r>
                        <a:rPr lang="en-US" dirty="0" smtClean="0"/>
                        <a:t>0.2276</a:t>
                      </a:r>
                      <a:endParaRPr lang="en-US" dirty="0"/>
                    </a:p>
                  </a:txBody>
                  <a:tcPr/>
                </a:tc>
                <a:extLst>
                  <a:ext uri="{0D108BD9-81ED-4DB2-BD59-A6C34878D82A}">
                    <a16:rowId xmlns:a16="http://schemas.microsoft.com/office/drawing/2014/main" xmlns="" val="574373950"/>
                  </a:ext>
                </a:extLst>
              </a:tr>
              <a:tr h="373796">
                <a:tc>
                  <a:txBody>
                    <a:bodyPr/>
                    <a:lstStyle/>
                    <a:p>
                      <a:r>
                        <a:rPr lang="en-US" dirty="0" smtClean="0"/>
                        <a:t>PC</a:t>
                      </a:r>
                      <a:endParaRPr lang="en-US" dirty="0"/>
                    </a:p>
                  </a:txBody>
                  <a:tcPr/>
                </a:tc>
                <a:tc>
                  <a:txBody>
                    <a:bodyPr/>
                    <a:lstStyle/>
                    <a:p>
                      <a:r>
                        <a:rPr lang="en-US" dirty="0" smtClean="0"/>
                        <a:t>0.1707</a:t>
                      </a:r>
                      <a:endParaRPr lang="en-US" dirty="0"/>
                    </a:p>
                  </a:txBody>
                  <a:tcPr/>
                </a:tc>
                <a:tc>
                  <a:txBody>
                    <a:bodyPr/>
                    <a:lstStyle/>
                    <a:p>
                      <a:r>
                        <a:rPr lang="en-US" dirty="0" smtClean="0"/>
                        <a:t>0.4294</a:t>
                      </a:r>
                      <a:endParaRPr lang="en-US" dirty="0"/>
                    </a:p>
                  </a:txBody>
                  <a:tcPr/>
                </a:tc>
                <a:extLst>
                  <a:ext uri="{0D108BD9-81ED-4DB2-BD59-A6C34878D82A}">
                    <a16:rowId xmlns:a16="http://schemas.microsoft.com/office/drawing/2014/main" xmlns="" val="2026537214"/>
                  </a:ext>
                </a:extLst>
              </a:tr>
              <a:tr h="373796">
                <a:tc>
                  <a:txBody>
                    <a:bodyPr/>
                    <a:lstStyle/>
                    <a:p>
                      <a:r>
                        <a:rPr lang="en-US" dirty="0" smtClean="0"/>
                        <a:t>RMA</a:t>
                      </a:r>
                      <a:endParaRPr lang="en-US" dirty="0"/>
                    </a:p>
                  </a:txBody>
                  <a:tcPr/>
                </a:tc>
                <a:tc>
                  <a:txBody>
                    <a:bodyPr/>
                    <a:lstStyle/>
                    <a:p>
                      <a:r>
                        <a:rPr lang="en-US" dirty="0" smtClean="0"/>
                        <a:t>0.8241</a:t>
                      </a:r>
                      <a:endParaRPr lang="en-US" dirty="0"/>
                    </a:p>
                  </a:txBody>
                  <a:tcPr/>
                </a:tc>
                <a:tc>
                  <a:txBody>
                    <a:bodyPr/>
                    <a:lstStyle/>
                    <a:p>
                      <a:r>
                        <a:rPr lang="en-US" dirty="0" smtClean="0"/>
                        <a:t>1.0000</a:t>
                      </a:r>
                      <a:endParaRPr lang="en-US" dirty="0"/>
                    </a:p>
                  </a:txBody>
                  <a:tcPr/>
                </a:tc>
                <a:extLst>
                  <a:ext uri="{0D108BD9-81ED-4DB2-BD59-A6C34878D82A}">
                    <a16:rowId xmlns:a16="http://schemas.microsoft.com/office/drawing/2014/main" xmlns="" val="226063637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925742340"/>
              </p:ext>
            </p:extLst>
          </p:nvPr>
        </p:nvGraphicFramePr>
        <p:xfrm>
          <a:off x="847878" y="4560876"/>
          <a:ext cx="2724008" cy="1495184"/>
        </p:xfrm>
        <a:graphic>
          <a:graphicData uri="http://schemas.openxmlformats.org/drawingml/2006/table">
            <a:tbl>
              <a:tblPr firstRow="1" bandRow="1">
                <a:tableStyleId>{5940675A-B579-460E-94D1-54222C63F5DA}</a:tableStyleId>
              </a:tblPr>
              <a:tblGrid>
                <a:gridCol w="1047608">
                  <a:extLst>
                    <a:ext uri="{9D8B030D-6E8A-4147-A177-3AD203B41FA5}">
                      <a16:colId xmlns:a16="http://schemas.microsoft.com/office/drawing/2014/main" xmlns="" val="373133878"/>
                    </a:ext>
                  </a:extLst>
                </a:gridCol>
                <a:gridCol w="825500">
                  <a:extLst>
                    <a:ext uri="{9D8B030D-6E8A-4147-A177-3AD203B41FA5}">
                      <a16:colId xmlns:a16="http://schemas.microsoft.com/office/drawing/2014/main" xmlns="" val="632061756"/>
                    </a:ext>
                  </a:extLst>
                </a:gridCol>
                <a:gridCol w="850900">
                  <a:extLst>
                    <a:ext uri="{9D8B030D-6E8A-4147-A177-3AD203B41FA5}">
                      <a16:colId xmlns:a16="http://schemas.microsoft.com/office/drawing/2014/main" xmlns="" val="4152694415"/>
                    </a:ext>
                  </a:extLst>
                </a:gridCol>
              </a:tblGrid>
              <a:tr h="373796">
                <a:tc>
                  <a:txBody>
                    <a:bodyPr/>
                    <a:lstStyle/>
                    <a:p>
                      <a:r>
                        <a:rPr lang="en-US" b="1" dirty="0" smtClean="0"/>
                        <a:t>Regression</a:t>
                      </a:r>
                      <a:endParaRPr lang="en-US" b="1" dirty="0"/>
                    </a:p>
                  </a:txBody>
                  <a:tcPr/>
                </a:tc>
                <a:tc>
                  <a:txBody>
                    <a:bodyPr/>
                    <a:lstStyle/>
                    <a:p>
                      <a:r>
                        <a:rPr lang="en-US" b="1" dirty="0" smtClean="0"/>
                        <a:t>Slope</a:t>
                      </a:r>
                      <a:endParaRPr lang="en-US" b="1" dirty="0"/>
                    </a:p>
                  </a:txBody>
                  <a:tcPr/>
                </a:tc>
                <a:tc>
                  <a:txBody>
                    <a:bodyPr/>
                    <a:lstStyle/>
                    <a:p>
                      <a:r>
                        <a:rPr lang="en-US" b="1" dirty="0" smtClean="0"/>
                        <a:t>R</a:t>
                      </a:r>
                      <a:r>
                        <a:rPr lang="en-US" b="1" baseline="30000" dirty="0" smtClean="0"/>
                        <a:t>2</a:t>
                      </a:r>
                      <a:endParaRPr lang="en-US" b="1" dirty="0"/>
                    </a:p>
                  </a:txBody>
                  <a:tcPr/>
                </a:tc>
                <a:extLst>
                  <a:ext uri="{0D108BD9-81ED-4DB2-BD59-A6C34878D82A}">
                    <a16:rowId xmlns:a16="http://schemas.microsoft.com/office/drawing/2014/main" xmlns="" val="2920228574"/>
                  </a:ext>
                </a:extLst>
              </a:tr>
              <a:tr h="373796">
                <a:tc>
                  <a:txBody>
                    <a:bodyPr/>
                    <a:lstStyle/>
                    <a:p>
                      <a:r>
                        <a:rPr lang="en-US" dirty="0" smtClean="0"/>
                        <a:t>LS</a:t>
                      </a:r>
                      <a:endParaRPr lang="en-US" dirty="0"/>
                    </a:p>
                  </a:txBody>
                  <a:tcPr/>
                </a:tc>
                <a:tc>
                  <a:txBody>
                    <a:bodyPr/>
                    <a:lstStyle/>
                    <a:p>
                      <a:r>
                        <a:rPr lang="en-US" dirty="0" smtClean="0"/>
                        <a:t>0.1293</a:t>
                      </a:r>
                      <a:endParaRPr lang="en-US" dirty="0"/>
                    </a:p>
                  </a:txBody>
                  <a:tcPr/>
                </a:tc>
                <a:tc>
                  <a:txBody>
                    <a:bodyPr/>
                    <a:lstStyle/>
                    <a:p>
                      <a:r>
                        <a:rPr lang="en-US" dirty="0" smtClean="0"/>
                        <a:t>0.1613</a:t>
                      </a:r>
                      <a:endParaRPr lang="en-US" dirty="0"/>
                    </a:p>
                  </a:txBody>
                  <a:tcPr/>
                </a:tc>
                <a:extLst>
                  <a:ext uri="{0D108BD9-81ED-4DB2-BD59-A6C34878D82A}">
                    <a16:rowId xmlns:a16="http://schemas.microsoft.com/office/drawing/2014/main" xmlns="" val="574373950"/>
                  </a:ext>
                </a:extLst>
              </a:tr>
              <a:tr h="373796">
                <a:tc>
                  <a:txBody>
                    <a:bodyPr/>
                    <a:lstStyle/>
                    <a:p>
                      <a:r>
                        <a:rPr lang="en-US" dirty="0" smtClean="0"/>
                        <a:t>PC</a:t>
                      </a:r>
                      <a:endParaRPr lang="en-US" dirty="0"/>
                    </a:p>
                  </a:txBody>
                  <a:tcPr/>
                </a:tc>
                <a:tc>
                  <a:txBody>
                    <a:bodyPr/>
                    <a:lstStyle/>
                    <a:p>
                      <a:r>
                        <a:rPr lang="en-US" dirty="0" smtClean="0"/>
                        <a:t>0.8015</a:t>
                      </a:r>
                      <a:endParaRPr lang="en-US" dirty="0"/>
                    </a:p>
                  </a:txBody>
                  <a:tcPr/>
                </a:tc>
                <a:tc>
                  <a:txBody>
                    <a:bodyPr/>
                    <a:lstStyle/>
                    <a:p>
                      <a:r>
                        <a:rPr lang="en-US" dirty="0" smtClean="0"/>
                        <a:t>0.6190</a:t>
                      </a:r>
                      <a:endParaRPr lang="en-US" dirty="0"/>
                    </a:p>
                  </a:txBody>
                  <a:tcPr/>
                </a:tc>
                <a:extLst>
                  <a:ext uri="{0D108BD9-81ED-4DB2-BD59-A6C34878D82A}">
                    <a16:rowId xmlns:a16="http://schemas.microsoft.com/office/drawing/2014/main" xmlns="" val="2026537214"/>
                  </a:ext>
                </a:extLst>
              </a:tr>
              <a:tr h="373796">
                <a:tc>
                  <a:txBody>
                    <a:bodyPr/>
                    <a:lstStyle/>
                    <a:p>
                      <a:r>
                        <a:rPr lang="en-US" dirty="0" smtClean="0"/>
                        <a:t>RMA</a:t>
                      </a:r>
                      <a:endParaRPr lang="en-US" dirty="0"/>
                    </a:p>
                  </a:txBody>
                  <a:tcPr/>
                </a:tc>
                <a:tc>
                  <a:txBody>
                    <a:bodyPr/>
                    <a:lstStyle/>
                    <a:p>
                      <a:r>
                        <a:rPr lang="en-US" dirty="0" smtClean="0"/>
                        <a:t>0.3221</a:t>
                      </a:r>
                      <a:endParaRPr lang="en-US" dirty="0"/>
                    </a:p>
                  </a:txBody>
                  <a:tcPr/>
                </a:tc>
                <a:tc>
                  <a:txBody>
                    <a:bodyPr/>
                    <a:lstStyle/>
                    <a:p>
                      <a:r>
                        <a:rPr lang="en-US" dirty="0" smtClean="0"/>
                        <a:t>1.0000</a:t>
                      </a:r>
                      <a:endParaRPr lang="en-US" dirty="0"/>
                    </a:p>
                  </a:txBody>
                  <a:tcPr/>
                </a:tc>
                <a:extLst>
                  <a:ext uri="{0D108BD9-81ED-4DB2-BD59-A6C34878D82A}">
                    <a16:rowId xmlns:a16="http://schemas.microsoft.com/office/drawing/2014/main" xmlns="" val="2260636371"/>
                  </a:ext>
                </a:extLst>
              </a:tr>
            </a:tbl>
          </a:graphicData>
        </a:graphic>
      </p:graphicFrame>
    </p:spTree>
    <p:extLst>
      <p:ext uri="{BB962C8B-B14F-4D97-AF65-F5344CB8AC3E}">
        <p14:creationId xmlns:p14="http://schemas.microsoft.com/office/powerpoint/2010/main" val="2091470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a:xfrm>
            <a:off x="1016824" y="5261369"/>
            <a:ext cx="3785078" cy="1596631"/>
          </a:xfrm>
        </p:spPr>
        <p:txBody>
          <a:bodyPr>
            <a:normAutofit/>
          </a:bodyPr>
          <a:lstStyle/>
          <a:p>
            <a:pPr marL="530352" lvl="1" indent="0">
              <a:buNone/>
            </a:pPr>
            <a:endParaRPr lang="en-US" i="0" dirty="0"/>
          </a:p>
          <a:p>
            <a:pPr lvl="1"/>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3995410391"/>
              </p:ext>
            </p:extLst>
          </p:nvPr>
        </p:nvGraphicFramePr>
        <p:xfrm>
          <a:off x="5273628" y="1092543"/>
          <a:ext cx="2511728" cy="1547692"/>
        </p:xfrm>
        <a:graphic>
          <a:graphicData uri="http://schemas.openxmlformats.org/drawingml/2006/table">
            <a:tbl>
              <a:tblPr firstRow="1" bandRow="1">
                <a:tableStyleId>{5940675A-B579-460E-94D1-54222C63F5DA}</a:tableStyleId>
              </a:tblPr>
              <a:tblGrid>
                <a:gridCol w="774368">
                  <a:extLst>
                    <a:ext uri="{9D8B030D-6E8A-4147-A177-3AD203B41FA5}">
                      <a16:colId xmlns:a16="http://schemas.microsoft.com/office/drawing/2014/main" xmlns="" val="373133878"/>
                    </a:ext>
                  </a:extLst>
                </a:gridCol>
                <a:gridCol w="834390">
                  <a:extLst>
                    <a:ext uri="{9D8B030D-6E8A-4147-A177-3AD203B41FA5}">
                      <a16:colId xmlns:a16="http://schemas.microsoft.com/office/drawing/2014/main" xmlns="" val="632061756"/>
                    </a:ext>
                  </a:extLst>
                </a:gridCol>
                <a:gridCol w="902970">
                  <a:extLst>
                    <a:ext uri="{9D8B030D-6E8A-4147-A177-3AD203B41FA5}">
                      <a16:colId xmlns:a16="http://schemas.microsoft.com/office/drawing/2014/main" xmlns="" val="3035771071"/>
                    </a:ext>
                  </a:extLst>
                </a:gridCol>
              </a:tblGrid>
              <a:tr h="269698">
                <a:tc>
                  <a:txBody>
                    <a:bodyPr/>
                    <a:lstStyle/>
                    <a:p>
                      <a:endParaRPr lang="en-US" b="1"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1" dirty="0" smtClean="0"/>
                        <a:t>LS</a:t>
                      </a:r>
                      <a:r>
                        <a:rPr lang="en-US" b="1" baseline="0" dirty="0" smtClean="0"/>
                        <a:t> </a:t>
                      </a:r>
                      <a:r>
                        <a:rPr lang="en-US" b="1" dirty="0" smtClean="0"/>
                        <a:t>Slope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1" dirty="0" err="1" smtClean="0"/>
                        <a:t>CorrCoeff</a:t>
                      </a:r>
                      <a:endParaRPr lang="en-US" b="1"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920228574"/>
                  </a:ext>
                </a:extLst>
              </a:tr>
              <a:tr h="373796">
                <a:tc>
                  <a:txBody>
                    <a:bodyPr/>
                    <a:lstStyle/>
                    <a:p>
                      <a:r>
                        <a:rPr lang="en-US" dirty="0" smtClean="0"/>
                        <a:t>Mean</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0.012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0.402 </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574373950"/>
                  </a:ext>
                </a:extLst>
              </a:tr>
              <a:tr h="373796">
                <a:tc>
                  <a:txBody>
                    <a:bodyPr/>
                    <a:lstStyle/>
                    <a:p>
                      <a:r>
                        <a:rPr lang="en-US" dirty="0" err="1" smtClean="0"/>
                        <a:t>Std</a:t>
                      </a:r>
                      <a:r>
                        <a:rPr lang="en-US" baseline="0" dirty="0" smtClean="0"/>
                        <a:t> Dev</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0.000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0.000</a:t>
                      </a:r>
                      <a:endParaRPr lang="en-US"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026537214"/>
                  </a:ext>
                </a:extLst>
              </a:tr>
              <a:tr h="373796">
                <a:tc>
                  <a:txBody>
                    <a:bodyPr/>
                    <a:lstStyle/>
                    <a:p>
                      <a:r>
                        <a:rPr lang="en-US" dirty="0" smtClean="0"/>
                        <a:t>CI</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smtClean="0"/>
                        <a:t>[0.0117,    0.0131]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smtClean="0"/>
                        <a:t>[0.4013,    0.4020]</a:t>
                      </a:r>
                      <a:endParaRPr lang="en-US"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226063637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241271857"/>
              </p:ext>
            </p:extLst>
          </p:nvPr>
        </p:nvGraphicFramePr>
        <p:xfrm>
          <a:off x="5273628" y="4272499"/>
          <a:ext cx="2511728" cy="1547692"/>
        </p:xfrm>
        <a:graphic>
          <a:graphicData uri="http://schemas.openxmlformats.org/drawingml/2006/table">
            <a:tbl>
              <a:tblPr firstRow="1" bandRow="1">
                <a:tableStyleId>{5940675A-B579-460E-94D1-54222C63F5DA}</a:tableStyleId>
              </a:tblPr>
              <a:tblGrid>
                <a:gridCol w="774368">
                  <a:extLst>
                    <a:ext uri="{9D8B030D-6E8A-4147-A177-3AD203B41FA5}">
                      <a16:colId xmlns:a16="http://schemas.microsoft.com/office/drawing/2014/main" xmlns="" val="373133878"/>
                    </a:ext>
                  </a:extLst>
                </a:gridCol>
                <a:gridCol w="834390">
                  <a:extLst>
                    <a:ext uri="{9D8B030D-6E8A-4147-A177-3AD203B41FA5}">
                      <a16:colId xmlns:a16="http://schemas.microsoft.com/office/drawing/2014/main" xmlns="" val="632061756"/>
                    </a:ext>
                  </a:extLst>
                </a:gridCol>
                <a:gridCol w="902970">
                  <a:extLst>
                    <a:ext uri="{9D8B030D-6E8A-4147-A177-3AD203B41FA5}">
                      <a16:colId xmlns:a16="http://schemas.microsoft.com/office/drawing/2014/main" xmlns="" val="3035771071"/>
                    </a:ext>
                  </a:extLst>
                </a:gridCol>
              </a:tblGrid>
              <a:tr h="269698">
                <a:tc>
                  <a:txBody>
                    <a:bodyPr/>
                    <a:lstStyle/>
                    <a:p>
                      <a:endParaRPr lang="en-US" b="1"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1" dirty="0" smtClean="0"/>
                        <a:t>LS</a:t>
                      </a:r>
                      <a:r>
                        <a:rPr lang="en-US" b="1" baseline="0" dirty="0" smtClean="0"/>
                        <a:t> </a:t>
                      </a:r>
                      <a:r>
                        <a:rPr lang="en-US" b="1" dirty="0" smtClean="0"/>
                        <a:t>Slope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1" dirty="0" err="1" smtClean="0"/>
                        <a:t>CorrCoeff</a:t>
                      </a:r>
                      <a:endParaRPr lang="en-US" b="1"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920228574"/>
                  </a:ext>
                </a:extLst>
              </a:tr>
              <a:tr h="373796">
                <a:tc>
                  <a:txBody>
                    <a:bodyPr/>
                    <a:lstStyle/>
                    <a:p>
                      <a:r>
                        <a:rPr lang="en-US" dirty="0" smtClean="0"/>
                        <a:t>Mean</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0.058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0.476</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574373950"/>
                  </a:ext>
                </a:extLst>
              </a:tr>
              <a:tr h="373796">
                <a:tc>
                  <a:txBody>
                    <a:bodyPr/>
                    <a:lstStyle/>
                    <a:p>
                      <a:r>
                        <a:rPr lang="en-US" dirty="0" err="1" smtClean="0"/>
                        <a:t>Std</a:t>
                      </a:r>
                      <a:r>
                        <a:rPr lang="en-US" baseline="0" dirty="0" smtClean="0"/>
                        <a:t> Dev</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0.001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0.000</a:t>
                      </a:r>
                      <a:endParaRPr lang="en-US"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026537214"/>
                  </a:ext>
                </a:extLst>
              </a:tr>
              <a:tr h="373796">
                <a:tc>
                  <a:txBody>
                    <a:bodyPr/>
                    <a:lstStyle/>
                    <a:p>
                      <a:r>
                        <a:rPr lang="en-US" dirty="0" smtClean="0"/>
                        <a:t>CI</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smtClean="0"/>
                        <a:t>[0.0550,    0.0606]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smtClean="0"/>
                        <a:t>[0.4760,    0.4767]</a:t>
                      </a:r>
                      <a:endParaRPr lang="en-US"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2260636371"/>
                  </a:ext>
                </a:extLst>
              </a:tr>
            </a:tbl>
          </a:graphicData>
        </a:graphic>
      </p:graphicFrame>
      <p:pic>
        <p:nvPicPr>
          <p:cNvPr id="5" name="Picture 4"/>
          <p:cNvPicPr>
            <a:picLocks noChangeAspect="1"/>
          </p:cNvPicPr>
          <p:nvPr/>
        </p:nvPicPr>
        <p:blipFill>
          <a:blip r:embed="rId3"/>
          <a:stretch>
            <a:fillRect/>
          </a:stretch>
        </p:blipFill>
        <p:spPr>
          <a:xfrm>
            <a:off x="956631" y="362403"/>
            <a:ext cx="4316997" cy="3007972"/>
          </a:xfrm>
          <a:prstGeom prst="rect">
            <a:avLst/>
          </a:prstGeom>
        </p:spPr>
      </p:pic>
      <p:pic>
        <p:nvPicPr>
          <p:cNvPr id="6" name="Picture 5"/>
          <p:cNvPicPr>
            <a:picLocks noChangeAspect="1"/>
          </p:cNvPicPr>
          <p:nvPr/>
        </p:nvPicPr>
        <p:blipFill>
          <a:blip r:embed="rId4"/>
          <a:stretch>
            <a:fillRect/>
          </a:stretch>
        </p:blipFill>
        <p:spPr>
          <a:xfrm>
            <a:off x="929610" y="3520440"/>
            <a:ext cx="4344018" cy="3051810"/>
          </a:xfrm>
          <a:prstGeom prst="rect">
            <a:avLst/>
          </a:prstGeom>
        </p:spPr>
      </p:pic>
    </p:spTree>
    <p:extLst>
      <p:ext uri="{BB962C8B-B14F-4D97-AF65-F5344CB8AC3E}">
        <p14:creationId xmlns:p14="http://schemas.microsoft.com/office/powerpoint/2010/main" val="935676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300" y="482600"/>
            <a:ext cx="7200900" cy="939800"/>
          </a:xfrm>
        </p:spPr>
        <p:txBody>
          <a:bodyPr>
            <a:normAutofit/>
          </a:bodyPr>
          <a:lstStyle/>
          <a:p>
            <a:pPr algn="ctr"/>
            <a:r>
              <a:rPr lang="en-US" sz="4500" dirty="0"/>
              <a:t>Facilities</a:t>
            </a:r>
          </a:p>
        </p:txBody>
      </p:sp>
      <p:cxnSp>
        <p:nvCxnSpPr>
          <p:cNvPr id="4" name="Straight Connector 3"/>
          <p:cNvCxnSpPr/>
          <p:nvPr/>
        </p:nvCxnSpPr>
        <p:spPr>
          <a:xfrm>
            <a:off x="2000250" y="1301750"/>
            <a:ext cx="4445000" cy="1270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7" name="Content Placeholder 2"/>
          <p:cNvSpPr>
            <a:spLocks noGrp="1"/>
          </p:cNvSpPr>
          <p:nvPr>
            <p:ph idx="1"/>
          </p:nvPr>
        </p:nvSpPr>
        <p:spPr>
          <a:xfrm>
            <a:off x="2908300" y="5390309"/>
            <a:ext cx="3327400" cy="1574800"/>
          </a:xfrm>
        </p:spPr>
        <p:txBody>
          <a:bodyPr>
            <a:noAutofit/>
          </a:bodyPr>
          <a:lstStyle/>
          <a:p>
            <a:pPr marL="0" indent="0">
              <a:buNone/>
            </a:pPr>
            <a:r>
              <a:rPr lang="en-US" sz="1600" b="1" dirty="0" smtClean="0"/>
              <a:t>95% Confidence Intervals</a:t>
            </a:r>
          </a:p>
          <a:p>
            <a:pPr>
              <a:buFont typeface="Courier New" panose="02070309020205020404" pitchFamily="49" charset="0"/>
              <a:buChar char="o"/>
            </a:pPr>
            <a:r>
              <a:rPr lang="en-US" sz="1600" dirty="0">
                <a:solidFill>
                  <a:schemeClr val="tx1"/>
                </a:solidFill>
              </a:rPr>
              <a:t>Dischargers: </a:t>
            </a:r>
            <a:r>
              <a:rPr lang="it-IT" sz="1600" dirty="0"/>
              <a:t>[</a:t>
            </a:r>
            <a:r>
              <a:rPr lang="en-US" sz="1600" dirty="0"/>
              <a:t>0.2321, </a:t>
            </a:r>
            <a:r>
              <a:rPr lang="it-IT" sz="1600" dirty="0"/>
              <a:t>0.2572]</a:t>
            </a:r>
            <a:endParaRPr lang="en-US" sz="1600" dirty="0">
              <a:solidFill>
                <a:schemeClr val="tx1"/>
              </a:solidFill>
            </a:endParaRPr>
          </a:p>
          <a:p>
            <a:pPr marL="384048" lvl="1">
              <a:spcBef>
                <a:spcPts val="1000"/>
              </a:spcBef>
              <a:buFont typeface="Courier New" panose="02070309020205020404" pitchFamily="49" charset="0"/>
              <a:buChar char="o"/>
            </a:pPr>
            <a:r>
              <a:rPr lang="en-US" sz="1600" i="0" dirty="0"/>
              <a:t>RMP</a:t>
            </a:r>
            <a:r>
              <a:rPr lang="it-IT" sz="1600" i="0" dirty="0"/>
              <a:t>: [</a:t>
            </a:r>
            <a:r>
              <a:rPr lang="en-US" sz="1600" i="0" dirty="0"/>
              <a:t>0.2743, </a:t>
            </a:r>
            <a:r>
              <a:rPr lang="it-IT" sz="1600" i="0" dirty="0"/>
              <a:t>0.3065]</a:t>
            </a:r>
            <a:endParaRPr lang="en-US" sz="1600" i="0" dirty="0"/>
          </a:p>
          <a:p>
            <a:pPr lvl="1"/>
            <a:endParaRPr lang="en-US" sz="1600" i="0" dirty="0" smtClean="0"/>
          </a:p>
          <a:p>
            <a:pPr lvl="1"/>
            <a:endParaRPr lang="en-US" sz="1600" i="0" dirty="0"/>
          </a:p>
        </p:txBody>
      </p:sp>
      <p:pic>
        <p:nvPicPr>
          <p:cNvPr id="3" name="Picture 2"/>
          <p:cNvPicPr>
            <a:picLocks noChangeAspect="1"/>
          </p:cNvPicPr>
          <p:nvPr/>
        </p:nvPicPr>
        <p:blipFill>
          <a:blip r:embed="rId3"/>
          <a:stretch>
            <a:fillRect/>
          </a:stretch>
        </p:blipFill>
        <p:spPr>
          <a:xfrm>
            <a:off x="2079625" y="1499273"/>
            <a:ext cx="4286250" cy="3814163"/>
          </a:xfrm>
          <a:prstGeom prst="rect">
            <a:avLst/>
          </a:prstGeom>
        </p:spPr>
      </p:pic>
    </p:spTree>
    <p:extLst>
      <p:ext uri="{BB962C8B-B14F-4D97-AF65-F5344CB8AC3E}">
        <p14:creationId xmlns:p14="http://schemas.microsoft.com/office/powerpoint/2010/main" val="2944803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a:xfrm>
            <a:off x="601188" y="5219700"/>
            <a:ext cx="3785078" cy="1596631"/>
          </a:xfrm>
        </p:spPr>
        <p:txBody>
          <a:bodyPr>
            <a:normAutofit/>
          </a:bodyPr>
          <a:lstStyle/>
          <a:p>
            <a:pPr marL="530352" lvl="1" indent="0">
              <a:buNone/>
            </a:pPr>
            <a:endParaRPr lang="en-US" i="0" dirty="0"/>
          </a:p>
          <a:p>
            <a:pPr lvl="1"/>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2936119264"/>
              </p:ext>
            </p:extLst>
          </p:nvPr>
        </p:nvGraphicFramePr>
        <p:xfrm>
          <a:off x="5472521" y="4599429"/>
          <a:ext cx="2586870" cy="1495184"/>
        </p:xfrm>
        <a:graphic>
          <a:graphicData uri="http://schemas.openxmlformats.org/drawingml/2006/table">
            <a:tbl>
              <a:tblPr firstRow="1" bandRow="1">
                <a:tableStyleId>{5940675A-B579-460E-94D1-54222C63F5DA}</a:tableStyleId>
              </a:tblPr>
              <a:tblGrid>
                <a:gridCol w="1012069">
                  <a:extLst>
                    <a:ext uri="{9D8B030D-6E8A-4147-A177-3AD203B41FA5}">
                      <a16:colId xmlns:a16="http://schemas.microsoft.com/office/drawing/2014/main" xmlns="" val="373133878"/>
                    </a:ext>
                  </a:extLst>
                </a:gridCol>
                <a:gridCol w="787400">
                  <a:extLst>
                    <a:ext uri="{9D8B030D-6E8A-4147-A177-3AD203B41FA5}">
                      <a16:colId xmlns:a16="http://schemas.microsoft.com/office/drawing/2014/main" xmlns="" val="632061756"/>
                    </a:ext>
                  </a:extLst>
                </a:gridCol>
                <a:gridCol w="787401">
                  <a:extLst>
                    <a:ext uri="{9D8B030D-6E8A-4147-A177-3AD203B41FA5}">
                      <a16:colId xmlns:a16="http://schemas.microsoft.com/office/drawing/2014/main" xmlns="" val="4152694415"/>
                    </a:ext>
                  </a:extLst>
                </a:gridCol>
              </a:tblGrid>
              <a:tr h="373796">
                <a:tc>
                  <a:txBody>
                    <a:bodyPr/>
                    <a:lstStyle/>
                    <a:p>
                      <a:r>
                        <a:rPr lang="en-US" b="1" dirty="0" smtClean="0"/>
                        <a:t>Regression</a:t>
                      </a:r>
                      <a:endParaRPr lang="en-US" b="1" dirty="0"/>
                    </a:p>
                  </a:txBody>
                  <a:tcPr/>
                </a:tc>
                <a:tc>
                  <a:txBody>
                    <a:bodyPr/>
                    <a:lstStyle/>
                    <a:p>
                      <a:r>
                        <a:rPr lang="en-US" b="1" dirty="0" smtClean="0"/>
                        <a:t>Slope</a:t>
                      </a:r>
                      <a:endParaRPr lang="en-US" b="1" dirty="0"/>
                    </a:p>
                  </a:txBody>
                  <a:tcPr/>
                </a:tc>
                <a:tc>
                  <a:txBody>
                    <a:bodyPr/>
                    <a:lstStyle/>
                    <a:p>
                      <a:r>
                        <a:rPr lang="en-US" b="1" dirty="0" smtClean="0"/>
                        <a:t>R</a:t>
                      </a:r>
                      <a:r>
                        <a:rPr lang="en-US" b="1" baseline="30000" dirty="0" smtClean="0"/>
                        <a:t>2</a:t>
                      </a:r>
                      <a:endParaRPr lang="en-US" b="1" dirty="0"/>
                    </a:p>
                  </a:txBody>
                  <a:tcPr/>
                </a:tc>
                <a:extLst>
                  <a:ext uri="{0D108BD9-81ED-4DB2-BD59-A6C34878D82A}">
                    <a16:rowId xmlns:a16="http://schemas.microsoft.com/office/drawing/2014/main" xmlns="" val="2920228574"/>
                  </a:ext>
                </a:extLst>
              </a:tr>
              <a:tr h="373796">
                <a:tc>
                  <a:txBody>
                    <a:bodyPr/>
                    <a:lstStyle/>
                    <a:p>
                      <a:r>
                        <a:rPr lang="en-US" dirty="0" smtClean="0"/>
                        <a:t>LS</a:t>
                      </a:r>
                      <a:endParaRPr lang="en-US" dirty="0"/>
                    </a:p>
                  </a:txBody>
                  <a:tcPr/>
                </a:tc>
                <a:tc>
                  <a:txBody>
                    <a:bodyPr/>
                    <a:lstStyle/>
                    <a:p>
                      <a:r>
                        <a:rPr lang="en-US" dirty="0" smtClean="0"/>
                        <a:t>0.1800</a:t>
                      </a:r>
                    </a:p>
                  </a:txBody>
                  <a:tcPr/>
                </a:tc>
                <a:tc>
                  <a:txBody>
                    <a:bodyPr/>
                    <a:lstStyle/>
                    <a:p>
                      <a:r>
                        <a:rPr lang="en-US" dirty="0" smtClean="0"/>
                        <a:t>0.4104</a:t>
                      </a:r>
                      <a:endParaRPr lang="en-US" dirty="0"/>
                    </a:p>
                  </a:txBody>
                  <a:tcPr/>
                </a:tc>
                <a:extLst>
                  <a:ext uri="{0D108BD9-81ED-4DB2-BD59-A6C34878D82A}">
                    <a16:rowId xmlns:a16="http://schemas.microsoft.com/office/drawing/2014/main" xmlns="" val="574373950"/>
                  </a:ext>
                </a:extLst>
              </a:tr>
              <a:tr h="373796">
                <a:tc>
                  <a:txBody>
                    <a:bodyPr/>
                    <a:lstStyle/>
                    <a:p>
                      <a:r>
                        <a:rPr lang="en-US" dirty="0" smtClean="0"/>
                        <a:t>PC</a:t>
                      </a:r>
                      <a:endParaRPr lang="en-US" dirty="0"/>
                    </a:p>
                  </a:txBody>
                  <a:tcPr/>
                </a:tc>
                <a:tc>
                  <a:txBody>
                    <a:bodyPr/>
                    <a:lstStyle/>
                    <a:p>
                      <a:r>
                        <a:rPr lang="en-US" dirty="0" smtClean="0"/>
                        <a:t>0.4076</a:t>
                      </a:r>
                      <a:endParaRPr lang="en-US" dirty="0"/>
                    </a:p>
                  </a:txBody>
                  <a:tcPr/>
                </a:tc>
                <a:tc>
                  <a:txBody>
                    <a:bodyPr/>
                    <a:lstStyle/>
                    <a:p>
                      <a:r>
                        <a:rPr lang="en-US" dirty="0" smtClean="0"/>
                        <a:t>0.2104</a:t>
                      </a:r>
                      <a:endParaRPr lang="en-US" dirty="0"/>
                    </a:p>
                  </a:txBody>
                  <a:tcPr/>
                </a:tc>
                <a:extLst>
                  <a:ext uri="{0D108BD9-81ED-4DB2-BD59-A6C34878D82A}">
                    <a16:rowId xmlns:a16="http://schemas.microsoft.com/office/drawing/2014/main" xmlns="" val="2026537214"/>
                  </a:ext>
                </a:extLst>
              </a:tr>
              <a:tr h="373796">
                <a:tc>
                  <a:txBody>
                    <a:bodyPr/>
                    <a:lstStyle/>
                    <a:p>
                      <a:r>
                        <a:rPr lang="en-US" dirty="0" smtClean="0"/>
                        <a:t>RMA</a:t>
                      </a:r>
                      <a:endParaRPr lang="en-US" dirty="0"/>
                    </a:p>
                  </a:txBody>
                  <a:tcPr/>
                </a:tc>
                <a:tc>
                  <a:txBody>
                    <a:bodyPr/>
                    <a:lstStyle/>
                    <a:p>
                      <a:r>
                        <a:rPr lang="en-US" dirty="0" smtClean="0"/>
                        <a:t>0.2281</a:t>
                      </a:r>
                      <a:endParaRPr lang="en-US" dirty="0"/>
                    </a:p>
                  </a:txBody>
                  <a:tcPr/>
                </a:tc>
                <a:tc>
                  <a:txBody>
                    <a:bodyPr/>
                    <a:lstStyle/>
                    <a:p>
                      <a:r>
                        <a:rPr lang="en-US" dirty="0" smtClean="0"/>
                        <a:t>1.0000</a:t>
                      </a:r>
                      <a:endParaRPr lang="en-US" dirty="0"/>
                    </a:p>
                  </a:txBody>
                  <a:tcPr/>
                </a:tc>
                <a:extLst>
                  <a:ext uri="{0D108BD9-81ED-4DB2-BD59-A6C34878D82A}">
                    <a16:rowId xmlns:a16="http://schemas.microsoft.com/office/drawing/2014/main" xmlns="" val="226063637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4101787447"/>
              </p:ext>
            </p:extLst>
          </p:nvPr>
        </p:nvGraphicFramePr>
        <p:xfrm>
          <a:off x="874077" y="4599429"/>
          <a:ext cx="2724008" cy="1495184"/>
        </p:xfrm>
        <a:graphic>
          <a:graphicData uri="http://schemas.openxmlformats.org/drawingml/2006/table">
            <a:tbl>
              <a:tblPr firstRow="1" bandRow="1">
                <a:tableStyleId>{5940675A-B579-460E-94D1-54222C63F5DA}</a:tableStyleId>
              </a:tblPr>
              <a:tblGrid>
                <a:gridCol w="1047608">
                  <a:extLst>
                    <a:ext uri="{9D8B030D-6E8A-4147-A177-3AD203B41FA5}">
                      <a16:colId xmlns:a16="http://schemas.microsoft.com/office/drawing/2014/main" xmlns="" val="373133878"/>
                    </a:ext>
                  </a:extLst>
                </a:gridCol>
                <a:gridCol w="825500">
                  <a:extLst>
                    <a:ext uri="{9D8B030D-6E8A-4147-A177-3AD203B41FA5}">
                      <a16:colId xmlns:a16="http://schemas.microsoft.com/office/drawing/2014/main" xmlns="" val="632061756"/>
                    </a:ext>
                  </a:extLst>
                </a:gridCol>
                <a:gridCol w="850900">
                  <a:extLst>
                    <a:ext uri="{9D8B030D-6E8A-4147-A177-3AD203B41FA5}">
                      <a16:colId xmlns:a16="http://schemas.microsoft.com/office/drawing/2014/main" xmlns="" val="4152694415"/>
                    </a:ext>
                  </a:extLst>
                </a:gridCol>
              </a:tblGrid>
              <a:tr h="373796">
                <a:tc>
                  <a:txBody>
                    <a:bodyPr/>
                    <a:lstStyle/>
                    <a:p>
                      <a:r>
                        <a:rPr lang="en-US" b="1" dirty="0" smtClean="0"/>
                        <a:t>Regression</a:t>
                      </a:r>
                      <a:endParaRPr lang="en-US" b="1" dirty="0"/>
                    </a:p>
                  </a:txBody>
                  <a:tcPr/>
                </a:tc>
                <a:tc>
                  <a:txBody>
                    <a:bodyPr/>
                    <a:lstStyle/>
                    <a:p>
                      <a:r>
                        <a:rPr lang="en-US" b="1" dirty="0" smtClean="0"/>
                        <a:t>Slope</a:t>
                      </a:r>
                      <a:endParaRPr lang="en-US" b="1" dirty="0"/>
                    </a:p>
                  </a:txBody>
                  <a:tcPr/>
                </a:tc>
                <a:tc>
                  <a:txBody>
                    <a:bodyPr/>
                    <a:lstStyle/>
                    <a:p>
                      <a:r>
                        <a:rPr lang="en-US" b="1" dirty="0" smtClean="0"/>
                        <a:t>R</a:t>
                      </a:r>
                      <a:r>
                        <a:rPr lang="en-US" b="1" baseline="30000" dirty="0" smtClean="0"/>
                        <a:t>2</a:t>
                      </a:r>
                      <a:endParaRPr lang="en-US" b="1" dirty="0"/>
                    </a:p>
                  </a:txBody>
                  <a:tcPr/>
                </a:tc>
                <a:extLst>
                  <a:ext uri="{0D108BD9-81ED-4DB2-BD59-A6C34878D82A}">
                    <a16:rowId xmlns:a16="http://schemas.microsoft.com/office/drawing/2014/main" xmlns="" val="2920228574"/>
                  </a:ext>
                </a:extLst>
              </a:tr>
              <a:tr h="373796">
                <a:tc>
                  <a:txBody>
                    <a:bodyPr/>
                    <a:lstStyle/>
                    <a:p>
                      <a:r>
                        <a:rPr lang="en-US" dirty="0" smtClean="0"/>
                        <a:t>LS</a:t>
                      </a:r>
                      <a:endParaRPr lang="en-US" dirty="0"/>
                    </a:p>
                  </a:txBody>
                  <a:tcPr/>
                </a:tc>
                <a:tc>
                  <a:txBody>
                    <a:bodyPr/>
                    <a:lstStyle/>
                    <a:p>
                      <a:r>
                        <a:rPr lang="en-US" dirty="0" smtClean="0"/>
                        <a:t>0.1363</a:t>
                      </a:r>
                    </a:p>
                  </a:txBody>
                  <a:tcPr/>
                </a:tc>
                <a:tc>
                  <a:txBody>
                    <a:bodyPr/>
                    <a:lstStyle/>
                    <a:p>
                      <a:r>
                        <a:rPr lang="en-US" dirty="0" smtClean="0"/>
                        <a:t>0.3886</a:t>
                      </a:r>
                      <a:endParaRPr lang="en-US" dirty="0"/>
                    </a:p>
                  </a:txBody>
                  <a:tcPr/>
                </a:tc>
                <a:extLst>
                  <a:ext uri="{0D108BD9-81ED-4DB2-BD59-A6C34878D82A}">
                    <a16:rowId xmlns:a16="http://schemas.microsoft.com/office/drawing/2014/main" xmlns="" val="574373950"/>
                  </a:ext>
                </a:extLst>
              </a:tr>
              <a:tr h="373796">
                <a:tc>
                  <a:txBody>
                    <a:bodyPr/>
                    <a:lstStyle/>
                    <a:p>
                      <a:r>
                        <a:rPr lang="en-US" dirty="0" smtClean="0"/>
                        <a:t>PC</a:t>
                      </a:r>
                      <a:endParaRPr lang="en-US" dirty="0"/>
                    </a:p>
                  </a:txBody>
                  <a:tcPr/>
                </a:tc>
                <a:tc>
                  <a:txBody>
                    <a:bodyPr/>
                    <a:lstStyle/>
                    <a:p>
                      <a:r>
                        <a:rPr lang="en-US" dirty="0" smtClean="0"/>
                        <a:t>0.3096</a:t>
                      </a:r>
                      <a:endParaRPr lang="en-US" dirty="0"/>
                    </a:p>
                  </a:txBody>
                  <a:tcPr/>
                </a:tc>
                <a:tc>
                  <a:txBody>
                    <a:bodyPr/>
                    <a:lstStyle/>
                    <a:p>
                      <a:r>
                        <a:rPr lang="en-US" dirty="0" smtClean="0"/>
                        <a:t>0.2055</a:t>
                      </a:r>
                      <a:endParaRPr lang="en-US" dirty="0"/>
                    </a:p>
                  </a:txBody>
                  <a:tcPr/>
                </a:tc>
                <a:extLst>
                  <a:ext uri="{0D108BD9-81ED-4DB2-BD59-A6C34878D82A}">
                    <a16:rowId xmlns:a16="http://schemas.microsoft.com/office/drawing/2014/main" xmlns="" val="2026537214"/>
                  </a:ext>
                </a:extLst>
              </a:tr>
              <a:tr h="373796">
                <a:tc>
                  <a:txBody>
                    <a:bodyPr/>
                    <a:lstStyle/>
                    <a:p>
                      <a:r>
                        <a:rPr lang="en-US" dirty="0" smtClean="0"/>
                        <a:t>RMA</a:t>
                      </a:r>
                      <a:endParaRPr lang="en-US" dirty="0"/>
                    </a:p>
                  </a:txBody>
                  <a:tcPr/>
                </a:tc>
                <a:tc>
                  <a:txBody>
                    <a:bodyPr/>
                    <a:lstStyle/>
                    <a:p>
                      <a:r>
                        <a:rPr lang="en-US" dirty="0" smtClean="0"/>
                        <a:t>0.2186</a:t>
                      </a:r>
                      <a:endParaRPr lang="en-US" dirty="0"/>
                    </a:p>
                  </a:txBody>
                  <a:tcPr/>
                </a:tc>
                <a:tc>
                  <a:txBody>
                    <a:bodyPr/>
                    <a:lstStyle/>
                    <a:p>
                      <a:r>
                        <a:rPr lang="en-US" dirty="0" smtClean="0"/>
                        <a:t>1.0000</a:t>
                      </a:r>
                      <a:endParaRPr lang="en-US" dirty="0"/>
                    </a:p>
                  </a:txBody>
                  <a:tcPr/>
                </a:tc>
                <a:extLst>
                  <a:ext uri="{0D108BD9-81ED-4DB2-BD59-A6C34878D82A}">
                    <a16:rowId xmlns:a16="http://schemas.microsoft.com/office/drawing/2014/main" xmlns="" val="2260636371"/>
                  </a:ext>
                </a:extLst>
              </a:tr>
            </a:tbl>
          </a:graphicData>
        </a:graphic>
      </p:graphicFrame>
      <p:pic>
        <p:nvPicPr>
          <p:cNvPr id="3" name="Picture 2"/>
          <p:cNvPicPr>
            <a:picLocks noChangeAspect="1"/>
          </p:cNvPicPr>
          <p:nvPr/>
        </p:nvPicPr>
        <p:blipFill>
          <a:blip r:embed="rId3"/>
          <a:stretch>
            <a:fillRect/>
          </a:stretch>
        </p:blipFill>
        <p:spPr>
          <a:xfrm>
            <a:off x="85897" y="720209"/>
            <a:ext cx="4300369" cy="3586121"/>
          </a:xfrm>
          <a:prstGeom prst="rect">
            <a:avLst/>
          </a:prstGeom>
        </p:spPr>
      </p:pic>
      <p:pic>
        <p:nvPicPr>
          <p:cNvPr id="5" name="Picture 4"/>
          <p:cNvPicPr>
            <a:picLocks noChangeAspect="1"/>
          </p:cNvPicPr>
          <p:nvPr/>
        </p:nvPicPr>
        <p:blipFill>
          <a:blip r:embed="rId4"/>
          <a:stretch>
            <a:fillRect/>
          </a:stretch>
        </p:blipFill>
        <p:spPr>
          <a:xfrm>
            <a:off x="4549843" y="700306"/>
            <a:ext cx="4432225" cy="3606024"/>
          </a:xfrm>
          <a:prstGeom prst="rect">
            <a:avLst/>
          </a:prstGeom>
        </p:spPr>
      </p:pic>
    </p:spTree>
    <p:extLst>
      <p:ext uri="{BB962C8B-B14F-4D97-AF65-F5344CB8AC3E}">
        <p14:creationId xmlns:p14="http://schemas.microsoft.com/office/powerpoint/2010/main" val="3925896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a:xfrm>
            <a:off x="1016824" y="5261369"/>
            <a:ext cx="3785078" cy="1596631"/>
          </a:xfrm>
        </p:spPr>
        <p:txBody>
          <a:bodyPr>
            <a:normAutofit/>
          </a:bodyPr>
          <a:lstStyle/>
          <a:p>
            <a:pPr marL="530352" lvl="1" indent="0">
              <a:buNone/>
            </a:pPr>
            <a:endParaRPr lang="en-US" i="0" dirty="0"/>
          </a:p>
          <a:p>
            <a:pPr lvl="1"/>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1988308272"/>
              </p:ext>
            </p:extLst>
          </p:nvPr>
        </p:nvGraphicFramePr>
        <p:xfrm>
          <a:off x="5450718" y="1003117"/>
          <a:ext cx="2511728" cy="1547692"/>
        </p:xfrm>
        <a:graphic>
          <a:graphicData uri="http://schemas.openxmlformats.org/drawingml/2006/table">
            <a:tbl>
              <a:tblPr firstRow="1" bandRow="1">
                <a:tableStyleId>{5940675A-B579-460E-94D1-54222C63F5DA}</a:tableStyleId>
              </a:tblPr>
              <a:tblGrid>
                <a:gridCol w="774368">
                  <a:extLst>
                    <a:ext uri="{9D8B030D-6E8A-4147-A177-3AD203B41FA5}">
                      <a16:colId xmlns:a16="http://schemas.microsoft.com/office/drawing/2014/main" xmlns="" val="373133878"/>
                    </a:ext>
                  </a:extLst>
                </a:gridCol>
                <a:gridCol w="834390">
                  <a:extLst>
                    <a:ext uri="{9D8B030D-6E8A-4147-A177-3AD203B41FA5}">
                      <a16:colId xmlns:a16="http://schemas.microsoft.com/office/drawing/2014/main" xmlns="" val="632061756"/>
                    </a:ext>
                  </a:extLst>
                </a:gridCol>
                <a:gridCol w="902970">
                  <a:extLst>
                    <a:ext uri="{9D8B030D-6E8A-4147-A177-3AD203B41FA5}">
                      <a16:colId xmlns:a16="http://schemas.microsoft.com/office/drawing/2014/main" xmlns="" val="3035771071"/>
                    </a:ext>
                  </a:extLst>
                </a:gridCol>
              </a:tblGrid>
              <a:tr h="269698">
                <a:tc>
                  <a:txBody>
                    <a:bodyPr/>
                    <a:lstStyle/>
                    <a:p>
                      <a:endParaRPr lang="en-US" b="1"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1" dirty="0" smtClean="0"/>
                        <a:t>LS</a:t>
                      </a:r>
                      <a:r>
                        <a:rPr lang="en-US" b="1" baseline="0" dirty="0" smtClean="0"/>
                        <a:t> </a:t>
                      </a:r>
                      <a:r>
                        <a:rPr lang="en-US" b="1" dirty="0" smtClean="0"/>
                        <a:t>Slope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1" dirty="0" err="1" smtClean="0"/>
                        <a:t>CorrCoeff</a:t>
                      </a:r>
                      <a:endParaRPr lang="en-US" b="1"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920228574"/>
                  </a:ext>
                </a:extLst>
              </a:tr>
              <a:tr h="373796">
                <a:tc>
                  <a:txBody>
                    <a:bodyPr/>
                    <a:lstStyle/>
                    <a:p>
                      <a:r>
                        <a:rPr lang="en-US" dirty="0" smtClean="0"/>
                        <a:t>Mean</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0.290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0.623</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574373950"/>
                  </a:ext>
                </a:extLst>
              </a:tr>
              <a:tr h="373796">
                <a:tc>
                  <a:txBody>
                    <a:bodyPr/>
                    <a:lstStyle/>
                    <a:p>
                      <a:r>
                        <a:rPr lang="en-US" dirty="0" err="1" smtClean="0"/>
                        <a:t>Std</a:t>
                      </a:r>
                      <a:r>
                        <a:rPr lang="en-US" baseline="0" dirty="0" smtClean="0"/>
                        <a:t> Dev</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0.032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0.000</a:t>
                      </a:r>
                      <a:endParaRPr lang="en-US"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026537214"/>
                  </a:ext>
                </a:extLst>
              </a:tr>
              <a:tr h="373796">
                <a:tc>
                  <a:txBody>
                    <a:bodyPr/>
                    <a:lstStyle/>
                    <a:p>
                      <a:r>
                        <a:rPr lang="en-US" dirty="0" smtClean="0"/>
                        <a:t>CI</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smtClean="0"/>
                        <a:t>[0.2330,     0.3593]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smtClean="0"/>
                        <a:t>[0.6231,    0.6235]</a:t>
                      </a:r>
                      <a:endParaRPr lang="en-US"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226063637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958059340"/>
              </p:ext>
            </p:extLst>
          </p:nvPr>
        </p:nvGraphicFramePr>
        <p:xfrm>
          <a:off x="5450718" y="4020362"/>
          <a:ext cx="2511728" cy="1547692"/>
        </p:xfrm>
        <a:graphic>
          <a:graphicData uri="http://schemas.openxmlformats.org/drawingml/2006/table">
            <a:tbl>
              <a:tblPr firstRow="1" bandRow="1">
                <a:tableStyleId>{5940675A-B579-460E-94D1-54222C63F5DA}</a:tableStyleId>
              </a:tblPr>
              <a:tblGrid>
                <a:gridCol w="774368">
                  <a:extLst>
                    <a:ext uri="{9D8B030D-6E8A-4147-A177-3AD203B41FA5}">
                      <a16:colId xmlns:a16="http://schemas.microsoft.com/office/drawing/2014/main" xmlns="" val="373133878"/>
                    </a:ext>
                  </a:extLst>
                </a:gridCol>
                <a:gridCol w="834390">
                  <a:extLst>
                    <a:ext uri="{9D8B030D-6E8A-4147-A177-3AD203B41FA5}">
                      <a16:colId xmlns:a16="http://schemas.microsoft.com/office/drawing/2014/main" xmlns="" val="632061756"/>
                    </a:ext>
                  </a:extLst>
                </a:gridCol>
                <a:gridCol w="902970">
                  <a:extLst>
                    <a:ext uri="{9D8B030D-6E8A-4147-A177-3AD203B41FA5}">
                      <a16:colId xmlns:a16="http://schemas.microsoft.com/office/drawing/2014/main" xmlns="" val="3035771071"/>
                    </a:ext>
                  </a:extLst>
                </a:gridCol>
              </a:tblGrid>
              <a:tr h="269698">
                <a:tc>
                  <a:txBody>
                    <a:bodyPr/>
                    <a:lstStyle/>
                    <a:p>
                      <a:endParaRPr lang="en-US" b="1"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1" dirty="0" smtClean="0"/>
                        <a:t>LS</a:t>
                      </a:r>
                      <a:r>
                        <a:rPr lang="en-US" b="1" baseline="0" dirty="0" smtClean="0"/>
                        <a:t> </a:t>
                      </a:r>
                      <a:r>
                        <a:rPr lang="en-US" b="1" dirty="0" smtClean="0"/>
                        <a:t>Slope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1" dirty="0" err="1" smtClean="0"/>
                        <a:t>CorrCoeff</a:t>
                      </a:r>
                      <a:endParaRPr lang="en-US" b="1"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920228574"/>
                  </a:ext>
                </a:extLst>
              </a:tr>
              <a:tr h="373796">
                <a:tc>
                  <a:txBody>
                    <a:bodyPr/>
                    <a:lstStyle/>
                    <a:p>
                      <a:r>
                        <a:rPr lang="en-US" dirty="0" smtClean="0"/>
                        <a:t>Mean</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0.232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0.641 </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574373950"/>
                  </a:ext>
                </a:extLst>
              </a:tr>
              <a:tr h="373796">
                <a:tc>
                  <a:txBody>
                    <a:bodyPr/>
                    <a:lstStyle/>
                    <a:p>
                      <a:r>
                        <a:rPr lang="en-US" dirty="0" err="1" smtClean="0"/>
                        <a:t>Std</a:t>
                      </a:r>
                      <a:r>
                        <a:rPr lang="en-US" baseline="0" dirty="0" smtClean="0"/>
                        <a:t> Dev</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0.027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0.000</a:t>
                      </a:r>
                      <a:endParaRPr lang="en-US"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026537214"/>
                  </a:ext>
                </a:extLst>
              </a:tr>
              <a:tr h="373796">
                <a:tc>
                  <a:txBody>
                    <a:bodyPr/>
                    <a:lstStyle/>
                    <a:p>
                      <a:r>
                        <a:rPr lang="en-US" dirty="0" smtClean="0"/>
                        <a:t>CI</a:t>
                      </a:r>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smtClean="0"/>
                        <a:t>[0.1835,     0.2926]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smtClean="0"/>
                        <a:t>[0.6404,     0.6408]</a:t>
                      </a:r>
                      <a:endParaRPr lang="en-US"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2260636371"/>
                  </a:ext>
                </a:extLst>
              </a:tr>
            </a:tbl>
          </a:graphicData>
        </a:graphic>
      </p:graphicFrame>
      <p:pic>
        <p:nvPicPr>
          <p:cNvPr id="6" name="Picture 5"/>
          <p:cNvPicPr>
            <a:picLocks noChangeAspect="1"/>
          </p:cNvPicPr>
          <p:nvPr/>
        </p:nvPicPr>
        <p:blipFill>
          <a:blip r:embed="rId3"/>
          <a:stretch>
            <a:fillRect/>
          </a:stretch>
        </p:blipFill>
        <p:spPr>
          <a:xfrm>
            <a:off x="773220" y="283834"/>
            <a:ext cx="4683817" cy="2926521"/>
          </a:xfrm>
          <a:prstGeom prst="rect">
            <a:avLst/>
          </a:prstGeom>
        </p:spPr>
      </p:pic>
      <p:pic>
        <p:nvPicPr>
          <p:cNvPr id="7" name="Picture 6"/>
          <p:cNvPicPr>
            <a:picLocks noChangeAspect="1"/>
          </p:cNvPicPr>
          <p:nvPr/>
        </p:nvPicPr>
        <p:blipFill>
          <a:blip r:embed="rId4"/>
          <a:stretch>
            <a:fillRect/>
          </a:stretch>
        </p:blipFill>
        <p:spPr>
          <a:xfrm>
            <a:off x="773220" y="3380315"/>
            <a:ext cx="4677498" cy="3249085"/>
          </a:xfrm>
          <a:prstGeom prst="rect">
            <a:avLst/>
          </a:prstGeom>
        </p:spPr>
      </p:pic>
    </p:spTree>
    <p:extLst>
      <p:ext uri="{BB962C8B-B14F-4D97-AF65-F5344CB8AC3E}">
        <p14:creationId xmlns:p14="http://schemas.microsoft.com/office/powerpoint/2010/main" val="3685760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TM10001104[[fn=Feathered]]</Template>
  <TotalTime>619</TotalTime>
  <Words>1554</Words>
  <Application>Microsoft Office PowerPoint</Application>
  <PresentationFormat>On-screen Show (4:3)</PresentationFormat>
  <Paragraphs>192</Paragraphs>
  <Slides>12</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Courier New</vt:lpstr>
      <vt:lpstr>Franklin Gothic Book</vt:lpstr>
      <vt:lpstr>Crop</vt:lpstr>
      <vt:lpstr>Vulnerability of Low Income Neighborhoods to Environmental Pollution</vt:lpstr>
      <vt:lpstr>Introduction</vt:lpstr>
      <vt:lpstr>Data Sources</vt:lpstr>
      <vt:lpstr>Air Quality</vt:lpstr>
      <vt:lpstr>PowerPoint Presentation</vt:lpstr>
      <vt:lpstr>PowerPoint Presentation</vt:lpstr>
      <vt:lpstr>Facilities</vt:lpstr>
      <vt:lpstr>PowerPoint Presentation</vt:lpstr>
      <vt:lpstr>PowerPoint Presentation</vt:lpstr>
      <vt:lpstr>Correlation and Significance</vt:lpstr>
      <vt:lpstr>Conclusion</vt:lpstr>
      <vt:lpstr>References</vt:lpstr>
    </vt:vector>
  </TitlesOfParts>
  <Company>Georgia Tech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 Quality in  Low Income Neighborhoods</dc:title>
  <dc:creator>Hagos, Melat M</dc:creator>
  <cp:lastModifiedBy>Nearis</cp:lastModifiedBy>
  <cp:revision>48</cp:revision>
  <dcterms:created xsi:type="dcterms:W3CDTF">2017-04-19T23:03:18Z</dcterms:created>
  <dcterms:modified xsi:type="dcterms:W3CDTF">2017-04-20T17:59:01Z</dcterms:modified>
</cp:coreProperties>
</file>