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26"/>
  </p:notesMasterIdLst>
  <p:sldIdLst>
    <p:sldId id="256" r:id="rId3"/>
    <p:sldId id="275" r:id="rId4"/>
    <p:sldId id="257" r:id="rId5"/>
    <p:sldId id="258" r:id="rId6"/>
    <p:sldId id="259" r:id="rId7"/>
    <p:sldId id="266" r:id="rId8"/>
    <p:sldId id="262" r:id="rId9"/>
    <p:sldId id="261" r:id="rId10"/>
    <p:sldId id="278" r:id="rId11"/>
    <p:sldId id="270" r:id="rId12"/>
    <p:sldId id="271" r:id="rId13"/>
    <p:sldId id="272" r:id="rId14"/>
    <p:sldId id="273" r:id="rId15"/>
    <p:sldId id="276" r:id="rId16"/>
    <p:sldId id="277" r:id="rId17"/>
    <p:sldId id="279" r:id="rId18"/>
    <p:sldId id="280" r:id="rId19"/>
    <p:sldId id="263" r:id="rId20"/>
    <p:sldId id="265" r:id="rId21"/>
    <p:sldId id="274" r:id="rId22"/>
    <p:sldId id="264" r:id="rId23"/>
    <p:sldId id="269"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840" autoAdjust="0"/>
  </p:normalViewPr>
  <p:slideViewPr>
    <p:cSldViewPr>
      <p:cViewPr>
        <p:scale>
          <a:sx n="66" d="100"/>
          <a:sy n="66" d="100"/>
        </p:scale>
        <p:origin x="-139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FB6542-A874-4227-9A59-6F880F4F4D48}" type="datetimeFigureOut">
              <a:rPr lang="en-US" smtClean="0"/>
              <a:t>4/23/2017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C942E5-8A4C-4493-BC16-642700A8D1D4}" type="slidenum">
              <a:rPr lang="en-US" smtClean="0"/>
              <a:t>‹#›</a:t>
            </a:fld>
            <a:endParaRPr lang="en-US"/>
          </a:p>
        </p:txBody>
      </p:sp>
    </p:spTree>
    <p:extLst>
      <p:ext uri="{BB962C8B-B14F-4D97-AF65-F5344CB8AC3E}">
        <p14:creationId xmlns:p14="http://schemas.microsoft.com/office/powerpoint/2010/main" val="3897499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data sets have holes and have regional data that</a:t>
            </a:r>
            <a:r>
              <a:rPr lang="en-US" baseline="0" dirty="0" smtClean="0"/>
              <a:t> were weeded out</a:t>
            </a:r>
            <a:endParaRPr lang="en-US" dirty="0"/>
          </a:p>
        </p:txBody>
      </p:sp>
      <p:sp>
        <p:nvSpPr>
          <p:cNvPr id="4" name="Slide Number Placeholder 3"/>
          <p:cNvSpPr>
            <a:spLocks noGrp="1"/>
          </p:cNvSpPr>
          <p:nvPr>
            <p:ph type="sldNum" sz="quarter" idx="10"/>
          </p:nvPr>
        </p:nvSpPr>
        <p:spPr/>
        <p:txBody>
          <a:bodyPr/>
          <a:lstStyle/>
          <a:p>
            <a:fld id="{A9C942E5-8A4C-4493-BC16-642700A8D1D4}" type="slidenum">
              <a:rPr lang="en-US" smtClean="0"/>
              <a:t>4</a:t>
            </a:fld>
            <a:endParaRPr lang="en-US"/>
          </a:p>
        </p:txBody>
      </p:sp>
    </p:spTree>
    <p:extLst>
      <p:ext uri="{BB962C8B-B14F-4D97-AF65-F5344CB8AC3E}">
        <p14:creationId xmlns:p14="http://schemas.microsoft.com/office/powerpoint/2010/main" val="356702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Negative so left skew; kurtosis greater than 3 is</a:t>
            </a:r>
            <a:r>
              <a:rPr lang="en-US" baseline="0" dirty="0" smtClean="0"/>
              <a:t> a wide distribution</a:t>
            </a:r>
          </a:p>
          <a:p>
            <a:r>
              <a:rPr lang="en-US" dirty="0" smtClean="0"/>
              <a:t>out of 170 countries studied, 105 have met Millennium Development goal</a:t>
            </a:r>
          </a:p>
          <a:p>
            <a:r>
              <a:rPr lang="en-US" dirty="0" smtClean="0"/>
              <a:t>(1990: globally 21.25% did not have access;  2015: 10.84% did not have access)</a:t>
            </a:r>
          </a:p>
          <a:p>
            <a:r>
              <a:rPr lang="en-US" dirty="0" smtClean="0">
                <a:sym typeface="Wingdings" panose="05000000000000000000" pitchFamily="2" charset="2"/>
              </a:rPr>
              <a:t> Met goal of ½ reduction, not target of 2/3 reduction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 </a:t>
            </a:r>
            <a:r>
              <a:rPr lang="en-US" dirty="0" smtClean="0"/>
              <a:t>countries with </a:t>
            </a:r>
            <a:r>
              <a:rPr lang="en-US" dirty="0" err="1" smtClean="0"/>
              <a:t>neg</a:t>
            </a:r>
            <a:r>
              <a:rPr lang="en-US" dirty="0" smtClean="0"/>
              <a:t> slopes: Afghanistan, </a:t>
            </a:r>
            <a:r>
              <a:rPr lang="en-US" dirty="0" err="1" smtClean="0"/>
              <a:t>CaboVerde</a:t>
            </a:r>
            <a:r>
              <a:rPr lang="en-US" dirty="0" smtClean="0"/>
              <a:t>, Cayman Islands, Equatorial Guinea, Moldova, </a:t>
            </a:r>
            <a:r>
              <a:rPr lang="en-US" dirty="0" smtClean="0"/>
              <a:t>Montenegro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Large distribution</a:t>
            </a:r>
            <a:r>
              <a:rPr lang="en-US" baseline="0" dirty="0" smtClean="0"/>
              <a:t> of access (large error bars) but distribution is getting smaller over time</a:t>
            </a:r>
            <a:endParaRPr lang="en-US" dirty="0" smtClean="0"/>
          </a:p>
          <a:p>
            <a:r>
              <a:rPr lang="en-US" dirty="0" smtClean="0"/>
              <a:t>(164 countries with positive slopes, </a:t>
            </a:r>
          </a:p>
          <a:p>
            <a:r>
              <a:rPr lang="en-US" dirty="0" smtClean="0"/>
              <a:t>6 countries with negative slopes)</a:t>
            </a:r>
          </a:p>
          <a:p>
            <a:endParaRPr lang="en-US" dirty="0"/>
          </a:p>
        </p:txBody>
      </p:sp>
      <p:sp>
        <p:nvSpPr>
          <p:cNvPr id="4" name="Slide Number Placeholder 3"/>
          <p:cNvSpPr>
            <a:spLocks noGrp="1"/>
          </p:cNvSpPr>
          <p:nvPr>
            <p:ph type="sldNum" sz="quarter" idx="10"/>
          </p:nvPr>
        </p:nvSpPr>
        <p:spPr/>
        <p:txBody>
          <a:bodyPr/>
          <a:lstStyle/>
          <a:p>
            <a:fld id="{A9C942E5-8A4C-4493-BC16-642700A8D1D4}" type="slidenum">
              <a:rPr lang="en-US" smtClean="0"/>
              <a:t>5</a:t>
            </a:fld>
            <a:endParaRPr lang="en-US"/>
          </a:p>
        </p:txBody>
      </p:sp>
    </p:spTree>
    <p:extLst>
      <p:ext uri="{BB962C8B-B14F-4D97-AF65-F5344CB8AC3E}">
        <p14:creationId xmlns:p14="http://schemas.microsoft.com/office/powerpoint/2010/main" val="2825946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Large distribution</a:t>
            </a:r>
            <a:r>
              <a:rPr lang="en-US" baseline="0" dirty="0" smtClean="0"/>
              <a:t> of access (large error bars) but distribution is getting smaller over time</a:t>
            </a:r>
          </a:p>
          <a:p>
            <a:r>
              <a:rPr lang="en-US" dirty="0" smtClean="0"/>
              <a:t>(117 countries with positive slopes, </a:t>
            </a:r>
          </a:p>
          <a:p>
            <a:r>
              <a:rPr lang="en-US" dirty="0" smtClean="0"/>
              <a:t>122 countries with negative slopes)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9C942E5-8A4C-4493-BC16-642700A8D1D4}" type="slidenum">
              <a:rPr lang="en-US" smtClean="0"/>
              <a:t>6</a:t>
            </a:fld>
            <a:endParaRPr lang="en-US"/>
          </a:p>
        </p:txBody>
      </p:sp>
    </p:spTree>
    <p:extLst>
      <p:ext uri="{BB962C8B-B14F-4D97-AF65-F5344CB8AC3E}">
        <p14:creationId xmlns:p14="http://schemas.microsoft.com/office/powerpoint/2010/main" val="2825946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170 countries comparison</a:t>
            </a:r>
            <a:endParaRPr lang="en-US" dirty="0"/>
          </a:p>
        </p:txBody>
      </p:sp>
      <p:sp>
        <p:nvSpPr>
          <p:cNvPr id="4" name="Slide Number Placeholder 3"/>
          <p:cNvSpPr>
            <a:spLocks noGrp="1"/>
          </p:cNvSpPr>
          <p:nvPr>
            <p:ph type="sldNum" sz="quarter" idx="10"/>
          </p:nvPr>
        </p:nvSpPr>
        <p:spPr/>
        <p:txBody>
          <a:bodyPr/>
          <a:lstStyle/>
          <a:p>
            <a:fld id="{A9C942E5-8A4C-4493-BC16-642700A8D1D4}" type="slidenum">
              <a:rPr lang="en-US" smtClean="0"/>
              <a:t>7</a:t>
            </a:fld>
            <a:endParaRPr lang="en-US"/>
          </a:p>
        </p:txBody>
      </p:sp>
    </p:spTree>
    <p:extLst>
      <p:ext uri="{BB962C8B-B14F-4D97-AF65-F5344CB8AC3E}">
        <p14:creationId xmlns:p14="http://schemas.microsoft.com/office/powerpoint/2010/main" val="1080540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9C942E5-8A4C-4493-BC16-642700A8D1D4}" type="slidenum">
              <a:rPr lang="en-US" smtClean="0"/>
              <a:t>8</a:t>
            </a:fld>
            <a:endParaRPr lang="en-US"/>
          </a:p>
        </p:txBody>
      </p:sp>
    </p:spTree>
    <p:extLst>
      <p:ext uri="{BB962C8B-B14F-4D97-AF65-F5344CB8AC3E}">
        <p14:creationId xmlns:p14="http://schemas.microsoft.com/office/powerpoint/2010/main" val="272893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R^2 can be greater than 1???</a:t>
            </a:r>
            <a:endParaRPr lang="en-US" dirty="0"/>
          </a:p>
        </p:txBody>
      </p:sp>
      <p:sp>
        <p:nvSpPr>
          <p:cNvPr id="4" name="Slide Number Placeholder 3"/>
          <p:cNvSpPr>
            <a:spLocks noGrp="1"/>
          </p:cNvSpPr>
          <p:nvPr>
            <p:ph type="sldNum" sz="quarter" idx="10"/>
          </p:nvPr>
        </p:nvSpPr>
        <p:spPr/>
        <p:txBody>
          <a:bodyPr/>
          <a:lstStyle/>
          <a:p>
            <a:fld id="{A9C942E5-8A4C-4493-BC16-642700A8D1D4}" type="slidenum">
              <a:rPr lang="en-US" smtClean="0"/>
              <a:t>9</a:t>
            </a:fld>
            <a:endParaRPr lang="en-US"/>
          </a:p>
        </p:txBody>
      </p:sp>
    </p:spTree>
    <p:extLst>
      <p:ext uri="{BB962C8B-B14F-4D97-AF65-F5344CB8AC3E}">
        <p14:creationId xmlns:p14="http://schemas.microsoft.com/office/powerpoint/2010/main" val="155750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Bootstrap:</a:t>
            </a:r>
            <a:r>
              <a:rPr lang="en-US" baseline="0" dirty="0" smtClean="0"/>
              <a:t> </a:t>
            </a:r>
            <a:r>
              <a:rPr lang="en-US" dirty="0" smtClean="0"/>
              <a:t>1</a:t>
            </a:r>
            <a:r>
              <a:rPr lang="en-US" baseline="30000" dirty="0" smtClean="0"/>
              <a:t>st</a:t>
            </a:r>
            <a:r>
              <a:rPr lang="en-US" dirty="0" smtClean="0"/>
              <a:t> order LSR:  -.4062(</a:t>
            </a:r>
            <a:r>
              <a:rPr lang="en-US" dirty="0" err="1" smtClean="0"/>
              <a:t>std</a:t>
            </a:r>
            <a:r>
              <a:rPr lang="en-US" dirty="0" smtClean="0"/>
              <a:t> .1077)</a:t>
            </a:r>
            <a:r>
              <a:rPr lang="en-US" baseline="0" dirty="0" smtClean="0"/>
              <a:t>  /   </a:t>
            </a:r>
            <a:r>
              <a:rPr lang="en-US" dirty="0" smtClean="0"/>
              <a:t>39.088 (</a:t>
            </a:r>
            <a:r>
              <a:rPr lang="en-US" dirty="0" err="1" smtClean="0"/>
              <a:t>std</a:t>
            </a:r>
            <a:r>
              <a:rPr lang="en-US" dirty="0" smtClean="0"/>
              <a:t>= 1.0445)</a:t>
            </a:r>
          </a:p>
          <a:p>
            <a:r>
              <a:rPr lang="en-US" dirty="0" smtClean="0"/>
              <a:t>                2</a:t>
            </a:r>
            <a:r>
              <a:rPr lang="en-US" baseline="30000" dirty="0" smtClean="0"/>
              <a:t>nd</a:t>
            </a:r>
            <a:r>
              <a:rPr lang="en-US" dirty="0" smtClean="0"/>
              <a:t> order LSR:  -0.0073 (</a:t>
            </a:r>
            <a:r>
              <a:rPr lang="en-US" dirty="0" err="1" smtClean="0"/>
              <a:t>std</a:t>
            </a:r>
            <a:r>
              <a:rPr lang="en-US" dirty="0" smtClean="0"/>
              <a:t> .0015)</a:t>
            </a:r>
            <a:r>
              <a:rPr lang="en-US" baseline="0" dirty="0" smtClean="0"/>
              <a:t>   /    </a:t>
            </a:r>
            <a:r>
              <a:rPr lang="en-US" dirty="0" smtClean="0"/>
              <a:t>0.3887 (</a:t>
            </a:r>
            <a:r>
              <a:rPr lang="en-US" dirty="0" err="1" smtClean="0"/>
              <a:t>std</a:t>
            </a:r>
            <a:r>
              <a:rPr lang="en-US" dirty="0" smtClean="0"/>
              <a:t> .1664)</a:t>
            </a:r>
            <a:r>
              <a:rPr lang="en-US" baseline="0" dirty="0" smtClean="0"/>
              <a:t>   /    </a:t>
            </a:r>
            <a:r>
              <a:rPr lang="en-US" dirty="0" smtClean="0"/>
              <a:t>18.0493 (</a:t>
            </a:r>
            <a:r>
              <a:rPr lang="en-US" dirty="0" err="1" smtClean="0"/>
              <a:t>std</a:t>
            </a:r>
            <a:r>
              <a:rPr lang="en-US" dirty="0" smtClean="0"/>
              <a:t> 4.4885)</a:t>
            </a:r>
          </a:p>
          <a:p>
            <a:endParaRPr lang="en-US" dirty="0"/>
          </a:p>
        </p:txBody>
      </p:sp>
      <p:sp>
        <p:nvSpPr>
          <p:cNvPr id="4" name="Slide Number Placeholder 3"/>
          <p:cNvSpPr>
            <a:spLocks noGrp="1"/>
          </p:cNvSpPr>
          <p:nvPr>
            <p:ph type="sldNum" sz="quarter" idx="10"/>
          </p:nvPr>
        </p:nvSpPr>
        <p:spPr/>
        <p:txBody>
          <a:bodyPr/>
          <a:lstStyle/>
          <a:p>
            <a:fld id="{A9C942E5-8A4C-4493-BC16-642700A8D1D4}" type="slidenum">
              <a:rPr lang="en-US" smtClean="0"/>
              <a:t>15</a:t>
            </a:fld>
            <a:endParaRPr lang="en-US"/>
          </a:p>
        </p:txBody>
      </p:sp>
    </p:spTree>
    <p:extLst>
      <p:ext uri="{BB962C8B-B14F-4D97-AF65-F5344CB8AC3E}">
        <p14:creationId xmlns:p14="http://schemas.microsoft.com/office/powerpoint/2010/main" val="884845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942E5-8A4C-4493-BC16-642700A8D1D4}" type="slidenum">
              <a:rPr lang="en-US" smtClean="0"/>
              <a:t>17</a:t>
            </a:fld>
            <a:endParaRPr lang="en-US"/>
          </a:p>
        </p:txBody>
      </p:sp>
    </p:spTree>
    <p:extLst>
      <p:ext uri="{BB962C8B-B14F-4D97-AF65-F5344CB8AC3E}">
        <p14:creationId xmlns:p14="http://schemas.microsoft.com/office/powerpoint/2010/main" val="184837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30101D-9E02-4C9E-B184-891C72F99CB0}"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74001-7877-4C7F-9E60-489490077835}" type="slidenum">
              <a:rPr lang="en-US" smtClean="0"/>
              <a:t>‹#›</a:t>
            </a:fld>
            <a:endParaRPr lang="en-US"/>
          </a:p>
        </p:txBody>
      </p:sp>
    </p:spTree>
    <p:extLst>
      <p:ext uri="{BB962C8B-B14F-4D97-AF65-F5344CB8AC3E}">
        <p14:creationId xmlns:p14="http://schemas.microsoft.com/office/powerpoint/2010/main" val="278992893"/>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0101D-9E02-4C9E-B184-891C72F99CB0}"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74001-7877-4C7F-9E60-489490077835}" type="slidenum">
              <a:rPr lang="en-US" smtClean="0"/>
              <a:t>‹#›</a:t>
            </a:fld>
            <a:endParaRPr lang="en-US"/>
          </a:p>
        </p:txBody>
      </p:sp>
    </p:spTree>
    <p:extLst>
      <p:ext uri="{BB962C8B-B14F-4D97-AF65-F5344CB8AC3E}">
        <p14:creationId xmlns:p14="http://schemas.microsoft.com/office/powerpoint/2010/main" val="349224634"/>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0101D-9E02-4C9E-B184-891C72F99CB0}"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74001-7877-4C7F-9E60-489490077835}" type="slidenum">
              <a:rPr lang="en-US" smtClean="0"/>
              <a:t>‹#›</a:t>
            </a:fld>
            <a:endParaRPr lang="en-US"/>
          </a:p>
        </p:txBody>
      </p:sp>
    </p:spTree>
    <p:extLst>
      <p:ext uri="{BB962C8B-B14F-4D97-AF65-F5344CB8AC3E}">
        <p14:creationId xmlns:p14="http://schemas.microsoft.com/office/powerpoint/2010/main" val="1778255849"/>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E330101D-9E02-4C9E-B184-891C72F99CB0}" type="datetimeFigureOut">
              <a:rPr lang="en-US" smtClean="0"/>
              <a:t>4/23/2017</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C7474001-7877-4C7F-9E60-489490077835}"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330101D-9E02-4C9E-B184-891C72F99CB0}"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74001-7877-4C7F-9E60-489490077835}"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E330101D-9E02-4C9E-B184-891C72F99CB0}" type="datetimeFigureOut">
              <a:rPr lang="en-US" smtClean="0"/>
              <a:t>4/23/2017</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C7474001-7877-4C7F-9E60-489490077835}"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330101D-9E02-4C9E-B184-891C72F99CB0}"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74001-7877-4C7F-9E60-489490077835}"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330101D-9E02-4C9E-B184-891C72F99CB0}" type="datetimeFigureOut">
              <a:rPr lang="en-US" smtClean="0"/>
              <a:t>4/23/2017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474001-7877-4C7F-9E60-489490077835}"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30101D-9E02-4C9E-B184-891C72F99CB0}" type="datetimeFigureOut">
              <a:rPr lang="en-US" smtClean="0"/>
              <a:t>4/23/2017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74001-7877-4C7F-9E60-489490077835}"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0101D-9E02-4C9E-B184-891C72F99CB0}" type="datetimeFigureOut">
              <a:rPr lang="en-US" smtClean="0"/>
              <a:t>4/23/2017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74001-7877-4C7F-9E60-489490077835}"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30101D-9E02-4C9E-B184-891C72F99CB0}"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74001-7877-4C7F-9E60-489490077835}"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0101D-9E02-4C9E-B184-891C72F99CB0}"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74001-7877-4C7F-9E60-489490077835}" type="slidenum">
              <a:rPr lang="en-US" smtClean="0"/>
              <a:t>‹#›</a:t>
            </a:fld>
            <a:endParaRPr lang="en-US"/>
          </a:p>
        </p:txBody>
      </p:sp>
    </p:spTree>
    <p:extLst>
      <p:ext uri="{BB962C8B-B14F-4D97-AF65-F5344CB8AC3E}">
        <p14:creationId xmlns:p14="http://schemas.microsoft.com/office/powerpoint/2010/main" val="2745642406"/>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30101D-9E02-4C9E-B184-891C72F99CB0}"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74001-7877-4C7F-9E60-489490077835}"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30101D-9E02-4C9E-B184-891C72F99CB0}"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74001-7877-4C7F-9E60-489490077835}"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30101D-9E02-4C9E-B184-891C72F99CB0}"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74001-7877-4C7F-9E60-489490077835}"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30101D-9E02-4C9E-B184-891C72F99CB0}"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74001-7877-4C7F-9E60-489490077835}" type="slidenum">
              <a:rPr lang="en-US" smtClean="0"/>
              <a:t>‹#›</a:t>
            </a:fld>
            <a:endParaRPr lang="en-US"/>
          </a:p>
        </p:txBody>
      </p:sp>
    </p:spTree>
    <p:extLst>
      <p:ext uri="{BB962C8B-B14F-4D97-AF65-F5344CB8AC3E}">
        <p14:creationId xmlns:p14="http://schemas.microsoft.com/office/powerpoint/2010/main" val="2836166808"/>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30101D-9E02-4C9E-B184-891C72F99CB0}"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74001-7877-4C7F-9E60-489490077835}" type="slidenum">
              <a:rPr lang="en-US" smtClean="0"/>
              <a:t>‹#›</a:t>
            </a:fld>
            <a:endParaRPr lang="en-US"/>
          </a:p>
        </p:txBody>
      </p:sp>
    </p:spTree>
    <p:extLst>
      <p:ext uri="{BB962C8B-B14F-4D97-AF65-F5344CB8AC3E}">
        <p14:creationId xmlns:p14="http://schemas.microsoft.com/office/powerpoint/2010/main" val="1210682918"/>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30101D-9E02-4C9E-B184-891C72F99CB0}" type="datetimeFigureOut">
              <a:rPr lang="en-US" smtClean="0"/>
              <a:t>4/23/2017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474001-7877-4C7F-9E60-489490077835}" type="slidenum">
              <a:rPr lang="en-US" smtClean="0"/>
              <a:t>‹#›</a:t>
            </a:fld>
            <a:endParaRPr lang="en-US"/>
          </a:p>
        </p:txBody>
      </p:sp>
    </p:spTree>
    <p:extLst>
      <p:ext uri="{BB962C8B-B14F-4D97-AF65-F5344CB8AC3E}">
        <p14:creationId xmlns:p14="http://schemas.microsoft.com/office/powerpoint/2010/main" val="1747075820"/>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30101D-9E02-4C9E-B184-891C72F99CB0}" type="datetimeFigureOut">
              <a:rPr lang="en-US" smtClean="0"/>
              <a:t>4/23/2017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74001-7877-4C7F-9E60-489490077835}" type="slidenum">
              <a:rPr lang="en-US" smtClean="0"/>
              <a:t>‹#›</a:t>
            </a:fld>
            <a:endParaRPr lang="en-US"/>
          </a:p>
        </p:txBody>
      </p:sp>
    </p:spTree>
    <p:extLst>
      <p:ext uri="{BB962C8B-B14F-4D97-AF65-F5344CB8AC3E}">
        <p14:creationId xmlns:p14="http://schemas.microsoft.com/office/powerpoint/2010/main" val="322794032"/>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0101D-9E02-4C9E-B184-891C72F99CB0}" type="datetimeFigureOut">
              <a:rPr lang="en-US" smtClean="0"/>
              <a:t>4/23/2017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74001-7877-4C7F-9E60-489490077835}" type="slidenum">
              <a:rPr lang="en-US" smtClean="0"/>
              <a:t>‹#›</a:t>
            </a:fld>
            <a:endParaRPr lang="en-US"/>
          </a:p>
        </p:txBody>
      </p:sp>
    </p:spTree>
    <p:extLst>
      <p:ext uri="{BB962C8B-B14F-4D97-AF65-F5344CB8AC3E}">
        <p14:creationId xmlns:p14="http://schemas.microsoft.com/office/powerpoint/2010/main" val="3625318267"/>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0101D-9E02-4C9E-B184-891C72F99CB0}"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74001-7877-4C7F-9E60-489490077835}" type="slidenum">
              <a:rPr lang="en-US" smtClean="0"/>
              <a:t>‹#›</a:t>
            </a:fld>
            <a:endParaRPr lang="en-US"/>
          </a:p>
        </p:txBody>
      </p:sp>
    </p:spTree>
    <p:extLst>
      <p:ext uri="{BB962C8B-B14F-4D97-AF65-F5344CB8AC3E}">
        <p14:creationId xmlns:p14="http://schemas.microsoft.com/office/powerpoint/2010/main" val="487431802"/>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0101D-9E02-4C9E-B184-891C72F99CB0}"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74001-7877-4C7F-9E60-489490077835}" type="slidenum">
              <a:rPr lang="en-US" smtClean="0"/>
              <a:t>‹#›</a:t>
            </a:fld>
            <a:endParaRPr lang="en-US"/>
          </a:p>
        </p:txBody>
      </p:sp>
    </p:spTree>
    <p:extLst>
      <p:ext uri="{BB962C8B-B14F-4D97-AF65-F5344CB8AC3E}">
        <p14:creationId xmlns:p14="http://schemas.microsoft.com/office/powerpoint/2010/main" val="718584600"/>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0101D-9E02-4C9E-B184-891C72F99CB0}" type="datetimeFigureOut">
              <a:rPr lang="en-US" smtClean="0"/>
              <a:t>4/23/2017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74001-7877-4C7F-9E60-489490077835}" type="slidenum">
              <a:rPr lang="en-US" smtClean="0"/>
              <a:t>‹#›</a:t>
            </a:fld>
            <a:endParaRPr lang="en-US"/>
          </a:p>
        </p:txBody>
      </p:sp>
    </p:spTree>
    <p:extLst>
      <p:ext uri="{BB962C8B-B14F-4D97-AF65-F5344CB8AC3E}">
        <p14:creationId xmlns:p14="http://schemas.microsoft.com/office/powerpoint/2010/main" val="4024160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p14:dur="0" advTm="112"/>
    </mc:Choice>
    <mc:Fallback>
      <p:transition advTm="112"/>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330101D-9E02-4C9E-B184-891C72F99CB0}" type="datetimeFigureOut">
              <a:rPr lang="en-US" smtClean="0"/>
              <a:t>4/23/2017</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7474001-7877-4C7F-9E60-489490077835}"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p14:dur="0" advTm="112"/>
    </mc:Choice>
    <mc:Fallback>
      <p:transition advTm="112"/>
    </mc:Fallback>
  </mc:AlternateConten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data.worldbank.org/indicator/SH.DYN.MORT" TargetMode="External"/><Relationship Id="rId2" Type="http://schemas.openxmlformats.org/officeDocument/2006/relationships/hyperlink" Target="http://data.worldbank.org/indicator/SH.H2O.SAFE.ZS" TargetMode="External"/><Relationship Id="rId1" Type="http://schemas.openxmlformats.org/officeDocument/2006/relationships/slideLayout" Target="../slideLayouts/slideLayout13.xml"/><Relationship Id="rId5" Type="http://schemas.openxmlformats.org/officeDocument/2006/relationships/hyperlink" Target="https://www.unicef.org/media/media_68359.html" TargetMode="External"/><Relationship Id="rId4" Type="http://schemas.openxmlformats.org/officeDocument/2006/relationships/hyperlink" Target="https://www.wssinfo.org/definitions-method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effectLst>
                  <a:outerShdw blurRad="38100" dist="38100" dir="2700000" algn="tl">
                    <a:srgbClr val="000000">
                      <a:alpha val="43137"/>
                    </a:srgbClr>
                  </a:outerShdw>
                </a:effectLst>
              </a:rPr>
              <a:t>Global Access to Improved Drinking Water and Childhood Mortality</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3657600"/>
            <a:ext cx="7772400" cy="1199704"/>
          </a:xfrm>
        </p:spPr>
        <p:txBody>
          <a:bodyPr/>
          <a:lstStyle/>
          <a:p>
            <a:r>
              <a:rPr lang="en-US" dirty="0" smtClean="0">
                <a:solidFill>
                  <a:schemeClr val="tx1"/>
                </a:solidFill>
              </a:rPr>
              <a:t>Hannah Greenwald</a:t>
            </a:r>
          </a:p>
          <a:p>
            <a:r>
              <a:rPr lang="en-US" dirty="0" smtClean="0">
                <a:solidFill>
                  <a:schemeClr val="tx1"/>
                </a:solidFill>
              </a:rPr>
              <a:t>EAS 4480 Spring 2017</a:t>
            </a:r>
          </a:p>
          <a:p>
            <a:endParaRPr lang="en-US" b="1" dirty="0"/>
          </a:p>
        </p:txBody>
      </p:sp>
    </p:spTree>
    <p:extLst>
      <p:ext uri="{BB962C8B-B14F-4D97-AF65-F5344CB8AC3E}">
        <p14:creationId xmlns:p14="http://schemas.microsoft.com/office/powerpoint/2010/main" val="18051325"/>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Bolivia</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9146" y="1141511"/>
            <a:ext cx="4767727" cy="3581400"/>
          </a:xfrm>
        </p:spPr>
      </p:pic>
      <p:sp>
        <p:nvSpPr>
          <p:cNvPr id="6" name="TextBox 5"/>
          <p:cNvSpPr txBox="1"/>
          <p:nvPr/>
        </p:nvSpPr>
        <p:spPr>
          <a:xfrm>
            <a:off x="838200" y="5439451"/>
            <a:ext cx="7315200" cy="1200329"/>
          </a:xfrm>
          <a:prstGeom prst="rect">
            <a:avLst/>
          </a:prstGeom>
          <a:noFill/>
        </p:spPr>
        <p:txBody>
          <a:bodyPr wrap="square" rtlCol="0">
            <a:spAutoFit/>
          </a:bodyPr>
          <a:lstStyle/>
          <a:p>
            <a:r>
              <a:rPr lang="en-US" dirty="0" smtClean="0"/>
              <a:t>Correlation Coefficient:  r</a:t>
            </a:r>
            <a:r>
              <a:rPr lang="en-US" dirty="0"/>
              <a:t>=-.9972, p=0.0000, </a:t>
            </a:r>
            <a:r>
              <a:rPr lang="en-US" dirty="0" err="1"/>
              <a:t>rlow</a:t>
            </a:r>
            <a:r>
              <a:rPr lang="en-US" dirty="0"/>
              <a:t>= -.9988, </a:t>
            </a:r>
            <a:r>
              <a:rPr lang="en-US" dirty="0" err="1"/>
              <a:t>rhigh</a:t>
            </a:r>
            <a:r>
              <a:rPr lang="en-US" dirty="0"/>
              <a:t>= -.</a:t>
            </a:r>
            <a:r>
              <a:rPr lang="en-US" dirty="0" smtClean="0"/>
              <a:t>9937</a:t>
            </a:r>
          </a:p>
          <a:p>
            <a:endParaRPr lang="en-US" dirty="0"/>
          </a:p>
          <a:p>
            <a:r>
              <a:rPr lang="en-US" dirty="0" smtClean="0"/>
              <a:t>1</a:t>
            </a:r>
            <a:r>
              <a:rPr lang="en-US" baseline="30000" dirty="0" smtClean="0"/>
              <a:t>st</a:t>
            </a:r>
            <a:r>
              <a:rPr lang="en-US" dirty="0" smtClean="0"/>
              <a:t> order LSR slope </a:t>
            </a:r>
            <a:r>
              <a:rPr lang="en-US" dirty="0" smtClean="0"/>
              <a:t>error </a:t>
            </a:r>
            <a:r>
              <a:rPr lang="en-US" dirty="0"/>
              <a:t>bound: </a:t>
            </a:r>
            <a:r>
              <a:rPr lang="en-US" dirty="0" smtClean="0"/>
              <a:t>[-0.4710,   </a:t>
            </a:r>
            <a:r>
              <a:rPr lang="en-US" dirty="0"/>
              <a:t>-</a:t>
            </a:r>
            <a:r>
              <a:rPr lang="en-US" dirty="0" smtClean="0"/>
              <a:t>0.3428]</a:t>
            </a:r>
            <a:endParaRPr lang="en-US"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24" y="1197429"/>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676400" y="1674911"/>
            <a:ext cx="1066800" cy="307777"/>
          </a:xfrm>
          <a:prstGeom prst="rect">
            <a:avLst/>
          </a:prstGeom>
          <a:noFill/>
        </p:spPr>
        <p:txBody>
          <a:bodyPr wrap="square" rtlCol="0">
            <a:spAutoFit/>
          </a:bodyPr>
          <a:lstStyle/>
          <a:p>
            <a:r>
              <a:rPr lang="en-US" sz="1400" dirty="0" smtClean="0"/>
              <a:t>m=.876</a:t>
            </a:r>
            <a:endParaRPr lang="en-US" sz="1400" dirty="0"/>
          </a:p>
        </p:txBody>
      </p:sp>
      <p:sp>
        <p:nvSpPr>
          <p:cNvPr id="9" name="TextBox 8"/>
          <p:cNvSpPr txBox="1"/>
          <p:nvPr/>
        </p:nvSpPr>
        <p:spPr>
          <a:xfrm>
            <a:off x="1828800" y="3348334"/>
            <a:ext cx="1066800" cy="307777"/>
          </a:xfrm>
          <a:prstGeom prst="rect">
            <a:avLst/>
          </a:prstGeom>
          <a:noFill/>
        </p:spPr>
        <p:txBody>
          <a:bodyPr wrap="square" rtlCol="0">
            <a:spAutoFit/>
          </a:bodyPr>
          <a:lstStyle/>
          <a:p>
            <a:r>
              <a:rPr lang="en-US" sz="1400" dirty="0" smtClean="0"/>
              <a:t>m= -4.71</a:t>
            </a:r>
            <a:endParaRPr lang="en-US" sz="1400" dirty="0"/>
          </a:p>
        </p:txBody>
      </p:sp>
    </p:spTree>
    <p:extLst>
      <p:ext uri="{BB962C8B-B14F-4D97-AF65-F5344CB8AC3E}">
        <p14:creationId xmlns:p14="http://schemas.microsoft.com/office/powerpoint/2010/main" val="1918486669"/>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Bolivia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557" y="1066800"/>
            <a:ext cx="5195443" cy="396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990600"/>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2991236968"/>
              </p:ext>
            </p:extLst>
          </p:nvPr>
        </p:nvGraphicFramePr>
        <p:xfrm>
          <a:off x="1600200" y="4981575"/>
          <a:ext cx="5715000" cy="1226312"/>
        </p:xfrm>
        <a:graphic>
          <a:graphicData uri="http://schemas.openxmlformats.org/drawingml/2006/table">
            <a:tbl>
              <a:tblPr firstRow="1" bandRow="1">
                <a:tableStyleId>{5C22544A-7EE6-4342-B048-85BDC9FD1C3A}</a:tableStyleId>
              </a:tblPr>
              <a:tblGrid>
                <a:gridCol w="1676400"/>
                <a:gridCol w="2209800"/>
                <a:gridCol w="914400"/>
                <a:gridCol w="914400"/>
              </a:tblGrid>
              <a:tr h="279272">
                <a:tc>
                  <a:txBody>
                    <a:bodyPr/>
                    <a:lstStyle/>
                    <a:p>
                      <a:pPr algn="ctr"/>
                      <a:r>
                        <a:rPr lang="en-US" sz="1400" dirty="0" smtClean="0">
                          <a:solidFill>
                            <a:schemeClr val="tx1"/>
                          </a:solidFill>
                        </a:rPr>
                        <a:t>Regression</a:t>
                      </a:r>
                      <a:endParaRPr lang="en-US" sz="1400" dirty="0">
                        <a:solidFill>
                          <a:schemeClr val="tx1"/>
                        </a:solidFill>
                      </a:endParaRPr>
                    </a:p>
                  </a:txBody>
                  <a:tcPr/>
                </a:tc>
                <a:tc>
                  <a:txBody>
                    <a:bodyPr/>
                    <a:lstStyle/>
                    <a:p>
                      <a:pPr algn="ctr"/>
                      <a:r>
                        <a:rPr lang="en-US" sz="1400" dirty="0" smtClean="0">
                          <a:solidFill>
                            <a:schemeClr val="tx1"/>
                          </a:solidFill>
                        </a:rPr>
                        <a:t>Slope</a:t>
                      </a:r>
                      <a:endParaRPr lang="en-US" sz="1400" dirty="0">
                        <a:solidFill>
                          <a:schemeClr val="tx1"/>
                        </a:solidFill>
                      </a:endParaRPr>
                    </a:p>
                  </a:txBody>
                  <a:tcPr/>
                </a:tc>
                <a:tc>
                  <a:txBody>
                    <a:bodyPr/>
                    <a:lstStyle/>
                    <a:p>
                      <a:pPr algn="ctr"/>
                      <a:r>
                        <a:rPr lang="en-US" sz="1400" dirty="0" smtClean="0">
                          <a:solidFill>
                            <a:schemeClr val="tx1"/>
                          </a:solidFill>
                        </a:rPr>
                        <a:t>R</a:t>
                      </a:r>
                      <a:r>
                        <a:rPr lang="en-US" sz="1400" baseline="30000" dirty="0" smtClean="0">
                          <a:solidFill>
                            <a:schemeClr val="tx1"/>
                          </a:solidFill>
                        </a:rPr>
                        <a:t>2</a:t>
                      </a:r>
                      <a:r>
                        <a:rPr lang="en-US" sz="1400" dirty="0" smtClean="0">
                          <a:solidFill>
                            <a:schemeClr val="tx1"/>
                          </a:solidFill>
                        </a:rPr>
                        <a:t> </a:t>
                      </a:r>
                      <a:endParaRPr lang="en-US" sz="1400" dirty="0">
                        <a:solidFill>
                          <a:schemeClr val="tx1"/>
                        </a:solidFill>
                      </a:endParaRPr>
                    </a:p>
                  </a:txBody>
                  <a:tcPr/>
                </a:tc>
                <a:tc>
                  <a:txBody>
                    <a:bodyPr/>
                    <a:lstStyle/>
                    <a:p>
                      <a:pPr algn="ctr"/>
                      <a:r>
                        <a:rPr lang="en-US" sz="1400" dirty="0" smtClean="0">
                          <a:solidFill>
                            <a:schemeClr val="tx1"/>
                          </a:solidFill>
                        </a:rPr>
                        <a:t>Chi</a:t>
                      </a:r>
                      <a:r>
                        <a:rPr lang="en-US" sz="1400" baseline="30000" dirty="0" smtClean="0">
                          <a:solidFill>
                            <a:schemeClr val="tx1"/>
                          </a:solidFill>
                        </a:rPr>
                        <a:t>2</a:t>
                      </a:r>
                      <a:endParaRPr lang="en-US" sz="1400" dirty="0">
                        <a:solidFill>
                          <a:schemeClr val="tx1"/>
                        </a:solidFill>
                      </a:endParaRPr>
                    </a:p>
                  </a:txBody>
                  <a:tcPr/>
                </a:tc>
              </a:tr>
              <a:tr h="310907">
                <a:tc>
                  <a:txBody>
                    <a:bodyPr/>
                    <a:lstStyle/>
                    <a:p>
                      <a:pPr algn="ctr"/>
                      <a:r>
                        <a:rPr lang="en-US" sz="1400" dirty="0" smtClean="0">
                          <a:solidFill>
                            <a:schemeClr val="tx1"/>
                          </a:solidFill>
                        </a:rPr>
                        <a:t>LS (1</a:t>
                      </a:r>
                      <a:r>
                        <a:rPr lang="en-US" sz="1400" baseline="30000" dirty="0" smtClean="0">
                          <a:solidFill>
                            <a:schemeClr val="tx1"/>
                          </a:solidFill>
                        </a:rPr>
                        <a:t>st</a:t>
                      </a:r>
                      <a:r>
                        <a:rPr lang="en-US" sz="1400" dirty="0" smtClean="0">
                          <a:solidFill>
                            <a:schemeClr val="tx1"/>
                          </a:solidFill>
                        </a:rPr>
                        <a:t> order)</a:t>
                      </a:r>
                      <a:endParaRPr lang="en-US" sz="1400" dirty="0">
                        <a:solidFill>
                          <a:schemeClr val="tx1"/>
                        </a:solidFill>
                      </a:endParaRPr>
                    </a:p>
                  </a:txBody>
                  <a:tcPr/>
                </a:tc>
                <a:tc>
                  <a:txBody>
                    <a:bodyPr/>
                    <a:lstStyle/>
                    <a:p>
                      <a:pPr algn="ctr"/>
                      <a:r>
                        <a:rPr kumimoji="0" lang="en-US" sz="1400" b="0" i="0" u="none" strike="noStrike" kern="1200" baseline="0" dirty="0" smtClean="0">
                          <a:solidFill>
                            <a:schemeClr val="tx1"/>
                          </a:solidFill>
                          <a:latin typeface="+mn-lt"/>
                          <a:ea typeface="+mn-ea"/>
                          <a:cs typeface="+mn-cs"/>
                        </a:rPr>
                        <a:t> -0.4069</a:t>
                      </a:r>
                      <a:endParaRPr kumimoji="0" lang="en-US" sz="1400" b="0" i="0" u="none" strike="noStrike" kern="1200" baseline="0" dirty="0" smtClean="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smtClean="0">
                          <a:solidFill>
                            <a:schemeClr val="tx1"/>
                          </a:solidFill>
                        </a:rPr>
                        <a:t>0.9944</a:t>
                      </a:r>
                      <a:endParaRPr lang="pt-BR" sz="14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tx1"/>
                          </a:solidFill>
                          <a:latin typeface="+mn-lt"/>
                          <a:ea typeface="+mn-ea"/>
                          <a:cs typeface="+mn-cs"/>
                        </a:rPr>
                        <a:t>7.1604</a:t>
                      </a:r>
                    </a:p>
                  </a:txBody>
                  <a:tcPr/>
                </a:tc>
              </a:tr>
              <a:tr h="305805">
                <a:tc>
                  <a:txBody>
                    <a:bodyPr/>
                    <a:lstStyle/>
                    <a:p>
                      <a:pPr algn="ctr"/>
                      <a:r>
                        <a:rPr lang="en-US" sz="1400" dirty="0" smtClean="0">
                          <a:solidFill>
                            <a:schemeClr val="tx1"/>
                          </a:solidFill>
                        </a:rPr>
                        <a:t>LS (2</a:t>
                      </a:r>
                      <a:r>
                        <a:rPr lang="en-US" sz="1400" baseline="30000" dirty="0" smtClean="0">
                          <a:solidFill>
                            <a:schemeClr val="tx1"/>
                          </a:solidFill>
                        </a:rPr>
                        <a:t>nd</a:t>
                      </a:r>
                      <a:r>
                        <a:rPr lang="en-US" sz="1400" dirty="0" smtClean="0">
                          <a:solidFill>
                            <a:schemeClr val="tx1"/>
                          </a:solidFill>
                        </a:rPr>
                        <a:t> order)</a:t>
                      </a:r>
                      <a:endParaRPr lang="en-US" sz="1400" dirty="0">
                        <a:solidFill>
                          <a:schemeClr val="tx1"/>
                        </a:solidFill>
                      </a:endParaRPr>
                    </a:p>
                  </a:txBody>
                  <a:tcPr/>
                </a:tc>
                <a:tc>
                  <a:txBody>
                    <a:bodyPr/>
                    <a:lstStyle/>
                    <a:p>
                      <a:pPr algn="ctr"/>
                      <a:r>
                        <a:rPr kumimoji="0" lang="en-US" sz="1400" b="0" i="0" u="none" strike="noStrike" kern="1200" baseline="0" dirty="0" smtClean="0">
                          <a:solidFill>
                            <a:schemeClr val="tx1"/>
                          </a:solidFill>
                          <a:latin typeface="+mn-lt"/>
                          <a:ea typeface="+mn-ea"/>
                          <a:cs typeface="+mn-cs"/>
                        </a:rPr>
                        <a:t>0.0040,  -1.0401</a:t>
                      </a:r>
                      <a:endParaRPr kumimoji="0" lang="en-US" sz="1400" b="0" i="0" u="none" strike="noStrike" kern="1200" baseline="0" dirty="0" smtClean="0">
                        <a:solidFill>
                          <a:schemeClr val="tx1"/>
                        </a:solidFill>
                        <a:latin typeface="+mn-lt"/>
                        <a:ea typeface="+mn-ea"/>
                        <a:cs typeface="+mn-cs"/>
                      </a:endParaRPr>
                    </a:p>
                  </a:txBody>
                  <a:tcPr/>
                </a:tc>
                <a:tc>
                  <a:txBody>
                    <a:bodyPr/>
                    <a:lstStyle/>
                    <a:p>
                      <a:pPr algn="ctr"/>
                      <a:r>
                        <a:rPr lang="en-US" sz="1400" dirty="0" smtClean="0">
                          <a:solidFill>
                            <a:schemeClr val="tx1"/>
                          </a:solidFill>
                        </a:rPr>
                        <a:t>.9978</a:t>
                      </a:r>
                      <a:endParaRPr lang="en-US" sz="1400" dirty="0">
                        <a:solidFill>
                          <a:schemeClr val="tx1"/>
                        </a:solidFill>
                      </a:endParaRPr>
                    </a:p>
                  </a:txBody>
                  <a:tcPr/>
                </a:tc>
                <a:tc>
                  <a:txBody>
                    <a:bodyPr/>
                    <a:lstStyle/>
                    <a:p>
                      <a:pPr algn="ctr"/>
                      <a:r>
                        <a:rPr lang="en-US" sz="1400" dirty="0" smtClean="0">
                          <a:solidFill>
                            <a:schemeClr val="tx1"/>
                          </a:solidFill>
                        </a:rPr>
                        <a:t>13.8756</a:t>
                      </a:r>
                      <a:endParaRPr lang="en-US" sz="1400" dirty="0">
                        <a:solidFill>
                          <a:schemeClr val="tx1"/>
                        </a:solidFill>
                      </a:endParaRPr>
                    </a:p>
                  </a:txBody>
                  <a:tcPr/>
                </a:tc>
              </a:tr>
              <a:tr h="269068">
                <a:tc>
                  <a:txBody>
                    <a:bodyPr/>
                    <a:lstStyle/>
                    <a:p>
                      <a:pPr algn="ctr"/>
                      <a:r>
                        <a:rPr lang="en-US" sz="1400" dirty="0" smtClean="0">
                          <a:solidFill>
                            <a:schemeClr val="tx1"/>
                          </a:solidFill>
                        </a:rPr>
                        <a:t>PC</a:t>
                      </a:r>
                      <a:endParaRPr lang="en-US" sz="1400" dirty="0">
                        <a:solidFill>
                          <a:schemeClr val="tx1"/>
                        </a:solidFill>
                      </a:endParaRPr>
                    </a:p>
                  </a:txBody>
                  <a:tcPr/>
                </a:tc>
                <a:tc>
                  <a:txBody>
                    <a:bodyPr/>
                    <a:lstStyle/>
                    <a:p>
                      <a:pPr algn="ctr"/>
                      <a:r>
                        <a:rPr kumimoji="0" lang="en-US" sz="1400" b="0" i="0" u="none" strike="noStrike" kern="1200" baseline="0" dirty="0" smtClean="0">
                          <a:solidFill>
                            <a:schemeClr val="tx1"/>
                          </a:solidFill>
                          <a:latin typeface="+mn-lt"/>
                          <a:ea typeface="+mn-ea"/>
                          <a:cs typeface="+mn-cs"/>
                        </a:rPr>
                        <a:t>65.1986</a:t>
                      </a:r>
                      <a:endParaRPr kumimoji="0" lang="en-US" sz="1400" b="0" i="0" u="none" strike="noStrike" kern="1200" baseline="0" dirty="0" smtClean="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tx1"/>
                          </a:solidFill>
                          <a:latin typeface="+mn-lt"/>
                          <a:ea typeface="+mn-ea"/>
                          <a:cs typeface="+mn-cs"/>
                        </a:rPr>
                        <a:t>.996</a:t>
                      </a:r>
                    </a:p>
                  </a:txBody>
                  <a:tcPr/>
                </a:tc>
                <a:tc>
                  <a:txBody>
                    <a:bodyPr/>
                    <a:lstStyle/>
                    <a:p>
                      <a:pPr algn="ctr"/>
                      <a:r>
                        <a:rPr lang="en-US" sz="1400" dirty="0" smtClean="0">
                          <a:solidFill>
                            <a:schemeClr val="tx1"/>
                          </a:solidFill>
                        </a:rPr>
                        <a:t>11.7248</a:t>
                      </a:r>
                      <a:endParaRPr lang="en-US" sz="1400" dirty="0">
                        <a:solidFill>
                          <a:schemeClr val="tx1"/>
                        </a:solidFill>
                      </a:endParaRPr>
                    </a:p>
                  </a:txBody>
                  <a:tcPr/>
                </a:tc>
              </a:tr>
            </a:tbl>
          </a:graphicData>
        </a:graphic>
      </p:graphicFrame>
    </p:spTree>
    <p:extLst>
      <p:ext uri="{BB962C8B-B14F-4D97-AF65-F5344CB8AC3E}">
        <p14:creationId xmlns:p14="http://schemas.microsoft.com/office/powerpoint/2010/main" val="3565639560"/>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a:t>
            </a:r>
            <a:endParaRPr lang="en-US" dirty="0"/>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4560352" cy="34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066800"/>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5221069"/>
            <a:ext cx="7086600" cy="646331"/>
          </a:xfrm>
          <a:prstGeom prst="rect">
            <a:avLst/>
          </a:prstGeom>
          <a:noFill/>
        </p:spPr>
        <p:txBody>
          <a:bodyPr wrap="square" rtlCol="0">
            <a:spAutoFit/>
          </a:bodyPr>
          <a:lstStyle/>
          <a:p>
            <a:r>
              <a:rPr lang="en-US" dirty="0" smtClean="0"/>
              <a:t>Correlation Coefficient: r</a:t>
            </a:r>
            <a:r>
              <a:rPr lang="en-US" dirty="0"/>
              <a:t>=-.9993, p=0.0000, </a:t>
            </a:r>
            <a:r>
              <a:rPr lang="en-US" dirty="0" err="1"/>
              <a:t>rlow</a:t>
            </a:r>
            <a:r>
              <a:rPr lang="en-US" dirty="0"/>
              <a:t>= -.9997, </a:t>
            </a:r>
            <a:r>
              <a:rPr lang="en-US" dirty="0" err="1"/>
              <a:t>rhigh</a:t>
            </a:r>
            <a:r>
              <a:rPr lang="en-US" dirty="0"/>
              <a:t>= -.9984</a:t>
            </a:r>
          </a:p>
          <a:p>
            <a:endParaRPr lang="en-US" dirty="0"/>
          </a:p>
        </p:txBody>
      </p:sp>
      <p:sp>
        <p:nvSpPr>
          <p:cNvPr id="7" name="TextBox 6"/>
          <p:cNvSpPr txBox="1"/>
          <p:nvPr/>
        </p:nvSpPr>
        <p:spPr>
          <a:xfrm>
            <a:off x="914400" y="5761714"/>
            <a:ext cx="5105400" cy="369332"/>
          </a:xfrm>
          <a:prstGeom prst="rect">
            <a:avLst/>
          </a:prstGeom>
          <a:noFill/>
        </p:spPr>
        <p:txBody>
          <a:bodyPr wrap="square" rtlCol="0">
            <a:spAutoFit/>
          </a:bodyPr>
          <a:lstStyle/>
          <a:p>
            <a:r>
              <a:rPr lang="en-US" dirty="0" smtClean="0"/>
              <a:t>95% CI on 1</a:t>
            </a:r>
            <a:r>
              <a:rPr lang="en-US" baseline="30000" dirty="0" smtClean="0"/>
              <a:t>st</a:t>
            </a:r>
            <a:r>
              <a:rPr lang="en-US" dirty="0" smtClean="0"/>
              <a:t> order </a:t>
            </a:r>
            <a:r>
              <a:rPr lang="en-US" dirty="0"/>
              <a:t>LSR slope:  </a:t>
            </a:r>
            <a:r>
              <a:rPr lang="en-US" dirty="0" smtClean="0"/>
              <a:t>[-0.3543,   </a:t>
            </a:r>
            <a:r>
              <a:rPr lang="en-US" dirty="0"/>
              <a:t>-</a:t>
            </a:r>
            <a:r>
              <a:rPr lang="en-US" dirty="0" smtClean="0"/>
              <a:t>0.3025]</a:t>
            </a:r>
            <a:endParaRPr lang="en-US" dirty="0"/>
          </a:p>
        </p:txBody>
      </p:sp>
      <p:sp>
        <p:nvSpPr>
          <p:cNvPr id="5" name="TextBox 4"/>
          <p:cNvSpPr txBox="1"/>
          <p:nvPr/>
        </p:nvSpPr>
        <p:spPr>
          <a:xfrm>
            <a:off x="1676400" y="1828800"/>
            <a:ext cx="1066800" cy="307777"/>
          </a:xfrm>
          <a:prstGeom prst="rect">
            <a:avLst/>
          </a:prstGeom>
          <a:noFill/>
        </p:spPr>
        <p:txBody>
          <a:bodyPr wrap="square" rtlCol="0">
            <a:spAutoFit/>
          </a:bodyPr>
          <a:lstStyle/>
          <a:p>
            <a:r>
              <a:rPr lang="en-US" sz="1400" dirty="0" smtClean="0"/>
              <a:t>m=.9728</a:t>
            </a:r>
            <a:endParaRPr lang="en-US" sz="1400" dirty="0"/>
          </a:p>
        </p:txBody>
      </p:sp>
      <p:sp>
        <p:nvSpPr>
          <p:cNvPr id="9" name="TextBox 8"/>
          <p:cNvSpPr txBox="1"/>
          <p:nvPr/>
        </p:nvSpPr>
        <p:spPr>
          <a:xfrm>
            <a:off x="1774371" y="3502223"/>
            <a:ext cx="1066800" cy="307777"/>
          </a:xfrm>
          <a:prstGeom prst="rect">
            <a:avLst/>
          </a:prstGeom>
          <a:noFill/>
        </p:spPr>
        <p:txBody>
          <a:bodyPr wrap="square" rtlCol="0">
            <a:spAutoFit/>
          </a:bodyPr>
          <a:lstStyle/>
          <a:p>
            <a:r>
              <a:rPr lang="en-US" sz="1400" dirty="0" smtClean="0"/>
              <a:t>m= -3.82</a:t>
            </a:r>
            <a:endParaRPr lang="en-US" sz="1400" dirty="0"/>
          </a:p>
        </p:txBody>
      </p:sp>
    </p:spTree>
    <p:extLst>
      <p:ext uri="{BB962C8B-B14F-4D97-AF65-F5344CB8AC3E}">
        <p14:creationId xmlns:p14="http://schemas.microsoft.com/office/powerpoint/2010/main" val="3693800782"/>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18302599"/>
              </p:ext>
            </p:extLst>
          </p:nvPr>
        </p:nvGraphicFramePr>
        <p:xfrm>
          <a:off x="376237" y="4191000"/>
          <a:ext cx="8543926" cy="2108200"/>
        </p:xfrm>
        <a:graphic>
          <a:graphicData uri="http://schemas.openxmlformats.org/drawingml/2006/table">
            <a:tbl>
              <a:tblPr firstRow="1" bandRow="1">
                <a:tableStyleId>{5C22544A-7EE6-4342-B048-85BDC9FD1C3A}</a:tableStyleId>
              </a:tblPr>
              <a:tblGrid>
                <a:gridCol w="1533525"/>
                <a:gridCol w="1066800"/>
                <a:gridCol w="1143000"/>
                <a:gridCol w="990600"/>
                <a:gridCol w="899433"/>
                <a:gridCol w="1408339"/>
                <a:gridCol w="1502229"/>
              </a:tblGrid>
              <a:tr h="370840">
                <a:tc>
                  <a:txBody>
                    <a:bodyPr/>
                    <a:lstStyle/>
                    <a:p>
                      <a:r>
                        <a:rPr lang="en-US" sz="1600" dirty="0" smtClean="0"/>
                        <a:t>Regression</a:t>
                      </a:r>
                      <a:endParaRPr lang="en-US" sz="1600" dirty="0"/>
                    </a:p>
                  </a:txBody>
                  <a:tcPr/>
                </a:tc>
                <a:tc>
                  <a:txBody>
                    <a:bodyPr/>
                    <a:lstStyle/>
                    <a:p>
                      <a:r>
                        <a:rPr lang="en-US" sz="1600" dirty="0" smtClean="0"/>
                        <a:t>Slope</a:t>
                      </a:r>
                      <a:endParaRPr lang="en-US" sz="1600" dirty="0"/>
                    </a:p>
                  </a:txBody>
                  <a:tcPr/>
                </a:tc>
                <a:tc>
                  <a:txBody>
                    <a:bodyPr/>
                    <a:lstStyle/>
                    <a:p>
                      <a:r>
                        <a:rPr lang="en-US" sz="1600" dirty="0" smtClean="0"/>
                        <a:t>Intercept</a:t>
                      </a:r>
                      <a:endParaRPr lang="en-US" sz="1600" dirty="0"/>
                    </a:p>
                  </a:txBody>
                  <a:tcPr/>
                </a:tc>
                <a:tc>
                  <a:txBody>
                    <a:bodyPr/>
                    <a:lstStyle/>
                    <a:p>
                      <a:r>
                        <a:rPr lang="en-US" sz="1600" dirty="0" smtClean="0"/>
                        <a:t>R</a:t>
                      </a:r>
                      <a:r>
                        <a:rPr lang="en-US" sz="1600" baseline="30000" dirty="0" smtClean="0"/>
                        <a:t>2</a:t>
                      </a:r>
                      <a:endParaRPr lang="en-US" sz="1600" baseline="30000" dirty="0"/>
                    </a:p>
                  </a:txBody>
                  <a:tcPr/>
                </a:tc>
                <a:tc>
                  <a:txBody>
                    <a:bodyPr/>
                    <a:lstStyle/>
                    <a:p>
                      <a:r>
                        <a:rPr lang="en-US" sz="1600" dirty="0" smtClean="0"/>
                        <a:t>Chi</a:t>
                      </a:r>
                      <a:r>
                        <a:rPr lang="en-US" sz="1600" baseline="30000" dirty="0" smtClean="0"/>
                        <a:t>2</a:t>
                      </a:r>
                      <a:endParaRPr lang="en-US" sz="1600" baseline="30000" dirty="0"/>
                    </a:p>
                  </a:txBody>
                  <a:tcPr/>
                </a:tc>
                <a:tc>
                  <a:txBody>
                    <a:bodyPr/>
                    <a:lstStyle/>
                    <a:p>
                      <a:r>
                        <a:rPr lang="en-US" sz="1600" dirty="0" smtClean="0"/>
                        <a:t>Bootstrap Slope Mean</a:t>
                      </a:r>
                      <a:endParaRPr lang="en-US" sz="1600" dirty="0"/>
                    </a:p>
                  </a:txBody>
                  <a:tcPr/>
                </a:tc>
                <a:tc>
                  <a:txBody>
                    <a:bodyPr/>
                    <a:lstStyle/>
                    <a:p>
                      <a:r>
                        <a:rPr lang="en-US" sz="1600" dirty="0" smtClean="0"/>
                        <a:t>Bootstrap Slope </a:t>
                      </a:r>
                      <a:r>
                        <a:rPr lang="en-US" sz="1600" dirty="0" err="1" smtClean="0"/>
                        <a:t>Std</a:t>
                      </a:r>
                      <a:endParaRPr lang="en-US" sz="1600" dirty="0"/>
                    </a:p>
                  </a:txBody>
                  <a:tcPr/>
                </a:tc>
              </a:tr>
              <a:tr h="370840">
                <a:tc>
                  <a:txBody>
                    <a:bodyPr/>
                    <a:lstStyle/>
                    <a:p>
                      <a:r>
                        <a:rPr lang="en-US" sz="1600" dirty="0" smtClean="0"/>
                        <a:t>1</a:t>
                      </a:r>
                      <a:r>
                        <a:rPr lang="en-US" sz="1600" baseline="30000" dirty="0" smtClean="0"/>
                        <a:t>st</a:t>
                      </a:r>
                      <a:r>
                        <a:rPr lang="en-US" sz="1600" dirty="0" smtClean="0"/>
                        <a:t> Order LSR</a:t>
                      </a:r>
                      <a:endParaRPr lang="en-US" sz="1600" dirty="0"/>
                    </a:p>
                  </a:txBody>
                  <a:tcPr/>
                </a:tc>
                <a:tc>
                  <a:txBody>
                    <a:bodyPr/>
                    <a:lstStyle/>
                    <a:p>
                      <a:r>
                        <a:rPr lang="en-US" sz="1600" dirty="0" smtClean="0"/>
                        <a:t> -0.3284</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35.6517</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smtClean="0">
                          <a:solidFill>
                            <a:schemeClr val="dk1"/>
                          </a:solidFill>
                          <a:latin typeface="+mn-lt"/>
                          <a:ea typeface="+mn-ea"/>
                          <a:cs typeface="+mn-cs"/>
                        </a:rPr>
                        <a:t>.9986</a:t>
                      </a:r>
                    </a:p>
                  </a:txBody>
                  <a:tcPr/>
                </a:tc>
                <a:tc>
                  <a:txBody>
                    <a:bodyPr/>
                    <a:lstStyle/>
                    <a:p>
                      <a:r>
                        <a:rPr lang="en-US" sz="1600" dirty="0" smtClean="0"/>
                        <a:t>6.035</a:t>
                      </a:r>
                      <a:endParaRPr lang="en-US" sz="1600" dirty="0"/>
                    </a:p>
                  </a:txBody>
                  <a:tcPr/>
                </a:tc>
                <a:tc>
                  <a:txBody>
                    <a:bodyPr/>
                    <a:lstStyle/>
                    <a:p>
                      <a:r>
                        <a:rPr lang="en-US" sz="1600" dirty="0" smtClean="0"/>
                        <a:t>-0.3285</a:t>
                      </a:r>
                      <a:endParaRPr lang="en-US" sz="1600" dirty="0"/>
                    </a:p>
                  </a:txBody>
                  <a:tcPr/>
                </a:tc>
                <a:tc>
                  <a:txBody>
                    <a:bodyPr/>
                    <a:lstStyle/>
                    <a:p>
                      <a:r>
                        <a:rPr lang="en-US" sz="1600" dirty="0" smtClean="0"/>
                        <a:t>0.0029</a:t>
                      </a:r>
                      <a:endParaRPr lang="en-US" sz="1600" dirty="0"/>
                    </a:p>
                  </a:txBody>
                  <a:tcPr/>
                </a:tc>
              </a:tr>
              <a:tr h="370840">
                <a:tc>
                  <a:txBody>
                    <a:bodyPr/>
                    <a:lstStyle/>
                    <a:p>
                      <a:r>
                        <a:rPr lang="en-US" sz="1600" dirty="0" smtClean="0"/>
                        <a:t>2</a:t>
                      </a:r>
                      <a:r>
                        <a:rPr lang="en-US" sz="1600" baseline="30000" dirty="0" smtClean="0"/>
                        <a:t>nd</a:t>
                      </a:r>
                      <a:r>
                        <a:rPr lang="en-US" sz="1600" dirty="0" smtClean="0"/>
                        <a:t> Order LSR</a:t>
                      </a:r>
                      <a:endParaRPr lang="en-US" sz="1600" dirty="0"/>
                    </a:p>
                  </a:txBody>
                  <a:tcPr/>
                </a:tc>
                <a:tc>
                  <a:txBody>
                    <a:bodyPr/>
                    <a:lstStyle/>
                    <a:p>
                      <a:r>
                        <a:rPr lang="en-US" sz="1600" dirty="0" smtClean="0"/>
                        <a:t> 0.0016   -0.5928 </a:t>
                      </a:r>
                      <a:endParaRPr lang="en-US" sz="1600" dirty="0"/>
                    </a:p>
                  </a:txBody>
                  <a:tcPr/>
                </a:tc>
                <a:tc>
                  <a:txBody>
                    <a:bodyPr/>
                    <a:lstStyle/>
                    <a:p>
                      <a:r>
                        <a:rPr lang="en-US" sz="1600" dirty="0" smtClean="0"/>
                        <a:t>46.4994</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smtClean="0">
                          <a:solidFill>
                            <a:schemeClr val="dk1"/>
                          </a:solidFill>
                          <a:latin typeface="+mn-lt"/>
                          <a:ea typeface="+mn-ea"/>
                          <a:cs typeface="+mn-cs"/>
                        </a:rPr>
                        <a:t>.9996</a:t>
                      </a:r>
                    </a:p>
                  </a:txBody>
                  <a:tcPr/>
                </a:tc>
                <a:tc>
                  <a:txBody>
                    <a:bodyPr/>
                    <a:lstStyle/>
                    <a:p>
                      <a:r>
                        <a:rPr lang="en-US" sz="1600" dirty="0" smtClean="0"/>
                        <a:t>.</a:t>
                      </a:r>
                      <a:r>
                        <a:rPr lang="en-US" sz="1600" dirty="0" smtClean="0"/>
                        <a:t>7401</a:t>
                      </a:r>
                      <a:endParaRPr lang="en-US" sz="1600" dirty="0"/>
                    </a:p>
                  </a:txBody>
                  <a:tcPr/>
                </a:tc>
                <a:tc>
                  <a:txBody>
                    <a:bodyPr/>
                    <a:lstStyle/>
                    <a:p>
                      <a:r>
                        <a:rPr lang="en-US" sz="1600" dirty="0" smtClean="0"/>
                        <a:t>0.0016</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-0.6002</a:t>
                      </a:r>
                    </a:p>
                  </a:txBody>
                  <a:tcPr/>
                </a:tc>
                <a:tc>
                  <a:txBody>
                    <a:bodyPr/>
                    <a:lstStyle/>
                    <a:p>
                      <a:r>
                        <a:rPr lang="en-US" sz="1600" dirty="0" smtClean="0"/>
                        <a:t>3.2031e-04</a:t>
                      </a:r>
                    </a:p>
                    <a:p>
                      <a:r>
                        <a:rPr lang="en-US" sz="1600" dirty="0" smtClean="0"/>
                        <a:t> 0.0529</a:t>
                      </a:r>
                      <a:endParaRPr lang="en-US" sz="1600" dirty="0"/>
                    </a:p>
                  </a:txBody>
                  <a:tcPr/>
                </a:tc>
              </a:tr>
              <a:tr h="370840">
                <a:tc>
                  <a:txBody>
                    <a:bodyPr/>
                    <a:lstStyle/>
                    <a:p>
                      <a:r>
                        <a:rPr lang="en-US" sz="1600" dirty="0" smtClean="0"/>
                        <a:t>PCR</a:t>
                      </a:r>
                      <a:endParaRPr lang="en-US" sz="1600" dirty="0"/>
                    </a:p>
                  </a:txBody>
                  <a:tcPr/>
                </a:tc>
                <a:tc>
                  <a:txBody>
                    <a:bodyPr/>
                    <a:lstStyle/>
                    <a:p>
                      <a:r>
                        <a:rPr lang="en-US" sz="1600" dirty="0" smtClean="0"/>
                        <a:t> -0.3285</a:t>
                      </a:r>
                      <a:endParaRPr lang="en-US" sz="1600" dirty="0"/>
                    </a:p>
                  </a:txBody>
                  <a:tcPr/>
                </a:tc>
                <a:tc>
                  <a:txBody>
                    <a:bodyPr/>
                    <a:lstStyle/>
                    <a:p>
                      <a:r>
                        <a:rPr lang="en-US" sz="1600" dirty="0" smtClean="0"/>
                        <a:t>35.6554</a:t>
                      </a:r>
                    </a:p>
                  </a:txBody>
                  <a:tcPr/>
                </a:tc>
                <a:tc>
                  <a:txBody>
                    <a:bodyPr/>
                    <a:lstStyle/>
                    <a:p>
                      <a:r>
                        <a:rPr kumimoji="0" lang="en-US" sz="1600" b="0" i="0" u="none" strike="noStrike" kern="1200" baseline="0" dirty="0" smtClean="0">
                          <a:solidFill>
                            <a:schemeClr val="dk1"/>
                          </a:solidFill>
                          <a:latin typeface="+mn-lt"/>
                          <a:ea typeface="+mn-ea"/>
                          <a:cs typeface="+mn-cs"/>
                        </a:rPr>
                        <a:t>.9989</a:t>
                      </a:r>
                    </a:p>
                  </a:txBody>
                  <a:tcPr/>
                </a:tc>
                <a:tc>
                  <a:txBody>
                    <a:bodyPr/>
                    <a:lstStyle/>
                    <a:p>
                      <a:r>
                        <a:rPr lang="en-US" sz="1600" dirty="0" smtClean="0"/>
                        <a:t>6.0342</a:t>
                      </a:r>
                      <a:endParaRPr lang="en-US" sz="1600" dirty="0"/>
                    </a:p>
                  </a:txBody>
                  <a:tcPr/>
                </a:tc>
                <a:tc>
                  <a:txBody>
                    <a:bodyPr/>
                    <a:lstStyle/>
                    <a:p>
                      <a:r>
                        <a:rPr lang="en-US" sz="1600" dirty="0" smtClean="0"/>
                        <a:t> -</a:t>
                      </a:r>
                      <a:endParaRPr lang="en-US" sz="1600" dirty="0"/>
                    </a:p>
                  </a:txBody>
                  <a:tcPr/>
                </a:tc>
                <a:tc>
                  <a:txBody>
                    <a:bodyPr/>
                    <a:lstStyle/>
                    <a:p>
                      <a:r>
                        <a:rPr lang="en-US" sz="1600" dirty="0" smtClean="0"/>
                        <a:t>-</a:t>
                      </a:r>
                      <a:endParaRPr lang="en-US" sz="1600" dirty="0"/>
                    </a:p>
                  </a:txBody>
                  <a:tcPr/>
                </a:tc>
              </a:tr>
            </a:tbl>
          </a:graphicData>
        </a:graphic>
      </p:graphicFrame>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914400"/>
            <a:ext cx="4648200" cy="348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1610"/>
            <a:ext cx="4511191"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967749"/>
      </p:ext>
    </p:extLst>
  </p:cSld>
  <p:clrMapOvr>
    <a:masterClrMapping/>
  </p:clrMapOvr>
  <mc:AlternateContent xmlns:mc="http://schemas.openxmlformats.org/markup-compatibility/2006">
    <mc:Choice xmlns:p14="http://schemas.microsoft.com/office/powerpoint/2010/main" Requires="p14">
      <p:transition spd="slow" p14:dur="3000" advTm="112">
        <p14:shred/>
      </p:transition>
    </mc:Choice>
    <mc:Fallback>
      <p:transition spd="slow" advTm="112">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Nigeria</a:t>
            </a:r>
            <a:endParaRPr lang="en-US"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61877" y="1262743"/>
            <a:ext cx="4560352" cy="34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4" y="1295400"/>
            <a:ext cx="416808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0" y="5029200"/>
            <a:ext cx="7391400" cy="1477328"/>
          </a:xfrm>
          <a:prstGeom prst="rect">
            <a:avLst/>
          </a:prstGeom>
          <a:noFill/>
        </p:spPr>
        <p:txBody>
          <a:bodyPr wrap="square" rtlCol="0">
            <a:spAutoFit/>
          </a:bodyPr>
          <a:lstStyle/>
          <a:p>
            <a:r>
              <a:rPr lang="en-US" dirty="0" smtClean="0"/>
              <a:t>Correlation Coefficient: r</a:t>
            </a:r>
            <a:r>
              <a:rPr lang="en-US" dirty="0"/>
              <a:t>=-.9869, </a:t>
            </a:r>
            <a:r>
              <a:rPr lang="en-US" dirty="0" smtClean="0"/>
              <a:t> p=0.0000</a:t>
            </a:r>
            <a:r>
              <a:rPr lang="en-US" dirty="0"/>
              <a:t>, </a:t>
            </a:r>
            <a:r>
              <a:rPr lang="en-US" dirty="0" smtClean="0"/>
              <a:t> </a:t>
            </a:r>
            <a:r>
              <a:rPr lang="en-US" dirty="0" err="1" smtClean="0"/>
              <a:t>rlow</a:t>
            </a:r>
            <a:r>
              <a:rPr lang="en-US" dirty="0"/>
              <a:t>= -.9942, </a:t>
            </a:r>
            <a:r>
              <a:rPr lang="en-US" dirty="0" smtClean="0"/>
              <a:t> </a:t>
            </a:r>
            <a:r>
              <a:rPr lang="en-US" dirty="0" err="1" smtClean="0"/>
              <a:t>rhigh</a:t>
            </a:r>
            <a:r>
              <a:rPr lang="en-US" dirty="0"/>
              <a:t>= -.</a:t>
            </a:r>
            <a:r>
              <a:rPr lang="en-US" dirty="0" smtClean="0"/>
              <a:t>9706</a:t>
            </a:r>
          </a:p>
          <a:p>
            <a:endParaRPr lang="en-US" dirty="0"/>
          </a:p>
          <a:p>
            <a:r>
              <a:rPr lang="en-US" dirty="0" smtClean="0"/>
              <a:t>1</a:t>
            </a:r>
            <a:r>
              <a:rPr lang="en-US" baseline="30000" dirty="0" smtClean="0"/>
              <a:t>st</a:t>
            </a:r>
            <a:r>
              <a:rPr lang="en-US" dirty="0" smtClean="0"/>
              <a:t> order LSR </a:t>
            </a:r>
            <a:r>
              <a:rPr lang="en-US" dirty="0"/>
              <a:t>slope error:  </a:t>
            </a:r>
            <a:r>
              <a:rPr lang="en-US" dirty="0" smtClean="0"/>
              <a:t>[-</a:t>
            </a:r>
            <a:r>
              <a:rPr lang="en-US" dirty="0"/>
              <a:t>0.5441   -</a:t>
            </a:r>
            <a:r>
              <a:rPr lang="en-US" dirty="0" smtClean="0"/>
              <a:t>0.2653]</a:t>
            </a:r>
          </a:p>
          <a:p>
            <a:endParaRPr lang="en-US" dirty="0"/>
          </a:p>
          <a:p>
            <a:endParaRPr lang="en-US" dirty="0"/>
          </a:p>
        </p:txBody>
      </p:sp>
      <p:sp>
        <p:nvSpPr>
          <p:cNvPr id="7" name="TextBox 6"/>
          <p:cNvSpPr txBox="1"/>
          <p:nvPr/>
        </p:nvSpPr>
        <p:spPr>
          <a:xfrm>
            <a:off x="2057400" y="1982688"/>
            <a:ext cx="1066800" cy="307777"/>
          </a:xfrm>
          <a:prstGeom prst="rect">
            <a:avLst/>
          </a:prstGeom>
          <a:noFill/>
        </p:spPr>
        <p:txBody>
          <a:bodyPr wrap="square" rtlCol="0">
            <a:spAutoFit/>
          </a:bodyPr>
          <a:lstStyle/>
          <a:p>
            <a:r>
              <a:rPr lang="en-US" sz="1400" dirty="0" smtClean="0"/>
              <a:t>m= 1.15</a:t>
            </a:r>
            <a:endParaRPr lang="en-US" sz="1400" dirty="0"/>
          </a:p>
        </p:txBody>
      </p:sp>
      <p:sp>
        <p:nvSpPr>
          <p:cNvPr id="8" name="TextBox 7"/>
          <p:cNvSpPr txBox="1"/>
          <p:nvPr/>
        </p:nvSpPr>
        <p:spPr>
          <a:xfrm>
            <a:off x="1676400" y="3273623"/>
            <a:ext cx="1066800" cy="307777"/>
          </a:xfrm>
          <a:prstGeom prst="rect">
            <a:avLst/>
          </a:prstGeom>
          <a:noFill/>
        </p:spPr>
        <p:txBody>
          <a:bodyPr wrap="square" rtlCol="0">
            <a:spAutoFit/>
          </a:bodyPr>
          <a:lstStyle/>
          <a:p>
            <a:r>
              <a:rPr lang="en-US" sz="1400" dirty="0" smtClean="0"/>
              <a:t>m= -3.53</a:t>
            </a:r>
            <a:endParaRPr lang="en-US" sz="1400" dirty="0"/>
          </a:p>
        </p:txBody>
      </p:sp>
    </p:spTree>
    <p:extLst>
      <p:ext uri="{BB962C8B-B14F-4D97-AF65-F5344CB8AC3E}">
        <p14:creationId xmlns:p14="http://schemas.microsoft.com/office/powerpoint/2010/main" val="3433891519"/>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Nigeria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21052294"/>
              </p:ext>
            </p:extLst>
          </p:nvPr>
        </p:nvGraphicFramePr>
        <p:xfrm>
          <a:off x="304800" y="4648200"/>
          <a:ext cx="8382000" cy="1652027"/>
        </p:xfrm>
        <a:graphic>
          <a:graphicData uri="http://schemas.openxmlformats.org/drawingml/2006/table">
            <a:tbl>
              <a:tblPr firstRow="1" bandRow="1">
                <a:tableStyleId>{5C22544A-7EE6-4342-B048-85BDC9FD1C3A}</a:tableStyleId>
              </a:tblPr>
              <a:tblGrid>
                <a:gridCol w="1523998"/>
                <a:gridCol w="1447800"/>
                <a:gridCol w="914400"/>
                <a:gridCol w="1143000"/>
                <a:gridCol w="1600200"/>
                <a:gridCol w="1752602"/>
              </a:tblGrid>
              <a:tr h="279272">
                <a:tc>
                  <a:txBody>
                    <a:bodyPr/>
                    <a:lstStyle/>
                    <a:p>
                      <a:pPr algn="ctr"/>
                      <a:r>
                        <a:rPr lang="en-US" sz="1400" dirty="0" smtClean="0"/>
                        <a:t>Regression</a:t>
                      </a:r>
                      <a:endParaRPr lang="en-US" sz="1400" dirty="0"/>
                    </a:p>
                  </a:txBody>
                  <a:tcPr/>
                </a:tc>
                <a:tc>
                  <a:txBody>
                    <a:bodyPr/>
                    <a:lstStyle/>
                    <a:p>
                      <a:pPr algn="ctr"/>
                      <a:r>
                        <a:rPr lang="en-US" sz="1400" dirty="0" smtClean="0"/>
                        <a:t>Slope</a:t>
                      </a:r>
                      <a:endParaRPr lang="en-US" sz="1400" dirty="0"/>
                    </a:p>
                  </a:txBody>
                  <a:tcPr/>
                </a:tc>
                <a:tc>
                  <a:txBody>
                    <a:bodyPr/>
                    <a:lstStyle/>
                    <a:p>
                      <a:pPr algn="ctr"/>
                      <a:r>
                        <a:rPr lang="en-US" sz="1400" dirty="0" smtClean="0"/>
                        <a:t>R</a:t>
                      </a:r>
                      <a:r>
                        <a:rPr lang="en-US" sz="1400" baseline="30000" dirty="0" smtClean="0"/>
                        <a:t>2</a:t>
                      </a:r>
                      <a:r>
                        <a:rPr lang="en-US" sz="1400" dirty="0" smtClean="0"/>
                        <a:t> </a:t>
                      </a:r>
                      <a:endParaRPr lang="en-US" sz="1400" dirty="0"/>
                    </a:p>
                  </a:txBody>
                  <a:tcPr/>
                </a:tc>
                <a:tc>
                  <a:txBody>
                    <a:bodyPr/>
                    <a:lstStyle/>
                    <a:p>
                      <a:pPr algn="ctr"/>
                      <a:r>
                        <a:rPr lang="en-US" sz="1400" dirty="0" smtClean="0"/>
                        <a:t>Chi</a:t>
                      </a:r>
                      <a:r>
                        <a:rPr lang="en-US" sz="1400" baseline="30000" dirty="0" smtClean="0"/>
                        <a:t>2</a:t>
                      </a:r>
                      <a:endParaRPr lang="en-US" sz="1400" dirty="0"/>
                    </a:p>
                  </a:txBody>
                  <a:tcPr/>
                </a:tc>
                <a:tc>
                  <a:txBody>
                    <a:bodyPr/>
                    <a:lstStyle/>
                    <a:p>
                      <a:pPr algn="ctr"/>
                      <a:r>
                        <a:rPr lang="en-US" sz="1400" dirty="0" smtClean="0"/>
                        <a:t>Bootstrap Slope Mean</a:t>
                      </a:r>
                      <a:endParaRPr lang="en-US" sz="1400" dirty="0"/>
                    </a:p>
                  </a:txBody>
                  <a:tcPr/>
                </a:tc>
                <a:tc>
                  <a:txBody>
                    <a:bodyPr/>
                    <a:lstStyle/>
                    <a:p>
                      <a:pPr algn="ctr"/>
                      <a:r>
                        <a:rPr lang="en-US" sz="1400" dirty="0" smtClean="0"/>
                        <a:t>Bootstrap Slope </a:t>
                      </a:r>
                      <a:r>
                        <a:rPr lang="en-US" sz="1400" dirty="0" err="1" smtClean="0"/>
                        <a:t>Std</a:t>
                      </a:r>
                      <a:endParaRPr lang="en-US" sz="1400" dirty="0"/>
                    </a:p>
                  </a:txBody>
                  <a:tcPr/>
                </a:tc>
              </a:tr>
              <a:tr h="310907">
                <a:tc>
                  <a:txBody>
                    <a:bodyPr/>
                    <a:lstStyle/>
                    <a:p>
                      <a:pPr algn="ctr"/>
                      <a:r>
                        <a:rPr lang="en-US" sz="1400" dirty="0" smtClean="0"/>
                        <a:t>LS (1</a:t>
                      </a:r>
                      <a:r>
                        <a:rPr lang="en-US" sz="1400" baseline="30000" dirty="0" smtClean="0"/>
                        <a:t>st</a:t>
                      </a:r>
                      <a:r>
                        <a:rPr lang="en-US" sz="1400" dirty="0" smtClean="0"/>
                        <a:t> order)</a:t>
                      </a:r>
                      <a:endParaRPr lang="en-US" sz="1400" dirty="0"/>
                    </a:p>
                  </a:txBody>
                  <a:tcPr/>
                </a:tc>
                <a:tc>
                  <a:txBody>
                    <a:bodyPr/>
                    <a:lstStyle/>
                    <a:p>
                      <a:pPr algn="ctr"/>
                      <a:r>
                        <a:rPr kumimoji="0" lang="en-US" sz="1400" b="0" i="0" u="none" strike="noStrike" kern="1200" baseline="0" dirty="0" smtClean="0">
                          <a:solidFill>
                            <a:schemeClr val="dk1"/>
                          </a:solidFill>
                          <a:latin typeface="+mn-lt"/>
                          <a:ea typeface="+mn-ea"/>
                          <a:cs typeface="+mn-cs"/>
                        </a:rPr>
                        <a:t>-0.4047</a:t>
                      </a:r>
                      <a:endParaRPr kumimoji="0" lang="en-US" sz="1400" b="0" i="0" u="none" strike="noStrike" kern="1200" baseline="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smtClean="0"/>
                        <a:t>0.9739</a:t>
                      </a:r>
                      <a:endParaRPr lang="pt-BR"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dk1"/>
                          </a:solidFill>
                          <a:latin typeface="+mn-lt"/>
                          <a:ea typeface="+mn-ea"/>
                          <a:cs typeface="+mn-cs"/>
                        </a:rPr>
                        <a:t>7.8026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-.4062</a:t>
                      </a:r>
                      <a:endParaRPr kumimoji="0" lang="en-US" sz="1400" b="0" i="0" u="none" strike="noStrike" kern="1200" baseline="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.1077</a:t>
                      </a:r>
                      <a:endParaRPr kumimoji="0" lang="en-US" sz="1400" b="0" i="0" u="none" strike="noStrike" kern="1200" baseline="0" dirty="0" smtClean="0">
                        <a:solidFill>
                          <a:schemeClr val="dk1"/>
                        </a:solidFill>
                        <a:latin typeface="+mn-lt"/>
                        <a:ea typeface="+mn-ea"/>
                        <a:cs typeface="+mn-cs"/>
                      </a:endParaRPr>
                    </a:p>
                  </a:txBody>
                  <a:tcPr/>
                </a:tc>
              </a:tr>
              <a:tr h="305805">
                <a:tc>
                  <a:txBody>
                    <a:bodyPr/>
                    <a:lstStyle/>
                    <a:p>
                      <a:pPr algn="ctr"/>
                      <a:r>
                        <a:rPr lang="en-US" sz="1400" dirty="0" smtClean="0"/>
                        <a:t>LS (2</a:t>
                      </a:r>
                      <a:r>
                        <a:rPr lang="en-US" sz="1400" baseline="30000" dirty="0" smtClean="0"/>
                        <a:t>nd</a:t>
                      </a:r>
                      <a:r>
                        <a:rPr lang="en-US" sz="1400" dirty="0" smtClean="0"/>
                        <a:t> order)</a:t>
                      </a:r>
                      <a:endParaRPr lang="en-US" sz="1400" dirty="0"/>
                    </a:p>
                  </a:txBody>
                  <a:tcPr/>
                </a:tc>
                <a:tc>
                  <a:txBody>
                    <a:bodyPr/>
                    <a:lstStyle/>
                    <a:p>
                      <a:pPr algn="ctr"/>
                      <a:r>
                        <a:rPr kumimoji="0" lang="en-US" sz="1400" b="0" i="0" u="none" strike="noStrike" kern="1200" baseline="0" dirty="0" smtClean="0">
                          <a:solidFill>
                            <a:schemeClr val="dk1"/>
                          </a:solidFill>
                          <a:latin typeface="+mn-lt"/>
                          <a:ea typeface="+mn-ea"/>
                          <a:cs typeface="+mn-cs"/>
                        </a:rPr>
                        <a:t>-0.0074    </a:t>
                      </a:r>
                    </a:p>
                    <a:p>
                      <a:pPr algn="ctr"/>
                      <a:r>
                        <a:rPr kumimoji="0" lang="en-US" sz="1400" b="0" i="0" u="none" strike="noStrike" kern="1200" baseline="0" dirty="0" smtClean="0">
                          <a:solidFill>
                            <a:schemeClr val="dk1"/>
                          </a:solidFill>
                          <a:latin typeface="+mn-lt"/>
                          <a:ea typeface="+mn-ea"/>
                          <a:cs typeface="+mn-cs"/>
                        </a:rPr>
                        <a:t>0.4019</a:t>
                      </a:r>
                      <a:endParaRPr kumimoji="0" lang="en-US" sz="1400" b="0" i="0" u="none" strike="noStrike" kern="1200" baseline="0" dirty="0" smtClean="0">
                        <a:solidFill>
                          <a:schemeClr val="dk1"/>
                        </a:solidFill>
                        <a:latin typeface="+mn-lt"/>
                        <a:ea typeface="+mn-ea"/>
                        <a:cs typeface="+mn-cs"/>
                      </a:endParaRPr>
                    </a:p>
                  </a:txBody>
                  <a:tcPr/>
                </a:tc>
                <a:tc>
                  <a:txBody>
                    <a:bodyPr/>
                    <a:lstStyle/>
                    <a:p>
                      <a:pPr algn="ctr"/>
                      <a:r>
                        <a:rPr lang="en-US" sz="1400" dirty="0" smtClean="0"/>
                        <a:t>.9928</a:t>
                      </a:r>
                      <a:endParaRPr lang="en-US" sz="1400" dirty="0"/>
                    </a:p>
                  </a:txBody>
                  <a:tcPr/>
                </a:tc>
                <a:tc>
                  <a:txBody>
                    <a:bodyPr/>
                    <a:lstStyle/>
                    <a:p>
                      <a:pPr algn="ctr"/>
                      <a:r>
                        <a:rPr lang="en-US" sz="1400" dirty="0" smtClean="0"/>
                        <a:t>7.3981</a:t>
                      </a:r>
                      <a:endParaRPr lang="en-US" sz="1400" dirty="0"/>
                    </a:p>
                  </a:txBody>
                  <a:tcPr/>
                </a:tc>
                <a:tc>
                  <a:txBody>
                    <a:bodyPr/>
                    <a:lstStyle/>
                    <a:p>
                      <a:pPr algn="ctr"/>
                      <a:r>
                        <a:rPr lang="en-US" sz="1400" dirty="0" smtClean="0"/>
                        <a:t>-0.0073 </a:t>
                      </a:r>
                    </a:p>
                    <a:p>
                      <a:pPr algn="ctr"/>
                      <a:r>
                        <a:rPr lang="en-US" sz="1400" dirty="0" smtClean="0"/>
                        <a:t>0.3887</a:t>
                      </a:r>
                      <a:endParaRPr lang="en-US" sz="1400" dirty="0"/>
                    </a:p>
                  </a:txBody>
                  <a:tcPr/>
                </a:tc>
                <a:tc>
                  <a:txBody>
                    <a:bodyPr/>
                    <a:lstStyle/>
                    <a:p>
                      <a:pPr algn="ctr"/>
                      <a:r>
                        <a:rPr lang="en-US" sz="1400" dirty="0" smtClean="0"/>
                        <a:t>.0015</a:t>
                      </a:r>
                    </a:p>
                    <a:p>
                      <a:pPr algn="ctr"/>
                      <a:r>
                        <a:rPr lang="en-US" sz="1400" dirty="0" smtClean="0"/>
                        <a:t>.1664</a:t>
                      </a:r>
                      <a:endParaRPr lang="en-US" sz="1400" dirty="0"/>
                    </a:p>
                  </a:txBody>
                  <a:tcPr/>
                </a:tc>
              </a:tr>
              <a:tr h="269068">
                <a:tc>
                  <a:txBody>
                    <a:bodyPr/>
                    <a:lstStyle/>
                    <a:p>
                      <a:pPr algn="ctr"/>
                      <a:r>
                        <a:rPr lang="en-US" sz="1400" dirty="0" smtClean="0"/>
                        <a:t>PC</a:t>
                      </a:r>
                      <a:endParaRPr lang="en-US" sz="1400" dirty="0"/>
                    </a:p>
                  </a:txBody>
                  <a:tcPr/>
                </a:tc>
                <a:tc>
                  <a:txBody>
                    <a:bodyPr/>
                    <a:lstStyle/>
                    <a:p>
                      <a:pPr algn="ctr"/>
                      <a:r>
                        <a:rPr lang="pt-BR" sz="1400" dirty="0" smtClean="0"/>
                        <a:t>-.4062</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dk1"/>
                          </a:solidFill>
                          <a:latin typeface="+mn-lt"/>
                          <a:ea typeface="+mn-ea"/>
                          <a:cs typeface="+mn-cs"/>
                        </a:rPr>
                        <a:t>.9813</a:t>
                      </a:r>
                    </a:p>
                  </a:txBody>
                  <a:tcPr/>
                </a:tc>
                <a:tc>
                  <a:txBody>
                    <a:bodyPr/>
                    <a:lstStyle/>
                    <a:p>
                      <a:pPr algn="ctr"/>
                      <a:r>
                        <a:rPr lang="en-US" sz="1400" dirty="0" smtClean="0"/>
                        <a:t>7.5201</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a:t>
                      </a:r>
                      <a:endParaRPr lang="en-US" sz="1400" dirty="0"/>
                    </a:p>
                  </a:txBody>
                  <a:tcPr/>
                </a:tc>
              </a:tr>
            </a:tbl>
          </a:graphicData>
        </a:graphic>
      </p:graphicFrame>
      <p:pic>
        <p:nvPicPr>
          <p:cNvPr id="614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12970" y="1066800"/>
            <a:ext cx="559457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272" y="1047750"/>
            <a:ext cx="5037328"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840000"/>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6200" y="1652184"/>
            <a:ext cx="4394200" cy="3300816"/>
          </a:xfrm>
        </p:spPr>
      </p:pic>
      <p:sp>
        <p:nvSpPr>
          <p:cNvPr id="6" name="TextBox 5"/>
          <p:cNvSpPr txBox="1"/>
          <p:nvPr/>
        </p:nvSpPr>
        <p:spPr>
          <a:xfrm>
            <a:off x="381000" y="5226255"/>
            <a:ext cx="8077200" cy="369332"/>
          </a:xfrm>
          <a:prstGeom prst="rect">
            <a:avLst/>
          </a:prstGeom>
          <a:noFill/>
        </p:spPr>
        <p:txBody>
          <a:bodyPr wrap="square" rtlCol="0">
            <a:spAutoFit/>
          </a:bodyPr>
          <a:lstStyle/>
          <a:p>
            <a:r>
              <a:rPr lang="en-US" dirty="0" smtClean="0"/>
              <a:t>Correlation Coefficient: r</a:t>
            </a:r>
            <a:r>
              <a:rPr lang="en-US" dirty="0"/>
              <a:t>=-.9824, p=0.0000, </a:t>
            </a:r>
            <a:r>
              <a:rPr lang="en-US" dirty="0" err="1"/>
              <a:t>rlow</a:t>
            </a:r>
            <a:r>
              <a:rPr lang="en-US" dirty="0"/>
              <a:t>= -.9922, </a:t>
            </a:r>
            <a:r>
              <a:rPr lang="en-US" dirty="0" err="1"/>
              <a:t>rhigh</a:t>
            </a:r>
            <a:r>
              <a:rPr lang="en-US" dirty="0"/>
              <a:t>= -.</a:t>
            </a:r>
            <a:r>
              <a:rPr lang="en-US" dirty="0" smtClean="0"/>
              <a:t>9606</a:t>
            </a:r>
            <a:endParaRPr lang="en-US" dirty="0"/>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800" y="1346668"/>
            <a:ext cx="5003800" cy="3758732"/>
          </a:xfrm>
          <a:prstGeom prst="rect">
            <a:avLst/>
          </a:prstGeom>
        </p:spPr>
      </p:pic>
      <p:sp>
        <p:nvSpPr>
          <p:cNvPr id="12" name="TextBox 11"/>
          <p:cNvSpPr txBox="1"/>
          <p:nvPr/>
        </p:nvSpPr>
        <p:spPr>
          <a:xfrm>
            <a:off x="402771" y="5687920"/>
            <a:ext cx="6248400" cy="369332"/>
          </a:xfrm>
          <a:prstGeom prst="rect">
            <a:avLst/>
          </a:prstGeom>
          <a:noFill/>
        </p:spPr>
        <p:txBody>
          <a:bodyPr wrap="square" rtlCol="0">
            <a:spAutoFit/>
          </a:bodyPr>
          <a:lstStyle/>
          <a:p>
            <a:r>
              <a:rPr lang="en-US" dirty="0" smtClean="0"/>
              <a:t>Choose 1</a:t>
            </a:r>
            <a:r>
              <a:rPr lang="en-US" baseline="30000" dirty="0" smtClean="0"/>
              <a:t>st</a:t>
            </a:r>
            <a:r>
              <a:rPr lang="en-US" dirty="0" smtClean="0"/>
              <a:t> Order LSR: Slope </a:t>
            </a:r>
            <a:r>
              <a:rPr lang="en-US" dirty="0"/>
              <a:t>error 95% CI= </a:t>
            </a:r>
            <a:r>
              <a:rPr lang="en-US" dirty="0" smtClean="0"/>
              <a:t>[-0.7019,   </a:t>
            </a:r>
            <a:r>
              <a:rPr lang="en-US" dirty="0"/>
              <a:t>-</a:t>
            </a:r>
            <a:r>
              <a:rPr lang="en-US" dirty="0" smtClean="0"/>
              <a:t>0.3006]</a:t>
            </a:r>
            <a:endParaRPr lang="en-US" dirty="0"/>
          </a:p>
        </p:txBody>
      </p:sp>
      <p:sp>
        <p:nvSpPr>
          <p:cNvPr id="13" name="TextBox 12"/>
          <p:cNvSpPr txBox="1"/>
          <p:nvPr/>
        </p:nvSpPr>
        <p:spPr>
          <a:xfrm>
            <a:off x="1371600" y="1982688"/>
            <a:ext cx="1066800" cy="307777"/>
          </a:xfrm>
          <a:prstGeom prst="rect">
            <a:avLst/>
          </a:prstGeom>
          <a:noFill/>
        </p:spPr>
        <p:txBody>
          <a:bodyPr wrap="square" rtlCol="0">
            <a:spAutoFit/>
          </a:bodyPr>
          <a:lstStyle/>
          <a:p>
            <a:r>
              <a:rPr lang="en-US" sz="1400" dirty="0" smtClean="0"/>
              <a:t>m=.032</a:t>
            </a:r>
            <a:endParaRPr lang="en-US" sz="1400" dirty="0"/>
          </a:p>
        </p:txBody>
      </p:sp>
      <p:sp>
        <p:nvSpPr>
          <p:cNvPr id="14" name="TextBox 13"/>
          <p:cNvSpPr txBox="1"/>
          <p:nvPr/>
        </p:nvSpPr>
        <p:spPr>
          <a:xfrm>
            <a:off x="1295400" y="4114800"/>
            <a:ext cx="1066800" cy="307777"/>
          </a:xfrm>
          <a:prstGeom prst="rect">
            <a:avLst/>
          </a:prstGeom>
          <a:noFill/>
        </p:spPr>
        <p:txBody>
          <a:bodyPr wrap="square" rtlCol="0">
            <a:spAutoFit/>
          </a:bodyPr>
          <a:lstStyle/>
          <a:p>
            <a:r>
              <a:rPr lang="en-US" sz="1400" dirty="0" smtClean="0"/>
              <a:t>m= -.43</a:t>
            </a:r>
            <a:endParaRPr lang="en-US" sz="1400" dirty="0"/>
          </a:p>
        </p:txBody>
      </p:sp>
    </p:spTree>
    <p:extLst>
      <p:ext uri="{BB962C8B-B14F-4D97-AF65-F5344CB8AC3E}">
        <p14:creationId xmlns:p14="http://schemas.microsoft.com/office/powerpoint/2010/main" val="479625844"/>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56652678"/>
              </p:ext>
            </p:extLst>
          </p:nvPr>
        </p:nvGraphicFramePr>
        <p:xfrm>
          <a:off x="152400" y="4663440"/>
          <a:ext cx="4648200" cy="1584960"/>
        </p:xfrm>
        <a:graphic>
          <a:graphicData uri="http://schemas.openxmlformats.org/drawingml/2006/table">
            <a:tbl>
              <a:tblPr firstRow="1" bandRow="1">
                <a:tableStyleId>{5C22544A-7EE6-4342-B048-85BDC9FD1C3A}</a:tableStyleId>
              </a:tblPr>
              <a:tblGrid>
                <a:gridCol w="1447800"/>
                <a:gridCol w="1143000"/>
                <a:gridCol w="1143000"/>
                <a:gridCol w="914400"/>
              </a:tblGrid>
              <a:tr h="279272">
                <a:tc>
                  <a:txBody>
                    <a:bodyPr/>
                    <a:lstStyle/>
                    <a:p>
                      <a:pPr algn="ctr"/>
                      <a:r>
                        <a:rPr lang="en-US" sz="1600" dirty="0" smtClean="0"/>
                        <a:t>Regression</a:t>
                      </a:r>
                      <a:endParaRPr lang="en-US" sz="1600" dirty="0"/>
                    </a:p>
                  </a:txBody>
                  <a:tcPr/>
                </a:tc>
                <a:tc>
                  <a:txBody>
                    <a:bodyPr/>
                    <a:lstStyle/>
                    <a:p>
                      <a:pPr algn="ctr"/>
                      <a:r>
                        <a:rPr lang="en-US" sz="1600" dirty="0" smtClean="0"/>
                        <a:t>Slope</a:t>
                      </a:r>
                      <a:endParaRPr lang="en-US" sz="1600" dirty="0"/>
                    </a:p>
                  </a:txBody>
                  <a:tcPr/>
                </a:tc>
                <a:tc>
                  <a:txBody>
                    <a:bodyPr/>
                    <a:lstStyle/>
                    <a:p>
                      <a:pPr algn="ctr"/>
                      <a:r>
                        <a:rPr lang="en-US" sz="1600" dirty="0" smtClean="0"/>
                        <a:t>R</a:t>
                      </a:r>
                      <a:r>
                        <a:rPr lang="en-US" sz="1600" baseline="30000" dirty="0" smtClean="0"/>
                        <a:t>2</a:t>
                      </a:r>
                      <a:r>
                        <a:rPr lang="en-US" sz="1600" dirty="0" smtClean="0"/>
                        <a:t> </a:t>
                      </a:r>
                      <a:endParaRPr lang="en-US" sz="1600" dirty="0"/>
                    </a:p>
                  </a:txBody>
                  <a:tcPr/>
                </a:tc>
                <a:tc>
                  <a:txBody>
                    <a:bodyPr/>
                    <a:lstStyle/>
                    <a:p>
                      <a:pPr algn="ctr"/>
                      <a:r>
                        <a:rPr lang="en-US" sz="1600" dirty="0" smtClean="0"/>
                        <a:t>Chi</a:t>
                      </a:r>
                      <a:r>
                        <a:rPr lang="en-US" sz="1600" baseline="30000" dirty="0" smtClean="0"/>
                        <a:t>2</a:t>
                      </a:r>
                      <a:endParaRPr lang="en-US" sz="1600" dirty="0"/>
                    </a:p>
                  </a:txBody>
                  <a:tcPr/>
                </a:tc>
              </a:tr>
              <a:tr h="310907">
                <a:tc>
                  <a:txBody>
                    <a:bodyPr/>
                    <a:lstStyle/>
                    <a:p>
                      <a:pPr algn="ctr"/>
                      <a:r>
                        <a:rPr lang="en-US" sz="1600" dirty="0" smtClean="0"/>
                        <a:t>LS (1</a:t>
                      </a:r>
                      <a:r>
                        <a:rPr lang="en-US" sz="1600" baseline="30000" dirty="0" smtClean="0"/>
                        <a:t>st</a:t>
                      </a:r>
                      <a:r>
                        <a:rPr lang="en-US" sz="1600" dirty="0" smtClean="0"/>
                        <a:t> order)</a:t>
                      </a:r>
                      <a:endParaRPr lang="en-US" sz="1600" dirty="0"/>
                    </a:p>
                  </a:txBody>
                  <a:tcPr/>
                </a:tc>
                <a:tc>
                  <a:txBody>
                    <a:bodyPr/>
                    <a:lstStyle/>
                    <a:p>
                      <a:pPr algn="ctr"/>
                      <a:r>
                        <a:rPr kumimoji="0" lang="en-US" sz="1600" b="0" i="0" u="none" strike="noStrike" kern="1200" baseline="0" dirty="0" smtClean="0">
                          <a:solidFill>
                            <a:schemeClr val="dk1"/>
                          </a:solidFill>
                          <a:latin typeface="+mn-lt"/>
                          <a:ea typeface="+mn-ea"/>
                          <a:cs typeface="+mn-cs"/>
                        </a:rPr>
                        <a:t>-0.50128</a:t>
                      </a:r>
                      <a:endParaRPr kumimoji="0" lang="en-US" sz="1600" b="0" i="0" u="none" strike="noStrike" kern="1200" baseline="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0.9651</a:t>
                      </a:r>
                      <a:endParaRPr lang="pt-BR"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smtClean="0">
                          <a:solidFill>
                            <a:schemeClr val="dk1"/>
                          </a:solidFill>
                          <a:latin typeface="+mn-lt"/>
                          <a:ea typeface="+mn-ea"/>
                          <a:cs typeface="+mn-cs"/>
                        </a:rPr>
                        <a:t>1.847</a:t>
                      </a:r>
                    </a:p>
                  </a:txBody>
                  <a:tcPr/>
                </a:tc>
              </a:tr>
              <a:tr h="305805">
                <a:tc>
                  <a:txBody>
                    <a:bodyPr/>
                    <a:lstStyle/>
                    <a:p>
                      <a:pPr algn="ctr"/>
                      <a:r>
                        <a:rPr lang="en-US" sz="1600" dirty="0" smtClean="0"/>
                        <a:t>LS (2</a:t>
                      </a:r>
                      <a:r>
                        <a:rPr lang="en-US" sz="1600" baseline="30000" dirty="0" smtClean="0"/>
                        <a:t>nd</a:t>
                      </a:r>
                      <a:r>
                        <a:rPr lang="en-US" sz="1600" dirty="0" smtClean="0"/>
                        <a:t> order)</a:t>
                      </a:r>
                      <a:endParaRPr lang="en-US" sz="1600" dirty="0"/>
                    </a:p>
                  </a:txBody>
                  <a:tcPr/>
                </a:tc>
                <a:tc>
                  <a:txBody>
                    <a:bodyPr/>
                    <a:lstStyle/>
                    <a:p>
                      <a:pPr algn="ctr"/>
                      <a:r>
                        <a:rPr kumimoji="0" lang="en-US" sz="1600" b="0" i="0" u="none" strike="noStrike" kern="1200" baseline="0" dirty="0" smtClean="0">
                          <a:solidFill>
                            <a:schemeClr val="dk1"/>
                          </a:solidFill>
                          <a:latin typeface="+mn-lt"/>
                          <a:ea typeface="+mn-ea"/>
                          <a:cs typeface="+mn-cs"/>
                        </a:rPr>
                        <a:t>0.215295, </a:t>
                      </a:r>
                    </a:p>
                    <a:p>
                      <a:pPr algn="ctr"/>
                      <a:r>
                        <a:rPr kumimoji="0" lang="en-US" sz="1600" b="0" i="0" u="none" strike="noStrike" kern="1200" baseline="0" dirty="0" smtClean="0">
                          <a:solidFill>
                            <a:schemeClr val="dk1"/>
                          </a:solidFill>
                          <a:latin typeface="+mn-lt"/>
                          <a:ea typeface="+mn-ea"/>
                          <a:cs typeface="+mn-cs"/>
                        </a:rPr>
                        <a:t>-43.0499</a:t>
                      </a:r>
                      <a:endParaRPr kumimoji="0" lang="en-US" sz="1600" b="0" i="0" u="none" strike="noStrike" kern="1200" baseline="0" dirty="0" smtClean="0">
                        <a:solidFill>
                          <a:schemeClr val="dk1"/>
                        </a:solidFill>
                        <a:latin typeface="+mn-lt"/>
                        <a:ea typeface="+mn-ea"/>
                        <a:cs typeface="+mn-cs"/>
                      </a:endParaRPr>
                    </a:p>
                  </a:txBody>
                  <a:tcPr/>
                </a:tc>
                <a:tc>
                  <a:txBody>
                    <a:bodyPr/>
                    <a:lstStyle/>
                    <a:p>
                      <a:pPr algn="ctr"/>
                      <a:r>
                        <a:rPr lang="en-US" sz="1600" dirty="0" smtClean="0"/>
                        <a:t>.9745</a:t>
                      </a:r>
                      <a:endParaRPr lang="en-US" sz="1600" dirty="0"/>
                    </a:p>
                  </a:txBody>
                  <a:tcPr/>
                </a:tc>
                <a:tc>
                  <a:txBody>
                    <a:bodyPr/>
                    <a:lstStyle/>
                    <a:p>
                      <a:pPr algn="ctr"/>
                      <a:r>
                        <a:rPr lang="en-US" sz="1600" dirty="0" smtClean="0"/>
                        <a:t>3.225</a:t>
                      </a:r>
                      <a:endParaRPr lang="en-US" sz="1600" dirty="0"/>
                    </a:p>
                  </a:txBody>
                  <a:tcPr/>
                </a:tc>
              </a:tr>
              <a:tr h="269068">
                <a:tc>
                  <a:txBody>
                    <a:bodyPr/>
                    <a:lstStyle/>
                    <a:p>
                      <a:pPr algn="ctr"/>
                      <a:r>
                        <a:rPr lang="en-US" sz="1600" dirty="0" smtClean="0"/>
                        <a:t>PC</a:t>
                      </a:r>
                      <a:endParaRPr lang="en-US" sz="1600" dirty="0"/>
                    </a:p>
                  </a:txBody>
                  <a:tcPr/>
                </a:tc>
                <a:tc>
                  <a:txBody>
                    <a:bodyPr/>
                    <a:lstStyle/>
                    <a:p>
                      <a:pPr algn="ctr"/>
                      <a:r>
                        <a:rPr lang="pt-BR" sz="1600" dirty="0" smtClean="0"/>
                        <a:t>-.5049</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smtClean="0">
                          <a:solidFill>
                            <a:schemeClr val="dk1"/>
                          </a:solidFill>
                          <a:latin typeface="+mn-lt"/>
                          <a:ea typeface="+mn-ea"/>
                          <a:cs typeface="+mn-cs"/>
                        </a:rPr>
                        <a:t>.9793</a:t>
                      </a:r>
                    </a:p>
                  </a:txBody>
                  <a:tcPr/>
                </a:tc>
                <a:tc>
                  <a:txBody>
                    <a:bodyPr/>
                    <a:lstStyle/>
                    <a:p>
                      <a:pPr algn="ctr"/>
                      <a:r>
                        <a:rPr lang="en-US" sz="1600" dirty="0" smtClean="0"/>
                        <a:t>5.111</a:t>
                      </a:r>
                      <a:endParaRPr lang="en-US" sz="1600" dirty="0"/>
                    </a:p>
                  </a:txBody>
                  <a:tcPr/>
                </a:tc>
              </a:tr>
            </a:tbl>
          </a:graphicData>
        </a:graphic>
      </p:graphicFrame>
      <p:sp>
        <p:nvSpPr>
          <p:cNvPr id="7" name="Rectangle 6"/>
          <p:cNvSpPr/>
          <p:nvPr/>
        </p:nvSpPr>
        <p:spPr>
          <a:xfrm>
            <a:off x="4876800" y="5831505"/>
            <a:ext cx="3018968" cy="369332"/>
          </a:xfrm>
          <a:prstGeom prst="rect">
            <a:avLst/>
          </a:prstGeom>
        </p:spPr>
        <p:txBody>
          <a:bodyPr wrap="none">
            <a:spAutoFit/>
          </a:bodyPr>
          <a:lstStyle/>
          <a:p>
            <a:r>
              <a:rPr lang="en-US" dirty="0" smtClean="0"/>
              <a:t>*Threshold </a:t>
            </a:r>
            <a:r>
              <a:rPr lang="en-US" dirty="0"/>
              <a:t>Chi</a:t>
            </a:r>
            <a:r>
              <a:rPr lang="en-US" baseline="30000" dirty="0"/>
              <a:t>2</a:t>
            </a:r>
            <a:r>
              <a:rPr lang="en-US" dirty="0"/>
              <a:t> value = 9.488</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91" y="1371600"/>
            <a:ext cx="4371409" cy="327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4353886" y="990600"/>
            <a:ext cx="5171114" cy="402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553819"/>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Global access </a:t>
            </a:r>
            <a:r>
              <a:rPr lang="en-US" dirty="0"/>
              <a:t>to improved drinking water sources is increasing over time</a:t>
            </a:r>
          </a:p>
          <a:p>
            <a:r>
              <a:rPr lang="en-US" dirty="0" smtClean="0"/>
              <a:t>Global child </a:t>
            </a:r>
            <a:r>
              <a:rPr lang="en-US" dirty="0"/>
              <a:t>mortality is decreasing over </a:t>
            </a:r>
            <a:r>
              <a:rPr lang="en-US" dirty="0" smtClean="0"/>
              <a:t>time</a:t>
            </a:r>
          </a:p>
          <a:p>
            <a:r>
              <a:rPr lang="en-US" dirty="0" smtClean="0"/>
              <a:t>Developing countries improving faster than developed</a:t>
            </a:r>
            <a:endParaRPr lang="en-US" dirty="0"/>
          </a:p>
          <a:p>
            <a:r>
              <a:rPr lang="en-US" dirty="0" smtClean="0"/>
              <a:t>2015 child mortality v. water access has significant </a:t>
            </a:r>
            <a:r>
              <a:rPr lang="en-US" dirty="0"/>
              <a:t>negative correlation </a:t>
            </a:r>
            <a:endParaRPr lang="en-US" dirty="0" smtClean="0"/>
          </a:p>
          <a:p>
            <a:r>
              <a:rPr lang="en-US" dirty="0" smtClean="0"/>
              <a:t>Very strong negative correlation between Water Access and Child Mort in all countries examined</a:t>
            </a:r>
          </a:p>
          <a:p>
            <a:r>
              <a:rPr lang="en-US" dirty="0" smtClean="0"/>
              <a:t>Rate of Incr. in Water Access: Nigeria&gt;India&gt;Bolivia&gt;US</a:t>
            </a:r>
            <a:endParaRPr lang="en-US" dirty="0"/>
          </a:p>
          <a:p>
            <a:r>
              <a:rPr lang="en-US" dirty="0"/>
              <a:t>Rate of </a:t>
            </a:r>
            <a:r>
              <a:rPr lang="en-US" dirty="0" err="1" smtClean="0"/>
              <a:t>Decr</a:t>
            </a:r>
            <a:r>
              <a:rPr lang="en-US" dirty="0" smtClean="0"/>
              <a:t>. </a:t>
            </a:r>
            <a:r>
              <a:rPr lang="en-US" dirty="0"/>
              <a:t>in </a:t>
            </a:r>
            <a:r>
              <a:rPr lang="en-US" dirty="0" smtClean="0"/>
              <a:t>Child Mort.: Bolivia&gt;India&gt;Nigeria&gt;US</a:t>
            </a:r>
          </a:p>
          <a:p>
            <a:r>
              <a:rPr lang="en-US" dirty="0" smtClean="0"/>
              <a:t>Mag. Of slope of Water v. Mort: Bolivia&gt;Nigeria&gt;India&gt;US</a:t>
            </a:r>
          </a:p>
          <a:p>
            <a:pPr marL="0" indent="0">
              <a:buNone/>
            </a:pPr>
            <a:r>
              <a:rPr lang="en-US" dirty="0" smtClean="0"/>
              <a:t>(changing water access in Bolivia has biggest impact on mort)</a:t>
            </a:r>
            <a:endParaRPr lang="en-US" dirty="0" smtClean="0"/>
          </a:p>
          <a:p>
            <a:r>
              <a:rPr lang="en-US" dirty="0" smtClean="0"/>
              <a:t>Need </a:t>
            </a:r>
            <a:r>
              <a:rPr lang="en-US" dirty="0" smtClean="0"/>
              <a:t>to look at other variables and perform other studies to determine causation</a:t>
            </a:r>
          </a:p>
          <a:p>
            <a:endParaRPr lang="en-US" dirty="0"/>
          </a:p>
        </p:txBody>
      </p:sp>
    </p:spTree>
    <p:extLst>
      <p:ext uri="{BB962C8B-B14F-4D97-AF65-F5344CB8AC3E}">
        <p14:creationId xmlns:p14="http://schemas.microsoft.com/office/powerpoint/2010/main" val="3596428566"/>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0"/>
            <a:ext cx="8229600" cy="990600"/>
          </a:xfrm>
        </p:spPr>
        <p:txBody>
          <a:bodyPr>
            <a:normAutofit/>
          </a:bodyPr>
          <a:lstStyle/>
          <a:p>
            <a:r>
              <a:rPr lang="en-US" sz="4400" dirty="0" smtClean="0"/>
              <a:t>Questions?</a:t>
            </a:r>
            <a:endParaRPr lang="en-US" sz="4400" dirty="0"/>
          </a:p>
        </p:txBody>
      </p:sp>
    </p:spTree>
    <p:extLst>
      <p:ext uri="{BB962C8B-B14F-4D97-AF65-F5344CB8AC3E}">
        <p14:creationId xmlns:p14="http://schemas.microsoft.com/office/powerpoint/2010/main" val="3113967708"/>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Childhood Mortality</a:t>
            </a:r>
            <a:endParaRPr lang="en-US" dirty="0"/>
          </a:p>
        </p:txBody>
      </p:sp>
      <p:pic>
        <p:nvPicPr>
          <p:cNvPr id="5" name="Picture 2" descr="Image result for child unclean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590800"/>
            <a:ext cx="2828925" cy="343457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06362" y="1295400"/>
            <a:ext cx="8382000"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000" dirty="0"/>
              <a:t>5.9 million children under the age of 5 died in 2015</a:t>
            </a:r>
            <a:endParaRPr lang="en-US" sz="2000" dirty="0" smtClean="0"/>
          </a:p>
          <a:p>
            <a:r>
              <a:rPr lang="en-US" sz="2000" dirty="0" smtClean="0"/>
              <a:t>Globally</a:t>
            </a:r>
            <a:r>
              <a:rPr lang="en-US" sz="2000" dirty="0" smtClean="0"/>
              <a:t>, ~2,000 children under the age of five die every day from diarrheal diseases (1,800 deaths are linked to water, sanitation and hygiene)</a:t>
            </a:r>
          </a:p>
        </p:txBody>
      </p:sp>
      <p:sp>
        <p:nvSpPr>
          <p:cNvPr id="8" name="Content Placeholder 2"/>
          <p:cNvSpPr txBox="1">
            <a:spLocks/>
          </p:cNvSpPr>
          <p:nvPr/>
        </p:nvSpPr>
        <p:spPr>
          <a:xfrm>
            <a:off x="506363" y="2362200"/>
            <a:ext cx="5361038" cy="4495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000" dirty="0" smtClean="0"/>
              <a:t>~1/2 of under-five deaths occur in India, Nigeria, Democratic Republic of the Congo (DRC), Pakistan and China. </a:t>
            </a:r>
          </a:p>
          <a:p>
            <a:r>
              <a:rPr lang="en-US" sz="2000" dirty="0" smtClean="0"/>
              <a:t>783 million people worldwide without improved drinking water:</a:t>
            </a:r>
          </a:p>
          <a:p>
            <a:pPr lvl="1"/>
            <a:r>
              <a:rPr lang="en-US" sz="2000" dirty="0" smtClean="0"/>
              <a:t>119 million in China; </a:t>
            </a:r>
          </a:p>
          <a:p>
            <a:pPr lvl="1"/>
            <a:r>
              <a:rPr lang="en-US" sz="2000" dirty="0" smtClean="0"/>
              <a:t>97 million in India; </a:t>
            </a:r>
          </a:p>
          <a:p>
            <a:pPr lvl="1"/>
            <a:r>
              <a:rPr lang="en-US" sz="2000" dirty="0" smtClean="0"/>
              <a:t>66 million in Nigeria; </a:t>
            </a:r>
          </a:p>
          <a:p>
            <a:pPr lvl="1"/>
            <a:r>
              <a:rPr lang="en-US" sz="2000" dirty="0" smtClean="0"/>
              <a:t>36 million in DRC; </a:t>
            </a:r>
          </a:p>
          <a:p>
            <a:pPr lvl="1"/>
            <a:r>
              <a:rPr lang="en-US" sz="2000" dirty="0" smtClean="0"/>
              <a:t>15 million in Pakistan</a:t>
            </a:r>
            <a:endParaRPr lang="en-US" sz="2000" dirty="0"/>
          </a:p>
        </p:txBody>
      </p:sp>
    </p:spTree>
    <p:extLst>
      <p:ext uri="{BB962C8B-B14F-4D97-AF65-F5344CB8AC3E}">
        <p14:creationId xmlns:p14="http://schemas.microsoft.com/office/powerpoint/2010/main" val="4264830669"/>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lstStyle/>
          <a:p>
            <a:pPr lvl="0"/>
            <a:r>
              <a:rPr lang="en-US" u="sng" dirty="0">
                <a:hlinkClick r:id="rId2"/>
              </a:rPr>
              <a:t>http://</a:t>
            </a:r>
            <a:r>
              <a:rPr lang="en-US" u="sng" dirty="0" smtClean="0">
                <a:hlinkClick r:id="rId2"/>
              </a:rPr>
              <a:t>data.worldbank.org/indicator/SH.H2O.SAFE.ZS</a:t>
            </a:r>
            <a:endParaRPr lang="en-US" u="sng" dirty="0" smtClean="0"/>
          </a:p>
          <a:p>
            <a:r>
              <a:rPr lang="en-US" u="sng" dirty="0">
                <a:hlinkClick r:id="rId3"/>
              </a:rPr>
              <a:t>http://data.worldbank.org/indicator/SH.DYN.MORT</a:t>
            </a:r>
            <a:endParaRPr lang="en-US" u="sng" dirty="0"/>
          </a:p>
          <a:p>
            <a:pPr lvl="0"/>
            <a:r>
              <a:rPr lang="en-US" dirty="0">
                <a:hlinkClick r:id="rId4"/>
              </a:rPr>
              <a:t>https://www.wssinfo.org/definitions-methods</a:t>
            </a:r>
            <a:r>
              <a:rPr lang="en-US" dirty="0" smtClean="0">
                <a:hlinkClick r:id="rId4"/>
              </a:rPr>
              <a:t>/</a:t>
            </a:r>
            <a:endParaRPr lang="en-US" dirty="0" smtClean="0"/>
          </a:p>
          <a:p>
            <a:pPr lvl="0"/>
            <a:r>
              <a:rPr lang="en-US" dirty="0">
                <a:hlinkClick r:id="rId5"/>
              </a:rPr>
              <a:t>https://</a:t>
            </a:r>
            <a:r>
              <a:rPr lang="en-US" dirty="0" smtClean="0">
                <a:hlinkClick r:id="rId5"/>
              </a:rPr>
              <a:t>www.unicef.org/media/media_68359.html</a:t>
            </a:r>
            <a:endParaRPr lang="en-US" dirty="0" smtClean="0"/>
          </a:p>
          <a:p>
            <a:pPr lvl="0"/>
            <a:endParaRPr lang="en-US" dirty="0"/>
          </a:p>
          <a:p>
            <a:endParaRPr lang="en-US" dirty="0"/>
          </a:p>
        </p:txBody>
      </p:sp>
    </p:spTree>
    <p:extLst>
      <p:ext uri="{BB962C8B-B14F-4D97-AF65-F5344CB8AC3E}">
        <p14:creationId xmlns:p14="http://schemas.microsoft.com/office/powerpoint/2010/main" val="1668377417"/>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228600"/>
            <a:ext cx="8229600" cy="5943600"/>
          </a:xfrm>
        </p:spPr>
        <p:txBody>
          <a:bodyPr>
            <a:normAutofit fontScale="62500" lnSpcReduction="20000"/>
          </a:bodyPr>
          <a:lstStyle/>
          <a:p>
            <a:r>
              <a:rPr lang="en-US" dirty="0"/>
              <a:t>EAS-4480 Project Report Rubric (90 points + 10 from presentation) </a:t>
            </a:r>
            <a:endParaRPr lang="en-US" dirty="0" smtClean="0"/>
          </a:p>
          <a:p>
            <a:r>
              <a:rPr lang="en-US" dirty="0" smtClean="0"/>
              <a:t>(</a:t>
            </a:r>
            <a:r>
              <a:rPr lang="en-US" dirty="0"/>
              <a:t>10) The student clearly identifies the goal of the project – the question being answered. This is accompanied by some motivation of the underlying physical phenomena. </a:t>
            </a:r>
            <a:endParaRPr lang="en-US" dirty="0" smtClean="0"/>
          </a:p>
          <a:p>
            <a:r>
              <a:rPr lang="en-US" dirty="0" smtClean="0"/>
              <a:t>(</a:t>
            </a:r>
            <a:r>
              <a:rPr lang="en-US" dirty="0"/>
              <a:t>5) The student identifies data sources and explains (if necessary) how the data were arranged for use in the statistical analysis. </a:t>
            </a:r>
            <a:endParaRPr lang="en-US" dirty="0" smtClean="0"/>
          </a:p>
          <a:p>
            <a:r>
              <a:rPr lang="en-US" dirty="0" smtClean="0"/>
              <a:t>(</a:t>
            </a:r>
            <a:r>
              <a:rPr lang="en-US" dirty="0"/>
              <a:t>20) Appropriate statistical techniques that address the goal of the project are employed to analyze the data. The techniques should be used correctly. Error/uncertainty estimates should be made where necessary. </a:t>
            </a:r>
            <a:endParaRPr lang="en-US" dirty="0" smtClean="0"/>
          </a:p>
          <a:p>
            <a:r>
              <a:rPr lang="en-US" dirty="0" smtClean="0"/>
              <a:t>(</a:t>
            </a:r>
            <a:r>
              <a:rPr lang="en-US" dirty="0"/>
              <a:t>10) The student should identify why analysis techniques were chosen. Describing the steps of hypothesis testing would be ideal. </a:t>
            </a:r>
            <a:endParaRPr lang="en-US" dirty="0" smtClean="0"/>
          </a:p>
          <a:p>
            <a:r>
              <a:rPr lang="en-US" dirty="0" smtClean="0"/>
              <a:t>(</a:t>
            </a:r>
            <a:r>
              <a:rPr lang="en-US" dirty="0"/>
              <a:t>10) The student demonstrates either their in-depth understanding of a particular analysis technique (sophisticated method) or their breadth in multiple relevant techniques. For instance, the analysis should not be limited to calculating the correlation coefficient between different variables. </a:t>
            </a:r>
            <a:endParaRPr lang="en-US" dirty="0" smtClean="0"/>
          </a:p>
          <a:p>
            <a:r>
              <a:rPr lang="en-US" dirty="0" smtClean="0"/>
              <a:t>(</a:t>
            </a:r>
            <a:r>
              <a:rPr lang="en-US" dirty="0"/>
              <a:t>15) The student demonstrates clear understand of errors/uncertainties in the analysis and discusses the underlying physical phenomena in light of the analysis results and error estimates. </a:t>
            </a:r>
            <a:endParaRPr lang="en-US" dirty="0" smtClean="0"/>
          </a:p>
          <a:p>
            <a:r>
              <a:rPr lang="en-US" dirty="0" smtClean="0"/>
              <a:t>(</a:t>
            </a:r>
            <a:r>
              <a:rPr lang="en-US" dirty="0"/>
              <a:t>20) The written report should be free of major grammatical errors, have a coherent structure (logical procession of ideas), and include abstract, introduction, analysis, conclusions, and a list of references (bibliography). Any figures should be clearly legible with proper labels, lines, fonts, and captions. </a:t>
            </a:r>
            <a:endParaRPr lang="en-US" dirty="0" smtClean="0"/>
          </a:p>
          <a:p>
            <a:r>
              <a:rPr lang="en-US" dirty="0" smtClean="0"/>
              <a:t>Suggested </a:t>
            </a:r>
            <a:r>
              <a:rPr lang="en-US" dirty="0"/>
              <a:t>report length: 8-12 pages (double spaced (not counting figures and references), Times New Roman, 12pt). The report must be your own work and writing. Plagiarism will not be tolerated. Please check out these web instructions if you are unsure how to properly credit published and unpublished sources: http://isites.harvard.edu/icb/icb.do?keyword=k70847&amp;tabgroupid=icb.tabgroup106849.</a:t>
            </a:r>
          </a:p>
        </p:txBody>
      </p:sp>
    </p:spTree>
    <p:extLst>
      <p:ext uri="{BB962C8B-B14F-4D97-AF65-F5344CB8AC3E}">
        <p14:creationId xmlns:p14="http://schemas.microsoft.com/office/powerpoint/2010/main" val="1071071258"/>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Bangladesh</a:t>
            </a:r>
            <a:endParaRPr lang="en-US" dirty="0"/>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9497" y="1676400"/>
            <a:ext cx="4560352" cy="3425625"/>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676400"/>
            <a:ext cx="4560352" cy="3425625"/>
          </a:xfrm>
          <a:prstGeom prst="rect">
            <a:avLst/>
          </a:prstGeom>
        </p:spPr>
      </p:pic>
      <p:sp>
        <p:nvSpPr>
          <p:cNvPr id="9" name="TextBox 8"/>
          <p:cNvSpPr txBox="1"/>
          <p:nvPr/>
        </p:nvSpPr>
        <p:spPr>
          <a:xfrm>
            <a:off x="4267200" y="5181600"/>
            <a:ext cx="4343400" cy="923330"/>
          </a:xfrm>
          <a:prstGeom prst="rect">
            <a:avLst/>
          </a:prstGeom>
          <a:noFill/>
        </p:spPr>
        <p:txBody>
          <a:bodyPr wrap="square" rtlCol="0">
            <a:spAutoFit/>
          </a:bodyPr>
          <a:lstStyle/>
          <a:p>
            <a:r>
              <a:rPr lang="en-US" dirty="0" smtClean="0"/>
              <a:t>r</a:t>
            </a:r>
            <a:r>
              <a:rPr lang="en-US" dirty="0"/>
              <a:t>=-.9935, p=0.0000, </a:t>
            </a:r>
            <a:r>
              <a:rPr lang="en-US" dirty="0" err="1"/>
              <a:t>rlow</a:t>
            </a:r>
            <a:r>
              <a:rPr lang="en-US" dirty="0"/>
              <a:t>= -.9971, </a:t>
            </a:r>
            <a:r>
              <a:rPr lang="en-US" dirty="0" err="1"/>
              <a:t>rhigh</a:t>
            </a:r>
            <a:r>
              <a:rPr lang="en-US" dirty="0"/>
              <a:t>= -.9853</a:t>
            </a:r>
          </a:p>
          <a:p>
            <a:endParaRPr lang="en-US" dirty="0"/>
          </a:p>
        </p:txBody>
      </p:sp>
    </p:spTree>
    <p:extLst>
      <p:ext uri="{BB962C8B-B14F-4D97-AF65-F5344CB8AC3E}">
        <p14:creationId xmlns:p14="http://schemas.microsoft.com/office/powerpoint/2010/main" val="1173857066"/>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a:t>
            </a:r>
            <a:endParaRPr lang="en-US" dirty="0"/>
          </a:p>
        </p:txBody>
      </p:sp>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53567" y="1219200"/>
            <a:ext cx="6236866"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919285"/>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Improved Water Source</a:t>
            </a:r>
            <a:endParaRPr lang="en-US" dirty="0"/>
          </a:p>
        </p:txBody>
      </p:sp>
      <p:sp>
        <p:nvSpPr>
          <p:cNvPr id="6" name="Content Placeholder 5"/>
          <p:cNvSpPr>
            <a:spLocks noGrp="1"/>
          </p:cNvSpPr>
          <p:nvPr>
            <p:ph sz="quarter" idx="1"/>
          </p:nvPr>
        </p:nvSpPr>
        <p:spPr>
          <a:xfrm>
            <a:off x="295318" y="1125893"/>
            <a:ext cx="8229600" cy="1981200"/>
          </a:xfrm>
        </p:spPr>
        <p:txBody>
          <a:bodyPr/>
          <a:lstStyle/>
          <a:p>
            <a:r>
              <a:rPr lang="en-US" dirty="0"/>
              <a:t>WHO/UNICEF JMP for Water Supply and Sanitation: </a:t>
            </a:r>
          </a:p>
          <a:p>
            <a:pPr lvl="1"/>
            <a:r>
              <a:rPr lang="en-US" sz="2000" dirty="0"/>
              <a:t>“An ‘improved’ drinking-water source is one that, by the nature of its construction and when properly used, adequately protects the source from outside contamination, particularly </a:t>
            </a:r>
            <a:r>
              <a:rPr lang="en-US" sz="2000" dirty="0" err="1"/>
              <a:t>faecal</a:t>
            </a:r>
            <a:r>
              <a:rPr lang="en-US" sz="2000" dirty="0"/>
              <a:t> matter. </a:t>
            </a:r>
            <a:r>
              <a:rPr lang="en-US" sz="2000" dirty="0" smtClean="0"/>
              <a:t>”</a:t>
            </a:r>
            <a:endParaRPr lang="en-US" sz="20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81" t="24379" r="28525" b="18140"/>
          <a:stretch/>
        </p:blipFill>
        <p:spPr bwMode="auto">
          <a:xfrm>
            <a:off x="4419600" y="2803579"/>
            <a:ext cx="4648200" cy="336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5"/>
          <p:cNvSpPr txBox="1">
            <a:spLocks/>
          </p:cNvSpPr>
          <p:nvPr/>
        </p:nvSpPr>
        <p:spPr>
          <a:xfrm>
            <a:off x="306204" y="2667000"/>
            <a:ext cx="4189596"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UN Millennium </a:t>
            </a:r>
            <a:r>
              <a:rPr lang="en-US" dirty="0" smtClean="0"/>
              <a:t>Development Goal 7, Target 7c, </a:t>
            </a:r>
            <a:r>
              <a:rPr lang="en-US" sz="2000" dirty="0" smtClean="0"/>
              <a:t>calls on countries to: "</a:t>
            </a:r>
            <a:r>
              <a:rPr lang="en-US" sz="2000" i="1" dirty="0" smtClean="0"/>
              <a:t>Halve, by 2015, the proportion of (1990) population without sustainable access to safe drinking-water and basic sanitation</a:t>
            </a:r>
            <a:r>
              <a:rPr lang="en-US" sz="2000" dirty="0" smtClean="0"/>
              <a:t>".</a:t>
            </a:r>
          </a:p>
        </p:txBody>
      </p:sp>
    </p:spTree>
    <p:extLst>
      <p:ext uri="{BB962C8B-B14F-4D97-AF65-F5344CB8AC3E}">
        <p14:creationId xmlns:p14="http://schemas.microsoft.com/office/powerpoint/2010/main" val="4049501924"/>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sp>
        <p:nvSpPr>
          <p:cNvPr id="3" name="Content Placeholder 2"/>
          <p:cNvSpPr>
            <a:spLocks noGrp="1"/>
          </p:cNvSpPr>
          <p:nvPr>
            <p:ph sz="quarter" idx="1"/>
          </p:nvPr>
        </p:nvSpPr>
        <p:spPr/>
        <p:txBody>
          <a:bodyPr>
            <a:normAutofit/>
          </a:bodyPr>
          <a:lstStyle/>
          <a:p>
            <a:pPr lvl="0"/>
            <a:r>
              <a:rPr lang="en-US" b="1" dirty="0"/>
              <a:t>World </a:t>
            </a:r>
            <a:r>
              <a:rPr lang="en-US" b="1" dirty="0" smtClean="0"/>
              <a:t>Bank: </a:t>
            </a:r>
            <a:r>
              <a:rPr lang="en-US" dirty="0"/>
              <a:t>Percent </a:t>
            </a:r>
            <a:r>
              <a:rPr lang="en-US" dirty="0" smtClean="0"/>
              <a:t>of Population with Access to an Improved </a:t>
            </a:r>
            <a:r>
              <a:rPr lang="en-US" dirty="0" smtClean="0"/>
              <a:t>Drinking Water </a:t>
            </a:r>
            <a:r>
              <a:rPr lang="en-US" dirty="0" smtClean="0"/>
              <a:t>Source </a:t>
            </a:r>
            <a:r>
              <a:rPr lang="en-US" dirty="0"/>
              <a:t>by Country </a:t>
            </a:r>
            <a:r>
              <a:rPr lang="en-US" dirty="0"/>
              <a:t> </a:t>
            </a:r>
            <a:r>
              <a:rPr lang="en-US" dirty="0" smtClean="0"/>
              <a:t>        </a:t>
            </a:r>
            <a:r>
              <a:rPr lang="en-US" dirty="0" smtClean="0"/>
              <a:t>(</a:t>
            </a:r>
            <a:r>
              <a:rPr lang="en-US" dirty="0"/>
              <a:t>1990-2015</a:t>
            </a:r>
            <a:r>
              <a:rPr lang="en-US" dirty="0" smtClean="0"/>
              <a:t>)</a:t>
            </a:r>
          </a:p>
          <a:p>
            <a:pPr lvl="0"/>
            <a:endParaRPr lang="en-US" dirty="0" smtClean="0"/>
          </a:p>
          <a:p>
            <a:pPr lvl="0"/>
            <a:r>
              <a:rPr lang="en-US" b="1" dirty="0" smtClean="0"/>
              <a:t>World </a:t>
            </a:r>
            <a:r>
              <a:rPr lang="en-US" b="1" dirty="0"/>
              <a:t>Bank: </a:t>
            </a:r>
            <a:r>
              <a:rPr lang="en-US" dirty="0" smtClean="0"/>
              <a:t>Childhood Mortality (deaths under 5 </a:t>
            </a:r>
            <a:r>
              <a:rPr lang="en-US" dirty="0" smtClean="0"/>
              <a:t>years </a:t>
            </a:r>
            <a:r>
              <a:rPr lang="en-US" dirty="0" smtClean="0"/>
              <a:t>of age per </a:t>
            </a:r>
            <a:r>
              <a:rPr lang="en-US" dirty="0"/>
              <a:t>1000 live births) </a:t>
            </a:r>
            <a:r>
              <a:rPr lang="en-US" dirty="0" smtClean="0"/>
              <a:t>                                   (</a:t>
            </a:r>
            <a:r>
              <a:rPr lang="en-US" dirty="0"/>
              <a:t>1960-2015</a:t>
            </a:r>
            <a:r>
              <a:rPr lang="en-US" dirty="0" smtClean="0"/>
              <a:t>)</a:t>
            </a:r>
            <a:endParaRPr lang="en-US" dirty="0"/>
          </a:p>
        </p:txBody>
      </p:sp>
    </p:spTree>
    <p:extLst>
      <p:ext uri="{BB962C8B-B14F-4D97-AF65-F5344CB8AC3E}">
        <p14:creationId xmlns:p14="http://schemas.microsoft.com/office/powerpoint/2010/main" val="406026933"/>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Global Water Access Trends</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367338" y="1222575"/>
            <a:ext cx="4560352" cy="342562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9200"/>
            <a:ext cx="4560352" cy="3425625"/>
          </a:xfrm>
          <a:prstGeom prst="rect">
            <a:avLst/>
          </a:prstGeom>
        </p:spPr>
      </p:pic>
      <p:sp>
        <p:nvSpPr>
          <p:cNvPr id="6" name="TextBox 5"/>
          <p:cNvSpPr txBox="1"/>
          <p:nvPr/>
        </p:nvSpPr>
        <p:spPr>
          <a:xfrm>
            <a:off x="304800" y="4670947"/>
            <a:ext cx="4255552" cy="646331"/>
          </a:xfrm>
          <a:prstGeom prst="rect">
            <a:avLst/>
          </a:prstGeom>
          <a:noFill/>
        </p:spPr>
        <p:txBody>
          <a:bodyPr wrap="square" rtlCol="0">
            <a:spAutoFit/>
          </a:bodyPr>
          <a:lstStyle/>
          <a:p>
            <a:r>
              <a:rPr lang="en-US" dirty="0" smtClean="0"/>
              <a:t>Slope= 0.4367 %/</a:t>
            </a:r>
            <a:r>
              <a:rPr lang="en-US" dirty="0" err="1" smtClean="0"/>
              <a:t>yr</a:t>
            </a:r>
            <a:endParaRPr lang="en-US" dirty="0" smtClean="0"/>
          </a:p>
          <a:p>
            <a:r>
              <a:rPr lang="en-US" dirty="0" smtClean="0"/>
              <a:t>95% regression slope CI = [0.4042,  0.4710]</a:t>
            </a:r>
            <a:endParaRPr lang="en-US" dirty="0" smtClean="0"/>
          </a:p>
        </p:txBody>
      </p:sp>
      <p:sp>
        <p:nvSpPr>
          <p:cNvPr id="8" name="TextBox 7"/>
          <p:cNvSpPr txBox="1"/>
          <p:nvPr/>
        </p:nvSpPr>
        <p:spPr>
          <a:xfrm>
            <a:off x="4839929" y="4670947"/>
            <a:ext cx="1981200" cy="1200329"/>
          </a:xfrm>
          <a:prstGeom prst="rect">
            <a:avLst/>
          </a:prstGeom>
          <a:noFill/>
        </p:spPr>
        <p:txBody>
          <a:bodyPr wrap="square" rtlCol="0">
            <a:spAutoFit/>
          </a:bodyPr>
          <a:lstStyle/>
          <a:p>
            <a:r>
              <a:rPr lang="en-US" u="sng" dirty="0" smtClean="0"/>
              <a:t>1990:</a:t>
            </a:r>
            <a:r>
              <a:rPr lang="en-US" dirty="0" smtClean="0"/>
              <a:t> </a:t>
            </a:r>
          </a:p>
          <a:p>
            <a:r>
              <a:rPr lang="en-US" dirty="0" smtClean="0"/>
              <a:t>Mean=78.75</a:t>
            </a:r>
            <a:endParaRPr lang="en-US" dirty="0"/>
          </a:p>
          <a:p>
            <a:r>
              <a:rPr lang="en-US" dirty="0" err="1"/>
              <a:t>S</a:t>
            </a:r>
            <a:r>
              <a:rPr lang="en-US" dirty="0" err="1" smtClean="0"/>
              <a:t>kewness</a:t>
            </a:r>
            <a:r>
              <a:rPr lang="en-US" dirty="0" smtClean="0"/>
              <a:t>=</a:t>
            </a:r>
            <a:r>
              <a:rPr lang="en-US" dirty="0"/>
              <a:t>-</a:t>
            </a:r>
            <a:r>
              <a:rPr lang="en-US" dirty="0" smtClean="0"/>
              <a:t>0.9544</a:t>
            </a:r>
          </a:p>
          <a:p>
            <a:r>
              <a:rPr lang="en-US" dirty="0" smtClean="0"/>
              <a:t>Kurtosis=2.913</a:t>
            </a:r>
            <a:endParaRPr lang="en-US" dirty="0"/>
          </a:p>
        </p:txBody>
      </p:sp>
      <p:sp>
        <p:nvSpPr>
          <p:cNvPr id="9" name="TextBox 8"/>
          <p:cNvSpPr txBox="1"/>
          <p:nvPr/>
        </p:nvSpPr>
        <p:spPr>
          <a:xfrm>
            <a:off x="6843252" y="4670947"/>
            <a:ext cx="1981200" cy="1200329"/>
          </a:xfrm>
          <a:prstGeom prst="rect">
            <a:avLst/>
          </a:prstGeom>
          <a:noFill/>
        </p:spPr>
        <p:txBody>
          <a:bodyPr wrap="square" rtlCol="0">
            <a:spAutoFit/>
          </a:bodyPr>
          <a:lstStyle/>
          <a:p>
            <a:r>
              <a:rPr lang="en-US" u="sng" dirty="0" smtClean="0"/>
              <a:t>2015: </a:t>
            </a:r>
          </a:p>
          <a:p>
            <a:r>
              <a:rPr lang="en-US" dirty="0" smtClean="0"/>
              <a:t>Mean=89.16</a:t>
            </a:r>
            <a:endParaRPr lang="en-US" dirty="0"/>
          </a:p>
          <a:p>
            <a:r>
              <a:rPr lang="en-US" dirty="0" err="1"/>
              <a:t>S</a:t>
            </a:r>
            <a:r>
              <a:rPr lang="en-US" dirty="0" err="1" smtClean="0"/>
              <a:t>kewness</a:t>
            </a:r>
            <a:r>
              <a:rPr lang="en-US" dirty="0" smtClean="0"/>
              <a:t>=</a:t>
            </a:r>
            <a:r>
              <a:rPr lang="en-US" dirty="0"/>
              <a:t>-</a:t>
            </a:r>
            <a:r>
              <a:rPr lang="en-US" dirty="0" smtClean="0"/>
              <a:t>1.553</a:t>
            </a:r>
          </a:p>
          <a:p>
            <a:r>
              <a:rPr lang="en-US" dirty="0" smtClean="0"/>
              <a:t>Kurtosis=4.414</a:t>
            </a:r>
            <a:endParaRPr lang="en-US" dirty="0"/>
          </a:p>
        </p:txBody>
      </p:sp>
      <p:sp>
        <p:nvSpPr>
          <p:cNvPr id="3" name="TextBox 2"/>
          <p:cNvSpPr txBox="1"/>
          <p:nvPr/>
        </p:nvSpPr>
        <p:spPr>
          <a:xfrm>
            <a:off x="609600" y="5955268"/>
            <a:ext cx="8116529" cy="369332"/>
          </a:xfrm>
          <a:prstGeom prst="rect">
            <a:avLst/>
          </a:prstGeom>
          <a:noFill/>
        </p:spPr>
        <p:txBody>
          <a:bodyPr wrap="square" rtlCol="0">
            <a:spAutoFit/>
          </a:bodyPr>
          <a:lstStyle/>
          <a:p>
            <a:r>
              <a:rPr lang="en-US" dirty="0" smtClean="0"/>
              <a:t>*</a:t>
            </a:r>
            <a:r>
              <a:rPr lang="en-US" dirty="0" smtClean="0">
                <a:sym typeface="Wingdings" panose="05000000000000000000" pitchFamily="2" charset="2"/>
              </a:rPr>
              <a:t>Met </a:t>
            </a:r>
            <a:r>
              <a:rPr lang="en-US" dirty="0"/>
              <a:t>Millennium Development </a:t>
            </a:r>
            <a:r>
              <a:rPr lang="en-US" dirty="0" smtClean="0">
                <a:sym typeface="Wingdings" panose="05000000000000000000" pitchFamily="2" charset="2"/>
              </a:rPr>
              <a:t>goal of ½ reduction, not target of 2/3 reduction</a:t>
            </a:r>
            <a:endParaRPr lang="en-US" dirty="0"/>
          </a:p>
        </p:txBody>
      </p:sp>
    </p:spTree>
    <p:extLst>
      <p:ext uri="{BB962C8B-B14F-4D97-AF65-F5344CB8AC3E}">
        <p14:creationId xmlns:p14="http://schemas.microsoft.com/office/powerpoint/2010/main" val="1309243794"/>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Global Child Mortality Trends</a:t>
            </a:r>
            <a:endParaRPr lang="en-US" dirty="0"/>
          </a:p>
        </p:txBody>
      </p:sp>
      <p:sp>
        <p:nvSpPr>
          <p:cNvPr id="6" name="TextBox 5"/>
          <p:cNvSpPr txBox="1"/>
          <p:nvPr/>
        </p:nvSpPr>
        <p:spPr>
          <a:xfrm>
            <a:off x="304800" y="5025825"/>
            <a:ext cx="4419600" cy="646331"/>
          </a:xfrm>
          <a:prstGeom prst="rect">
            <a:avLst/>
          </a:prstGeom>
          <a:noFill/>
        </p:spPr>
        <p:txBody>
          <a:bodyPr wrap="square" rtlCol="0">
            <a:spAutoFit/>
          </a:bodyPr>
          <a:lstStyle/>
          <a:p>
            <a:r>
              <a:rPr lang="en-US" dirty="0" smtClean="0"/>
              <a:t>Slope= -2.4 (1/1000)/</a:t>
            </a:r>
            <a:r>
              <a:rPr lang="en-US" dirty="0" err="1" smtClean="0"/>
              <a:t>yr</a:t>
            </a:r>
            <a:r>
              <a:rPr lang="en-US" dirty="0" smtClean="0"/>
              <a:t> = -0.24 %/</a:t>
            </a:r>
            <a:r>
              <a:rPr lang="en-US" dirty="0" err="1" smtClean="0"/>
              <a:t>yr</a:t>
            </a:r>
            <a:endParaRPr lang="en-US" dirty="0" smtClean="0"/>
          </a:p>
          <a:p>
            <a:r>
              <a:rPr lang="en-US" dirty="0"/>
              <a:t>95% regression slope CI = </a:t>
            </a:r>
            <a:r>
              <a:rPr lang="en-US" dirty="0" smtClean="0"/>
              <a:t>[-3.1141, </a:t>
            </a:r>
            <a:r>
              <a:rPr lang="en-US" dirty="0"/>
              <a:t>-</a:t>
            </a:r>
            <a:r>
              <a:rPr lang="en-US" dirty="0" smtClean="0"/>
              <a:t>1.6781]</a:t>
            </a:r>
            <a:endParaRPr lang="en-US" dirty="0" smtClean="0"/>
          </a:p>
        </p:txBody>
      </p:sp>
      <p:sp>
        <p:nvSpPr>
          <p:cNvPr id="8" name="TextBox 7"/>
          <p:cNvSpPr txBox="1"/>
          <p:nvPr/>
        </p:nvSpPr>
        <p:spPr>
          <a:xfrm>
            <a:off x="5029200" y="4887325"/>
            <a:ext cx="1981200" cy="1200329"/>
          </a:xfrm>
          <a:prstGeom prst="rect">
            <a:avLst/>
          </a:prstGeom>
          <a:noFill/>
        </p:spPr>
        <p:txBody>
          <a:bodyPr wrap="square" rtlCol="0">
            <a:spAutoFit/>
          </a:bodyPr>
          <a:lstStyle/>
          <a:p>
            <a:r>
              <a:rPr lang="en-US" u="sng" dirty="0" smtClean="0"/>
              <a:t>1990:</a:t>
            </a:r>
            <a:r>
              <a:rPr lang="en-US" dirty="0" smtClean="0"/>
              <a:t> </a:t>
            </a:r>
          </a:p>
          <a:p>
            <a:r>
              <a:rPr lang="en-US" dirty="0" smtClean="0"/>
              <a:t>Mean=156.1</a:t>
            </a:r>
            <a:endParaRPr lang="en-US" dirty="0"/>
          </a:p>
          <a:p>
            <a:r>
              <a:rPr lang="en-US" dirty="0" err="1"/>
              <a:t>S</a:t>
            </a:r>
            <a:r>
              <a:rPr lang="en-US" dirty="0" err="1" smtClean="0"/>
              <a:t>kewness</a:t>
            </a:r>
            <a:r>
              <a:rPr lang="en-US" dirty="0" smtClean="0"/>
              <a:t>= </a:t>
            </a:r>
            <a:r>
              <a:rPr lang="en-US" dirty="0" smtClean="0"/>
              <a:t>0.227</a:t>
            </a:r>
            <a:endParaRPr lang="en-US" dirty="0" smtClean="0"/>
          </a:p>
          <a:p>
            <a:r>
              <a:rPr lang="en-US" dirty="0" smtClean="0"/>
              <a:t>Kurtosis=1.99</a:t>
            </a:r>
            <a:endParaRPr lang="en-US" dirty="0"/>
          </a:p>
        </p:txBody>
      </p:sp>
      <p:sp>
        <p:nvSpPr>
          <p:cNvPr id="9" name="TextBox 8"/>
          <p:cNvSpPr txBox="1"/>
          <p:nvPr/>
        </p:nvSpPr>
        <p:spPr>
          <a:xfrm>
            <a:off x="7010400" y="4887325"/>
            <a:ext cx="1981200" cy="1200329"/>
          </a:xfrm>
          <a:prstGeom prst="rect">
            <a:avLst/>
          </a:prstGeom>
          <a:noFill/>
        </p:spPr>
        <p:txBody>
          <a:bodyPr wrap="square" rtlCol="0">
            <a:spAutoFit/>
          </a:bodyPr>
          <a:lstStyle/>
          <a:p>
            <a:r>
              <a:rPr lang="en-US" u="sng" dirty="0" smtClean="0"/>
              <a:t>2015: </a:t>
            </a:r>
          </a:p>
          <a:p>
            <a:r>
              <a:rPr lang="en-US" dirty="0" smtClean="0"/>
              <a:t>Mean= 33.1</a:t>
            </a:r>
            <a:endParaRPr lang="en-US" dirty="0"/>
          </a:p>
          <a:p>
            <a:r>
              <a:rPr lang="en-US" dirty="0" err="1"/>
              <a:t>S</a:t>
            </a:r>
            <a:r>
              <a:rPr lang="en-US" dirty="0" err="1" smtClean="0"/>
              <a:t>kewness</a:t>
            </a:r>
            <a:r>
              <a:rPr lang="en-US" dirty="0" smtClean="0"/>
              <a:t>= </a:t>
            </a:r>
            <a:r>
              <a:rPr lang="en-US" dirty="0" smtClean="0"/>
              <a:t>1.29</a:t>
            </a:r>
            <a:endParaRPr lang="en-US" dirty="0" smtClean="0"/>
          </a:p>
          <a:p>
            <a:r>
              <a:rPr lang="en-US" dirty="0" smtClean="0"/>
              <a:t>Kurtosis=4.17</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70" y="1203243"/>
            <a:ext cx="4687529" cy="3521157"/>
          </a:xfrm>
          <a:prstGeom prst="rect">
            <a:avLst/>
          </a:prstGeom>
        </p:spPr>
      </p:pic>
      <p:pic>
        <p:nvPicPr>
          <p:cNvPr id="10" name="Content Placeholder 9"/>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4609366" y="1219200"/>
            <a:ext cx="4763234" cy="3578025"/>
          </a:xfrm>
        </p:spPr>
      </p:pic>
    </p:spTree>
    <p:extLst>
      <p:ext uri="{BB962C8B-B14F-4D97-AF65-F5344CB8AC3E}">
        <p14:creationId xmlns:p14="http://schemas.microsoft.com/office/powerpoint/2010/main" val="3902378761"/>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Access &amp; Childhood Mortality in 2015</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04800" y="1600200"/>
            <a:ext cx="5173491" cy="3886200"/>
          </a:xfrm>
        </p:spPr>
      </p:pic>
      <p:sp>
        <p:nvSpPr>
          <p:cNvPr id="5" name="TextBox 4"/>
          <p:cNvSpPr txBox="1"/>
          <p:nvPr/>
        </p:nvSpPr>
        <p:spPr>
          <a:xfrm>
            <a:off x="5715000" y="1995046"/>
            <a:ext cx="2209800" cy="1200329"/>
          </a:xfrm>
          <a:prstGeom prst="rect">
            <a:avLst/>
          </a:prstGeom>
          <a:noFill/>
        </p:spPr>
        <p:txBody>
          <a:bodyPr wrap="square" rtlCol="0">
            <a:spAutoFit/>
          </a:bodyPr>
          <a:lstStyle/>
          <a:p>
            <a:r>
              <a:rPr lang="en-US" dirty="0" smtClean="0"/>
              <a:t>Mean= 88.67</a:t>
            </a:r>
          </a:p>
          <a:p>
            <a:r>
              <a:rPr lang="en-US" dirty="0" smtClean="0"/>
              <a:t>Standard Dev.=14.66</a:t>
            </a:r>
          </a:p>
          <a:p>
            <a:r>
              <a:rPr lang="en-US" dirty="0" err="1" smtClean="0"/>
              <a:t>Skewness</a:t>
            </a:r>
            <a:r>
              <a:rPr lang="en-US" dirty="0" smtClean="0"/>
              <a:t>= -</a:t>
            </a:r>
            <a:r>
              <a:rPr lang="en-US" dirty="0" smtClean="0"/>
              <a:t>1.473</a:t>
            </a:r>
          </a:p>
          <a:p>
            <a:r>
              <a:rPr lang="en-US" dirty="0" smtClean="0"/>
              <a:t>Kurtosis=4.414</a:t>
            </a:r>
            <a:endParaRPr lang="en-US" dirty="0"/>
          </a:p>
        </p:txBody>
      </p:sp>
      <p:sp>
        <p:nvSpPr>
          <p:cNvPr id="6" name="TextBox 5"/>
          <p:cNvSpPr txBox="1"/>
          <p:nvPr/>
        </p:nvSpPr>
        <p:spPr>
          <a:xfrm>
            <a:off x="5715000" y="3733800"/>
            <a:ext cx="2209800" cy="1200329"/>
          </a:xfrm>
          <a:prstGeom prst="rect">
            <a:avLst/>
          </a:prstGeom>
          <a:noFill/>
        </p:spPr>
        <p:txBody>
          <a:bodyPr wrap="square" rtlCol="0">
            <a:spAutoFit/>
          </a:bodyPr>
          <a:lstStyle/>
          <a:p>
            <a:r>
              <a:rPr lang="en-US" dirty="0" smtClean="0"/>
              <a:t>Mean= 32.87</a:t>
            </a:r>
          </a:p>
          <a:p>
            <a:r>
              <a:rPr lang="en-US" dirty="0" smtClean="0"/>
              <a:t>Standard Dev.= 33.37</a:t>
            </a:r>
          </a:p>
          <a:p>
            <a:r>
              <a:rPr lang="en-US" dirty="0" err="1" smtClean="0"/>
              <a:t>Skewness</a:t>
            </a:r>
            <a:r>
              <a:rPr lang="en-US" dirty="0" smtClean="0"/>
              <a:t>= </a:t>
            </a:r>
            <a:r>
              <a:rPr lang="en-US" dirty="0" smtClean="0"/>
              <a:t>1.376</a:t>
            </a:r>
          </a:p>
          <a:p>
            <a:r>
              <a:rPr lang="en-US" dirty="0" smtClean="0"/>
              <a:t>Kurtosis=4.17</a:t>
            </a:r>
            <a:endParaRPr lang="en-US" dirty="0"/>
          </a:p>
        </p:txBody>
      </p:sp>
    </p:spTree>
    <p:extLst>
      <p:ext uri="{BB962C8B-B14F-4D97-AF65-F5344CB8AC3E}">
        <p14:creationId xmlns:p14="http://schemas.microsoft.com/office/powerpoint/2010/main" val="3287347449"/>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2015 Water </a:t>
            </a:r>
            <a:r>
              <a:rPr lang="en-US" dirty="0"/>
              <a:t>Access </a:t>
            </a:r>
            <a:r>
              <a:rPr lang="en-US" dirty="0" smtClean="0"/>
              <a:t>vs. </a:t>
            </a:r>
            <a:r>
              <a:rPr lang="en-US" dirty="0"/>
              <a:t>Childhood </a:t>
            </a:r>
            <a:r>
              <a:rPr lang="en-US" dirty="0" smtClean="0"/>
              <a:t>Mortality</a:t>
            </a:r>
            <a:br>
              <a:rPr lang="en-US" dirty="0" smtClean="0"/>
            </a:br>
            <a:r>
              <a:rPr lang="en-US" dirty="0" smtClean="0"/>
              <a:t>Least Squares Regression</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76200" y="1600200"/>
            <a:ext cx="5680696" cy="4267200"/>
          </a:xfrm>
        </p:spPr>
      </p:pic>
      <p:sp>
        <p:nvSpPr>
          <p:cNvPr id="5" name="TextBox 4"/>
          <p:cNvSpPr txBox="1"/>
          <p:nvPr/>
        </p:nvSpPr>
        <p:spPr>
          <a:xfrm>
            <a:off x="5334000" y="1295400"/>
            <a:ext cx="3657600" cy="6186309"/>
          </a:xfrm>
          <a:prstGeom prst="rect">
            <a:avLst/>
          </a:prstGeom>
          <a:noFill/>
        </p:spPr>
        <p:txBody>
          <a:bodyPr wrap="square" rtlCol="0">
            <a:spAutoFit/>
          </a:bodyPr>
          <a:lstStyle/>
          <a:p>
            <a:r>
              <a:rPr lang="en-US" b="1" u="sng" dirty="0" smtClean="0"/>
              <a:t>Least Squares Regression:</a:t>
            </a:r>
          </a:p>
          <a:p>
            <a:r>
              <a:rPr lang="en-US" dirty="0" smtClean="0"/>
              <a:t>y=-1.7888x+191.5</a:t>
            </a:r>
          </a:p>
          <a:p>
            <a:r>
              <a:rPr lang="en-US" dirty="0" smtClean="0"/>
              <a:t>Slope 95% CI= [-4.85, 1]</a:t>
            </a:r>
          </a:p>
          <a:p>
            <a:r>
              <a:rPr lang="en-US" dirty="0" smtClean="0"/>
              <a:t>*not statistically decreasing</a:t>
            </a:r>
          </a:p>
          <a:p>
            <a:endParaRPr lang="en-US" sz="1050" dirty="0" smtClean="0"/>
          </a:p>
          <a:p>
            <a:r>
              <a:rPr lang="en-US" b="1" dirty="0" smtClean="0"/>
              <a:t>Slope </a:t>
            </a:r>
            <a:r>
              <a:rPr lang="en-US" b="1" dirty="0"/>
              <a:t>Bootstrap </a:t>
            </a:r>
            <a:r>
              <a:rPr lang="en-US" b="1" dirty="0" smtClean="0"/>
              <a:t>Analysis </a:t>
            </a:r>
          </a:p>
          <a:p>
            <a:r>
              <a:rPr lang="en-US" dirty="0" smtClean="0"/>
              <a:t>Mean</a:t>
            </a:r>
            <a:r>
              <a:rPr lang="en-US" dirty="0"/>
              <a:t>= -1.7934 </a:t>
            </a:r>
            <a:endParaRPr lang="en-US" dirty="0" smtClean="0"/>
          </a:p>
          <a:p>
            <a:r>
              <a:rPr lang="en-US" dirty="0" err="1" smtClean="0"/>
              <a:t>Std</a:t>
            </a:r>
            <a:r>
              <a:rPr lang="en-US" dirty="0"/>
              <a:t>= </a:t>
            </a:r>
            <a:r>
              <a:rPr lang="en-US" dirty="0" smtClean="0"/>
              <a:t>0.1792</a:t>
            </a:r>
          </a:p>
          <a:p>
            <a:r>
              <a:rPr lang="en-US" dirty="0" smtClean="0"/>
              <a:t>95</a:t>
            </a:r>
            <a:r>
              <a:rPr lang="en-US" dirty="0"/>
              <a:t>% slope CI: [-2.1694,   -1.4670]</a:t>
            </a:r>
          </a:p>
          <a:p>
            <a:endParaRPr lang="en-US" dirty="0" smtClean="0"/>
          </a:p>
          <a:p>
            <a:r>
              <a:rPr lang="en-US" b="1" u="sng" dirty="0" smtClean="0"/>
              <a:t>Correlation Coefficient:</a:t>
            </a:r>
          </a:p>
          <a:p>
            <a:r>
              <a:rPr lang="en-US" dirty="0" smtClean="0"/>
              <a:t>r= -0.7855</a:t>
            </a:r>
          </a:p>
          <a:p>
            <a:r>
              <a:rPr lang="en-US" dirty="0" smtClean="0"/>
              <a:t>p=0.0000 </a:t>
            </a:r>
          </a:p>
          <a:p>
            <a:r>
              <a:rPr lang="en-US" dirty="0" smtClean="0"/>
              <a:t>95% CI= [ </a:t>
            </a:r>
            <a:r>
              <a:rPr lang="en-US" dirty="0"/>
              <a:t>-.8392, </a:t>
            </a:r>
            <a:r>
              <a:rPr lang="en-US" dirty="0" smtClean="0"/>
              <a:t> </a:t>
            </a:r>
            <a:r>
              <a:rPr lang="en-US" dirty="0"/>
              <a:t>-.</a:t>
            </a:r>
            <a:r>
              <a:rPr lang="en-US" dirty="0" smtClean="0"/>
              <a:t>7166]</a:t>
            </a:r>
          </a:p>
          <a:p>
            <a:r>
              <a:rPr lang="en-US" dirty="0" smtClean="0"/>
              <a:t>*statistically </a:t>
            </a:r>
            <a:r>
              <a:rPr lang="en-US" dirty="0" smtClean="0"/>
              <a:t>significant </a:t>
            </a:r>
            <a:endParaRPr lang="en-US" dirty="0" smtClean="0"/>
          </a:p>
          <a:p>
            <a:endParaRPr lang="en-US" sz="1050" dirty="0"/>
          </a:p>
          <a:p>
            <a:r>
              <a:rPr lang="en-US" b="1" dirty="0" smtClean="0"/>
              <a:t>Bootstrap </a:t>
            </a:r>
            <a:r>
              <a:rPr lang="en-US" b="1" dirty="0" err="1" smtClean="0"/>
              <a:t>CorrCoef</a:t>
            </a:r>
            <a:endParaRPr lang="en-US" b="1" dirty="0" smtClean="0"/>
          </a:p>
          <a:p>
            <a:r>
              <a:rPr lang="en-US" dirty="0" smtClean="0"/>
              <a:t>Mean</a:t>
            </a:r>
            <a:r>
              <a:rPr lang="en-US" dirty="0" smtClean="0"/>
              <a:t>= -.</a:t>
            </a:r>
            <a:r>
              <a:rPr lang="en-US" dirty="0" smtClean="0"/>
              <a:t>7864</a:t>
            </a:r>
          </a:p>
          <a:p>
            <a:r>
              <a:rPr lang="en-US" dirty="0"/>
              <a:t>95% CI= [ -.</a:t>
            </a:r>
            <a:r>
              <a:rPr lang="en-US" dirty="0" smtClean="0"/>
              <a:t>8492</a:t>
            </a:r>
            <a:r>
              <a:rPr lang="en-US" dirty="0"/>
              <a:t>,  -.</a:t>
            </a:r>
            <a:r>
              <a:rPr lang="en-US" dirty="0" smtClean="0"/>
              <a:t>7132]</a:t>
            </a:r>
          </a:p>
          <a:p>
            <a:endParaRPr lang="en-US" dirty="0"/>
          </a:p>
          <a:p>
            <a:endParaRPr lang="en-US" dirty="0" smtClean="0"/>
          </a:p>
          <a:p>
            <a:endParaRPr lang="en-US" dirty="0"/>
          </a:p>
        </p:txBody>
      </p:sp>
    </p:spTree>
    <p:extLst>
      <p:ext uri="{BB962C8B-B14F-4D97-AF65-F5344CB8AC3E}">
        <p14:creationId xmlns:p14="http://schemas.microsoft.com/office/powerpoint/2010/main" val="769948449"/>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2015 Water Access vs. Childhood Mortality</a:t>
            </a:r>
            <a:br>
              <a:rPr lang="en-US" dirty="0"/>
            </a:br>
            <a:r>
              <a:rPr lang="en-US" dirty="0"/>
              <a:t>Fitting and Residuals Analysis</a:t>
            </a:r>
          </a:p>
        </p:txBody>
      </p:sp>
      <p:sp>
        <p:nvSpPr>
          <p:cNvPr id="3" name="Content Placeholder 2"/>
          <p:cNvSpPr>
            <a:spLocks noGrp="1"/>
          </p:cNvSpPr>
          <p:nvPr>
            <p:ph sz="quarter" idx="1"/>
          </p:nvPr>
        </p:nvSpPr>
        <p:spPr>
          <a:xfrm>
            <a:off x="-76200" y="1676400"/>
            <a:ext cx="4419600" cy="3124200"/>
          </a:xfrm>
        </p:spPr>
        <p:txBody>
          <a:bodyPr>
            <a:noAutofit/>
          </a:bodyPr>
          <a:lstStyle/>
          <a:p>
            <a:pPr indent="0">
              <a:lnSpc>
                <a:spcPct val="120000"/>
              </a:lnSpc>
              <a:spcBef>
                <a:spcPts val="0"/>
              </a:spcBef>
            </a:pPr>
            <a:r>
              <a:rPr lang="en-US" sz="1800" dirty="0"/>
              <a:t>residuals not normally </a:t>
            </a:r>
            <a:r>
              <a:rPr lang="en-US" sz="1800" dirty="0" smtClean="0"/>
              <a:t>distributed for any regression</a:t>
            </a:r>
          </a:p>
          <a:p>
            <a:pPr indent="0">
              <a:lnSpc>
                <a:spcPct val="120000"/>
              </a:lnSpc>
              <a:spcBef>
                <a:spcPts val="0"/>
              </a:spcBef>
            </a:pPr>
            <a:r>
              <a:rPr lang="en-US" sz="1800" dirty="0" smtClean="0"/>
              <a:t>Residuals not independent (</a:t>
            </a:r>
            <a:r>
              <a:rPr lang="en-US" sz="1800" dirty="0" err="1" smtClean="0"/>
              <a:t>autocovariance</a:t>
            </a:r>
            <a:r>
              <a:rPr lang="en-US" sz="1800" dirty="0" smtClean="0"/>
              <a:t> analysis)</a:t>
            </a:r>
            <a:endParaRPr lang="pt-BR"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232" y="1219200"/>
            <a:ext cx="4869168" cy="36576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022066874"/>
              </p:ext>
            </p:extLst>
          </p:nvPr>
        </p:nvGraphicFramePr>
        <p:xfrm>
          <a:off x="328095" y="4644825"/>
          <a:ext cx="4407953" cy="1683771"/>
        </p:xfrm>
        <a:graphic>
          <a:graphicData uri="http://schemas.openxmlformats.org/drawingml/2006/table">
            <a:tbl>
              <a:tblPr firstRow="1" bandRow="1">
                <a:tableStyleId>{69012ECD-51FC-41F1-AA8D-1B2483CD663E}</a:tableStyleId>
              </a:tblPr>
              <a:tblGrid>
                <a:gridCol w="1283753"/>
                <a:gridCol w="990600"/>
                <a:gridCol w="1143000"/>
                <a:gridCol w="990600"/>
              </a:tblGrid>
              <a:tr h="403613">
                <a:tc>
                  <a:txBody>
                    <a:bodyPr/>
                    <a:lstStyle/>
                    <a:p>
                      <a:pPr algn="ctr"/>
                      <a:r>
                        <a:rPr lang="en-US" sz="1600" dirty="0" smtClean="0"/>
                        <a:t>Regression</a:t>
                      </a:r>
                      <a:endParaRPr lang="en-US" sz="1600" dirty="0"/>
                    </a:p>
                  </a:txBody>
                  <a:tcPr/>
                </a:tc>
                <a:tc>
                  <a:txBody>
                    <a:bodyPr/>
                    <a:lstStyle/>
                    <a:p>
                      <a:pPr algn="ctr"/>
                      <a:r>
                        <a:rPr lang="en-US" sz="1600" dirty="0" smtClean="0"/>
                        <a:t>Slope</a:t>
                      </a:r>
                      <a:endParaRPr lang="en-US" sz="1600" dirty="0"/>
                    </a:p>
                  </a:txBody>
                  <a:tcPr/>
                </a:tc>
                <a:tc>
                  <a:txBody>
                    <a:bodyPr/>
                    <a:lstStyle/>
                    <a:p>
                      <a:pPr algn="ctr"/>
                      <a:r>
                        <a:rPr lang="en-US" sz="1600" dirty="0" smtClean="0"/>
                        <a:t>R</a:t>
                      </a:r>
                      <a:r>
                        <a:rPr lang="en-US" sz="1600" baseline="30000" dirty="0" smtClean="0"/>
                        <a:t>2</a:t>
                      </a:r>
                      <a:r>
                        <a:rPr lang="en-US" sz="1600" dirty="0" smtClean="0"/>
                        <a:t> </a:t>
                      </a:r>
                      <a:endParaRPr lang="en-US" sz="1600" dirty="0"/>
                    </a:p>
                  </a:txBody>
                  <a:tcPr/>
                </a:tc>
                <a:tc>
                  <a:txBody>
                    <a:bodyPr/>
                    <a:lstStyle/>
                    <a:p>
                      <a:pPr algn="ctr"/>
                      <a:r>
                        <a:rPr lang="en-US" sz="1600" dirty="0" smtClean="0"/>
                        <a:t>Chi</a:t>
                      </a:r>
                      <a:r>
                        <a:rPr lang="en-US" sz="1600" baseline="30000" dirty="0" smtClean="0"/>
                        <a:t>2</a:t>
                      </a:r>
                      <a:endParaRPr lang="en-US" sz="1600" dirty="0"/>
                    </a:p>
                  </a:txBody>
                  <a:tcPr/>
                </a:tc>
              </a:tr>
              <a:tr h="449333">
                <a:tc>
                  <a:txBody>
                    <a:bodyPr/>
                    <a:lstStyle/>
                    <a:p>
                      <a:pPr algn="ctr"/>
                      <a:r>
                        <a:rPr lang="en-US" sz="1600" dirty="0" smtClean="0"/>
                        <a:t>LS</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-1.7888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0.6170</a:t>
                      </a:r>
                    </a:p>
                  </a:txBody>
                  <a:tcPr/>
                </a:tc>
                <a:tc>
                  <a:txBody>
                    <a:bodyPr/>
                    <a:lstStyle/>
                    <a:p>
                      <a:pPr algn="ctr"/>
                      <a:r>
                        <a:rPr lang="en-US" sz="1600" dirty="0" smtClean="0"/>
                        <a:t>134</a:t>
                      </a:r>
                      <a:endParaRPr lang="en-US" sz="1600" dirty="0"/>
                    </a:p>
                  </a:txBody>
                  <a:tcPr/>
                </a:tc>
              </a:tr>
              <a:tr h="441959">
                <a:tc>
                  <a:txBody>
                    <a:bodyPr/>
                    <a:lstStyle/>
                    <a:p>
                      <a:pPr algn="ctr"/>
                      <a:r>
                        <a:rPr lang="en-US" sz="1600" dirty="0" smtClean="0"/>
                        <a:t>RMA</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2.2772</a:t>
                      </a:r>
                    </a:p>
                  </a:txBody>
                  <a:tcPr/>
                </a:tc>
                <a:tc>
                  <a:txBody>
                    <a:bodyPr/>
                    <a:lstStyle/>
                    <a:p>
                      <a:pPr algn="ctr"/>
                      <a:r>
                        <a:rPr lang="en-US" sz="1600" dirty="0" smtClean="0"/>
                        <a:t>1</a:t>
                      </a:r>
                      <a:endParaRPr lang="en-US" sz="1600" dirty="0"/>
                    </a:p>
                  </a:txBody>
                  <a:tcPr/>
                </a:tc>
                <a:tc>
                  <a:txBody>
                    <a:bodyPr/>
                    <a:lstStyle/>
                    <a:p>
                      <a:pPr algn="ctr"/>
                      <a:r>
                        <a:rPr lang="en-US" sz="1600" dirty="0" smtClean="0"/>
                        <a:t>256</a:t>
                      </a:r>
                      <a:endParaRPr lang="en-US" sz="1600" dirty="0"/>
                    </a:p>
                  </a:txBody>
                  <a:tcPr/>
                </a:tc>
              </a:tr>
              <a:tr h="388866">
                <a:tc>
                  <a:txBody>
                    <a:bodyPr/>
                    <a:lstStyle/>
                    <a:p>
                      <a:pPr algn="ctr"/>
                      <a:r>
                        <a:rPr lang="en-US" sz="1600" dirty="0" smtClean="0"/>
                        <a:t>PC</a:t>
                      </a:r>
                      <a:endParaRPr lang="en-US" sz="1600" dirty="0"/>
                    </a:p>
                  </a:txBody>
                  <a:tcPr/>
                </a:tc>
                <a:tc>
                  <a:txBody>
                    <a:bodyPr/>
                    <a:lstStyle/>
                    <a:p>
                      <a:pPr algn="ctr"/>
                      <a:r>
                        <a:rPr lang="pt-BR" sz="1600" dirty="0" smtClean="0"/>
                        <a:t>-2.7091</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1.4153</a:t>
                      </a:r>
                    </a:p>
                  </a:txBody>
                  <a:tcPr/>
                </a:tc>
                <a:tc>
                  <a:txBody>
                    <a:bodyPr/>
                    <a:lstStyle/>
                    <a:p>
                      <a:pPr algn="ctr"/>
                      <a:r>
                        <a:rPr lang="en-US" sz="1600" dirty="0" smtClean="0"/>
                        <a:t>73</a:t>
                      </a:r>
                      <a:endParaRPr lang="en-US" sz="1600" dirty="0"/>
                    </a:p>
                  </a:txBody>
                  <a:tcPr/>
                </a:tc>
              </a:tr>
            </a:tbl>
          </a:graphicData>
        </a:graphic>
      </p:graphicFrame>
      <p:sp>
        <p:nvSpPr>
          <p:cNvPr id="6" name="TextBox 5"/>
          <p:cNvSpPr txBox="1"/>
          <p:nvPr/>
        </p:nvSpPr>
        <p:spPr>
          <a:xfrm>
            <a:off x="4876800" y="5933420"/>
            <a:ext cx="4267200" cy="523220"/>
          </a:xfrm>
          <a:prstGeom prst="rect">
            <a:avLst/>
          </a:prstGeom>
          <a:noFill/>
        </p:spPr>
        <p:txBody>
          <a:bodyPr wrap="square" rtlCol="0">
            <a:spAutoFit/>
          </a:bodyPr>
          <a:lstStyle/>
          <a:p>
            <a:r>
              <a:rPr lang="pt-BR" sz="1400" dirty="0" smtClean="0"/>
              <a:t>*Normality test Chisquared </a:t>
            </a:r>
            <a:r>
              <a:rPr lang="pt-BR" sz="1400" dirty="0"/>
              <a:t>threshold =18.3 (for n=13)</a:t>
            </a:r>
            <a:endParaRPr lang="en-US" sz="1400" dirty="0"/>
          </a:p>
          <a:p>
            <a:endParaRPr lang="en-US" sz="1400" dirty="0"/>
          </a:p>
        </p:txBody>
      </p:sp>
    </p:spTree>
    <p:extLst>
      <p:ext uri="{BB962C8B-B14F-4D97-AF65-F5344CB8AC3E}">
        <p14:creationId xmlns:p14="http://schemas.microsoft.com/office/powerpoint/2010/main" val="2800414665"/>
      </p:ext>
    </p:extLst>
  </p:cSld>
  <p:clrMapOvr>
    <a:masterClrMapping/>
  </p:clrMapOvr>
  <mc:AlternateContent xmlns:mc="http://schemas.openxmlformats.org/markup-compatibility/2006">
    <mc:Choice xmlns:p14="http://schemas.microsoft.com/office/powerpoint/2010/main" Requires="p14">
      <p:transition p14:dur="0" advTm="112"/>
    </mc:Choice>
    <mc:Fallback>
      <p:transition advTm="112"/>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14434</TotalTime>
  <Words>1468</Words>
  <Application>Microsoft Office PowerPoint</Application>
  <PresentationFormat>On-screen Show (4:3)</PresentationFormat>
  <Paragraphs>264</Paragraphs>
  <Slides>23</Slides>
  <Notes>8</Notes>
  <HiddenSlides>7</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Origin</vt:lpstr>
      <vt:lpstr>Global Access to Improved Drinking Water and Childhood Mortality</vt:lpstr>
      <vt:lpstr>Motivation: Childhood Mortality</vt:lpstr>
      <vt:lpstr>Motivation: Improved Water Source</vt:lpstr>
      <vt:lpstr>Data Sources</vt:lpstr>
      <vt:lpstr>Global Water Access Trends</vt:lpstr>
      <vt:lpstr>Global Child Mortality Trends</vt:lpstr>
      <vt:lpstr>Water Access &amp; Childhood Mortality in 2015</vt:lpstr>
      <vt:lpstr>2015 Water Access vs. Childhood Mortality Least Squares Regression</vt:lpstr>
      <vt:lpstr>2015 Water Access vs. Childhood Mortality Fitting and Residuals Analysis</vt:lpstr>
      <vt:lpstr>Bolivia</vt:lpstr>
      <vt:lpstr>Bolivia</vt:lpstr>
      <vt:lpstr>India</vt:lpstr>
      <vt:lpstr>India</vt:lpstr>
      <vt:lpstr>Nigeria</vt:lpstr>
      <vt:lpstr>Nigeria</vt:lpstr>
      <vt:lpstr>United States</vt:lpstr>
      <vt:lpstr>United States</vt:lpstr>
      <vt:lpstr>Conclusions</vt:lpstr>
      <vt:lpstr>Questions?</vt:lpstr>
      <vt:lpstr>References</vt:lpstr>
      <vt:lpstr>PowerPoint Presentation</vt:lpstr>
      <vt:lpstr>Bangladesh</vt:lpstr>
      <vt:lpstr>India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Greenwald</dc:creator>
  <cp:lastModifiedBy>Hannah Greenwald</cp:lastModifiedBy>
  <cp:revision>140</cp:revision>
  <dcterms:created xsi:type="dcterms:W3CDTF">2017-04-13T18:05:58Z</dcterms:created>
  <dcterms:modified xsi:type="dcterms:W3CDTF">2017-04-25T15:51:31Z</dcterms:modified>
</cp:coreProperties>
</file>