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1" r:id="rId7"/>
    <p:sldId id="271" r:id="rId8"/>
    <p:sldId id="262" r:id="rId9"/>
    <p:sldId id="265" r:id="rId10"/>
    <p:sldId id="270" r:id="rId11"/>
    <p:sldId id="267" r:id="rId12"/>
    <p:sldId id="268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13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73BF6-ED99-4F47-A5A3-67A55F1D3726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EF913-2D4F-460E-B61B-1E86F4F71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Least squares is influenced the least by outliers out</a:t>
            </a:r>
            <a:r>
              <a:rPr lang="en-US" baseline="0" dirty="0" smtClean="0"/>
              <a:t> of all of the regression analysis methods</a:t>
            </a:r>
          </a:p>
          <a:p>
            <a:r>
              <a:rPr lang="en-US" baseline="0" dirty="0" smtClean="0"/>
              <a:t>For correlation coefficient: </a:t>
            </a:r>
          </a:p>
          <a:p>
            <a:r>
              <a:rPr lang="en-US" baseline="0" dirty="0" smtClean="0"/>
              <a:t>P-value of cc is 0.004, indicating that the correlation </a:t>
            </a:r>
            <a:r>
              <a:rPr lang="en-US" baseline="0" dirty="0" err="1" smtClean="0"/>
              <a:t>coeff</a:t>
            </a:r>
            <a:r>
              <a:rPr lang="en-US" baseline="0" dirty="0" smtClean="0"/>
              <a:t> is significant.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EF913-2D4F-460E-B61B-1E86F4F71B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3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-Chi squared test</a:t>
            </a:r>
          </a:p>
          <a:p>
            <a:r>
              <a:rPr lang="en-US" dirty="0" smtClean="0"/>
              <a:t>Since chi1 is less</a:t>
            </a:r>
            <a:r>
              <a:rPr lang="en-US" baseline="0" dirty="0" smtClean="0"/>
              <a:t> than CHI, data is considered normally distributed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EF913-2D4F-460E-B61B-1E86F4F71B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2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6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4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217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18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3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66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76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6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1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2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1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F9721FE-53C7-458A-8747-D5C941A4705A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F02A272-ECAB-4570-80C2-B15826A9D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29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  <p:sldLayoutId id="214748382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ml.noaa.gov/hrd/hurdat/DataByYearandStorm.html" TargetMode="External"/><Relationship Id="rId2" Type="http://schemas.openxmlformats.org/officeDocument/2006/relationships/hyperlink" Target="http://www.nhc.noaa.gov/aboutsshw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rad.dot.gov/wp-content/uploads/pdf/North_American_Cruise_Statistics_Quarterly_Snapsho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018" y="3470837"/>
            <a:ext cx="9144000" cy="164149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Hurricanes &amp; Cruise </a:t>
            </a:r>
            <a:br>
              <a:rPr lang="en-US" sz="5400" dirty="0" smtClean="0"/>
            </a:br>
            <a:r>
              <a:rPr lang="en-US" sz="5400" dirty="0" smtClean="0"/>
              <a:t>Passengers in the Caribbean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12327"/>
            <a:ext cx="9144000" cy="729128"/>
          </a:xfrm>
        </p:spPr>
        <p:txBody>
          <a:bodyPr/>
          <a:lstStyle/>
          <a:p>
            <a:r>
              <a:rPr lang="en-US" dirty="0" smtClean="0"/>
              <a:t>Manon Magill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3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Bootstrap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476" y="1825625"/>
            <a:ext cx="8891622" cy="4351338"/>
          </a:xfrm>
        </p:spPr>
      </p:pic>
    </p:spTree>
    <p:extLst>
      <p:ext uri="{BB962C8B-B14F-4D97-AF65-F5344CB8AC3E}">
        <p14:creationId xmlns:p14="http://schemas.microsoft.com/office/powerpoint/2010/main" val="4243525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Autocorrelation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06" y="1987154"/>
            <a:ext cx="5640387" cy="4230290"/>
          </a:xfrm>
        </p:spPr>
      </p:pic>
    </p:spTree>
    <p:extLst>
      <p:ext uri="{BB962C8B-B14F-4D97-AF65-F5344CB8AC3E}">
        <p14:creationId xmlns:p14="http://schemas.microsoft.com/office/powerpoint/2010/main" val="228340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</a:t>
            </a:r>
            <a:r>
              <a:rPr lang="en-US" dirty="0" err="1" smtClean="0"/>
              <a:t>Periodogram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1690688"/>
            <a:ext cx="5334000" cy="4000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69068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8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Correlation between the number cruise passengers and hurricanes exists</a:t>
            </a:r>
          </a:p>
          <a:p>
            <a:r>
              <a:rPr lang="en-US" dirty="0" smtClean="0"/>
              <a:t>Correlation coefficient is only .58, so not necessarily strong evidence for this phenomenon</a:t>
            </a:r>
          </a:p>
          <a:p>
            <a:r>
              <a:rPr lang="en-US" dirty="0" smtClean="0"/>
              <a:t>No strong periodicity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http://www.nhc.noaa.gov/aboutsshws.php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http://www.aoml.noaa.gov/hrd/hurdat/DataByYearandStorm.html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https://www.marad.dot.gov/wp-content/uploads/pdf/North_American_Cruise_Statistics_Quarterly_Snapshot.pdf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Determine a relationship (if any) between the number of cruise ship passengers and hurricane activity in the Atlantic Ocean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Hurricanes are destructive events, especially when they make landfall</a:t>
            </a:r>
          </a:p>
          <a:p>
            <a:r>
              <a:rPr lang="en-US" dirty="0" smtClean="0"/>
              <a:t>2004 hurricane season in Florida</a:t>
            </a:r>
          </a:p>
          <a:p>
            <a:r>
              <a:rPr lang="en-US" dirty="0" smtClean="0"/>
              <a:t>Cruise ships often enter warm, hurricane friendly waters over the summer</a:t>
            </a:r>
            <a:endParaRPr lang="en-US" dirty="0"/>
          </a:p>
          <a:p>
            <a:pPr lvl="1"/>
            <a:r>
              <a:rPr lang="en-US" dirty="0" smtClean="0"/>
              <a:t>Potential for impact on sales</a:t>
            </a:r>
          </a:p>
        </p:txBody>
      </p:sp>
    </p:spTree>
    <p:extLst>
      <p:ext uri="{BB962C8B-B14F-4D97-AF65-F5344CB8AC3E}">
        <p14:creationId xmlns:p14="http://schemas.microsoft.com/office/powerpoint/2010/main" val="224976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1026" name="Picture 2" descr="Image result for hurricane category sc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176" y="1432750"/>
            <a:ext cx="9025647" cy="518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58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There is a correlation between the number of cruise ship passengers and the number of hurricanes per season.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81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NOAA for Hurricane Data</a:t>
            </a:r>
          </a:p>
          <a:p>
            <a:r>
              <a:rPr lang="en-US" dirty="0" smtClean="0"/>
              <a:t>U.S. DOT – Maritime Administration for Cruise Data</a:t>
            </a:r>
          </a:p>
          <a:p>
            <a:pPr lvl="1"/>
            <a:r>
              <a:rPr lang="en-US" dirty="0" smtClean="0"/>
              <a:t>Analyzed data per quartile for Bahamas and Caribbean destinations</a:t>
            </a:r>
          </a:p>
          <a:p>
            <a:pPr lvl="1"/>
            <a:r>
              <a:rPr lang="en-US" dirty="0" smtClean="0"/>
              <a:t>Number of passengers</a:t>
            </a:r>
          </a:p>
        </p:txBody>
      </p:sp>
    </p:spTree>
    <p:extLst>
      <p:ext uri="{BB962C8B-B14F-4D97-AF65-F5344CB8AC3E}">
        <p14:creationId xmlns:p14="http://schemas.microsoft.com/office/powerpoint/2010/main" val="10417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Glance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861344"/>
            <a:ext cx="5334000" cy="4000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86134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6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</a:t>
            </a:r>
            <a:r>
              <a:rPr lang="en-US" dirty="0" smtClean="0"/>
              <a:t>Least Squares Regression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162" y="2566314"/>
            <a:ext cx="2343953" cy="224924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1924844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137212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Residual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96" y="1907979"/>
            <a:ext cx="5334000" cy="4000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6897" y="3018622"/>
            <a:ext cx="1891824" cy="177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487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716</TotalTime>
  <Words>218</Words>
  <Application>Microsoft Office PowerPoint</Application>
  <PresentationFormat>Widescreen</PresentationFormat>
  <Paragraphs>44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Depth</vt:lpstr>
      <vt:lpstr>Hurricanes &amp; Cruise  Passengers in the Caribbean</vt:lpstr>
      <vt:lpstr>Goal</vt:lpstr>
      <vt:lpstr>Motivation</vt:lpstr>
      <vt:lpstr>Background</vt:lpstr>
      <vt:lpstr>Hypothesis</vt:lpstr>
      <vt:lpstr>Data Sources </vt:lpstr>
      <vt:lpstr>First Glance</vt:lpstr>
      <vt:lpstr>Methods: Least Squares Regression</vt:lpstr>
      <vt:lpstr>Methods: Residual Analysis</vt:lpstr>
      <vt:lpstr>Methods: Bootstrap</vt:lpstr>
      <vt:lpstr>Method: Autocorrelation</vt:lpstr>
      <vt:lpstr>Method: Periodogram</vt:lpstr>
      <vt:lpstr>Analysis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Hurricanes &amp; Cruise Line Sales in the Caribbean</dc:title>
  <dc:creator>Manon Magill</dc:creator>
  <cp:lastModifiedBy>Manon Magill</cp:lastModifiedBy>
  <cp:revision>30</cp:revision>
  <dcterms:created xsi:type="dcterms:W3CDTF">2017-04-20T05:08:33Z</dcterms:created>
  <dcterms:modified xsi:type="dcterms:W3CDTF">2017-04-20T17:04:43Z</dcterms:modified>
</cp:coreProperties>
</file>