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83" r:id="rId2"/>
    <p:sldId id="257" r:id="rId3"/>
    <p:sldId id="284" r:id="rId4"/>
    <p:sldId id="263" r:id="rId5"/>
    <p:sldId id="258" r:id="rId6"/>
    <p:sldId id="260" r:id="rId7"/>
    <p:sldId id="278" r:id="rId8"/>
    <p:sldId id="279" r:id="rId9"/>
    <p:sldId id="280" r:id="rId10"/>
    <p:sldId id="272" r:id="rId11"/>
    <p:sldId id="259" r:id="rId12"/>
    <p:sldId id="266" r:id="rId13"/>
    <p:sldId id="277" r:id="rId14"/>
    <p:sldId id="267" r:id="rId15"/>
    <p:sldId id="276" r:id="rId16"/>
    <p:sldId id="268" r:id="rId17"/>
    <p:sldId id="275" r:id="rId18"/>
    <p:sldId id="270" r:id="rId19"/>
    <p:sldId id="274" r:id="rId20"/>
    <p:sldId id="271" r:id="rId21"/>
    <p:sldId id="273" r:id="rId22"/>
    <p:sldId id="281" r:id="rId23"/>
    <p:sldId id="26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/>
    <p:restoredTop sz="94712"/>
  </p:normalViewPr>
  <p:slideViewPr>
    <p:cSldViewPr snapToGrid="0" snapToObjects="1">
      <p:cViewPr>
        <p:scale>
          <a:sx n="100" d="100"/>
          <a:sy n="100" d="100"/>
        </p:scale>
        <p:origin x="4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828F4-209D-7241-AA9E-9A69302380FA}" type="datetimeFigureOut">
              <a:rPr lang="en-US" smtClean="0"/>
              <a:t>4/25/17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1AE5F-B235-0842-A2ED-679DE165F1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  <a:p>
            <a:pPr marL="171450" indent="-171450"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2E5D6A-8002-6841-AEE4-81D8D911F9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40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 1 http://</a:t>
            </a:r>
            <a:r>
              <a:rPr lang="en-US" dirty="0" err="1" smtClean="0"/>
              <a:t>interaksyon.com</a:t>
            </a:r>
            <a:r>
              <a:rPr lang="en-US" dirty="0" smtClean="0"/>
              <a:t>/article/127313/el-nino-damage-to-agriculture-reaches-p7-013b-in-jan--may-16</a:t>
            </a:r>
          </a:p>
          <a:p>
            <a:r>
              <a:rPr lang="en-US" dirty="0" smtClean="0"/>
              <a:t>Quote https://</a:t>
            </a:r>
            <a:r>
              <a:rPr lang="en-US" dirty="0" err="1" smtClean="0"/>
              <a:t>www.climate.gov</a:t>
            </a:r>
            <a:r>
              <a:rPr lang="en-US" dirty="0" smtClean="0"/>
              <a:t>/news-features/blogs/</a:t>
            </a:r>
            <a:r>
              <a:rPr lang="en-US" dirty="0" err="1" smtClean="0"/>
              <a:t>enso</a:t>
            </a:r>
            <a:r>
              <a:rPr lang="en-US" dirty="0" smtClean="0"/>
              <a:t>/february-2016-el-ni%C3%B1o-update-q-a%E2%80%A6and-some-thursday-morning-quarterbacking</a:t>
            </a:r>
          </a:p>
          <a:p>
            <a:r>
              <a:rPr lang="en-US" dirty="0" smtClean="0"/>
              <a:t>Pic 2 http://</a:t>
            </a:r>
            <a:r>
              <a:rPr lang="en-US" dirty="0" err="1" smtClean="0"/>
              <a:t>www.bbc.com</a:t>
            </a:r>
            <a:r>
              <a:rPr lang="en-US" dirty="0" smtClean="0"/>
              <a:t>/news/world-latin-america-35179103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DA08C-0AB4-5249-8610-87B600B4C1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7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02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03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00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141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4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4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36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6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42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61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85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19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"/>
            <a:ext cx="12192000" cy="17272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125000"/>
                    </a14:imgEffect>
                    <a14:imgEffect>
                      <a14:brightnessContrast bright="1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98" r="380" b="4714"/>
          <a:stretch/>
        </p:blipFill>
        <p:spPr>
          <a:xfrm>
            <a:off x="0" y="-16318"/>
            <a:ext cx="12192000" cy="68903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0" y="5498157"/>
            <a:ext cx="12192000" cy="1375884"/>
          </a:xfrm>
          <a:prstGeom prst="rect">
            <a:avLst/>
          </a:prstGeom>
          <a:solidFill>
            <a:schemeClr val="tx1">
              <a:alpha val="61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-16317"/>
            <a:ext cx="12192000" cy="1727201"/>
          </a:xfrm>
          <a:prstGeom prst="rect">
            <a:avLst/>
          </a:prstGeom>
          <a:solidFill>
            <a:schemeClr val="tx1">
              <a:alpha val="61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13111" y="5462824"/>
            <a:ext cx="79657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Gemma O’Connor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EAS 4480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April 25, 2017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0670"/>
            <a:ext cx="12192000" cy="1321612"/>
          </a:xfrm>
          <a:noFill/>
          <a:ln w="127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Helvetica Neue Condensed Black" charset="0"/>
                <a:ea typeface="Helvetica Neue Condensed Black" charset="0"/>
                <a:cs typeface="Helvetica Neue Condensed Black" charset="0"/>
              </a:rPr>
              <a:t>How well did corals from the Central Tropical Pacific record SST during the 2015/16 El Niño Event?</a:t>
            </a:r>
            <a:endParaRPr lang="en-US" sz="2800" b="1" dirty="0">
              <a:solidFill>
                <a:schemeClr val="bg1"/>
              </a:solidFill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0" y="171088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560968" y="39944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8679"/>
            <a:ext cx="10058400" cy="50460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5967" y="1933731"/>
            <a:ext cx="2693233" cy="39124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45"/>
          <a:stretch/>
        </p:blipFill>
        <p:spPr>
          <a:xfrm>
            <a:off x="1295400" y="1250479"/>
            <a:ext cx="10058400" cy="5448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649" y="1449556"/>
            <a:ext cx="12741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</a:t>
            </a:r>
            <a:endParaRPr lang="en-US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X16A-D1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32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" r="5970"/>
          <a:stretch/>
        </p:blipFill>
        <p:spPr>
          <a:xfrm>
            <a:off x="0" y="1513692"/>
            <a:ext cx="6126190" cy="4351338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34" y="1513692"/>
            <a:ext cx="6503966" cy="42700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71750" y="6045200"/>
            <a:ext cx="817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CI for r: [ -0.921, -0.8203]. p-value: 4.6516 e-10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X16A-D1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5" y="4343400"/>
            <a:ext cx="2654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6649"/>
            <a:ext cx="10058400" cy="53130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8395" y="1892301"/>
            <a:ext cx="3358005" cy="4089399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X16A-D2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5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487" y="1811977"/>
            <a:ext cx="6627732" cy="435133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"/>
          <a:stretch/>
        </p:blipFill>
        <p:spPr>
          <a:xfrm>
            <a:off x="5977718" y="1783379"/>
            <a:ext cx="6330096" cy="43799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71763" y="6163315"/>
            <a:ext cx="71855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</a:t>
            </a:r>
            <a:r>
              <a:rPr lang="en-US" sz="2400" smtClean="0"/>
              <a:t>% CI for r: </a:t>
            </a:r>
            <a:r>
              <a:rPr lang="en-US" sz="2400" dirty="0" smtClean="0"/>
              <a:t>[ -0.9389, </a:t>
            </a:r>
            <a:r>
              <a:rPr lang="en-US" sz="2400" smtClean="0"/>
              <a:t>-0.7443] p-value</a:t>
            </a:r>
            <a:r>
              <a:rPr lang="en-US" sz="2400" dirty="0" smtClean="0"/>
              <a:t>: 6.7470 e-10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X16A-D2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4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1698"/>
            <a:ext cx="10058400" cy="53130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68167" y="1816101"/>
            <a:ext cx="3822492" cy="41189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4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0253"/>
            <a:ext cx="6250898" cy="41039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81" y="1690688"/>
            <a:ext cx="6387319" cy="4193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7500" y="6045200"/>
            <a:ext cx="6828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CI for r: [ -0.9174, -0.6945]. p-value: 1.1715 e-9</a:t>
            </a:r>
            <a:endParaRPr lang="en-US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X16C-D3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445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6669"/>
            <a:ext cx="10058400" cy="53130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55467" y="1854201"/>
            <a:ext cx="3822492" cy="41189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204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" y="1512492"/>
            <a:ext cx="6592940" cy="4471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4" y="1512492"/>
            <a:ext cx="6461560" cy="43820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8914" y="6045200"/>
            <a:ext cx="6956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CI for r: [ -0.9298, -0.7357]. p-value: 1.2338 e-10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X16C-D4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4597400"/>
            <a:ext cx="2705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6669"/>
            <a:ext cx="10058400" cy="53130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5467" y="1843088"/>
            <a:ext cx="3822492" cy="413007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X16C-D5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6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5913"/>
            <a:ext cx="6404504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9" y="1565817"/>
            <a:ext cx="6434137" cy="4363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6045200"/>
            <a:ext cx="685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CI for r: [ -0.9628, -0.8529]. p-value: 1.2338 e-10</a:t>
            </a:r>
            <a:endParaRPr lang="en-US" sz="2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X16C-D5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0"/>
            <a:ext cx="25908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4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2015/16 El Niño event </a:t>
            </a:r>
            <a:r>
              <a:rPr lang="en-US" dirty="0"/>
              <a:t>was </a:t>
            </a:r>
            <a:r>
              <a:rPr lang="en-US" dirty="0" smtClean="0"/>
              <a:t>one of the strongest on record</a:t>
            </a:r>
            <a:endParaRPr lang="en-US" dirty="0"/>
          </a:p>
          <a:p>
            <a:r>
              <a:rPr lang="en-US" dirty="0"/>
              <a:t>Heavy flooding an droughts harming lots of people and </a:t>
            </a:r>
            <a:r>
              <a:rPr lang="en-US" dirty="0" smtClean="0"/>
              <a:t>economies</a:t>
            </a:r>
          </a:p>
          <a:p>
            <a:r>
              <a:rPr lang="en-US" dirty="0" smtClean="0"/>
              <a:t>We want to understand how </a:t>
            </a:r>
            <a:r>
              <a:rPr lang="en-US" dirty="0" smtClean="0"/>
              <a:t>El </a:t>
            </a:r>
            <a:r>
              <a:rPr lang="en-US" dirty="0" smtClean="0"/>
              <a:t>N</a:t>
            </a:r>
            <a:r>
              <a:rPr lang="en-US" dirty="0" smtClean="0"/>
              <a:t>iño events </a:t>
            </a:r>
            <a:r>
              <a:rPr lang="en-US" dirty="0" smtClean="0"/>
              <a:t>are changing over time</a:t>
            </a:r>
          </a:p>
          <a:p>
            <a:r>
              <a:rPr lang="en-US" dirty="0" smtClean="0"/>
              <a:t>Instrumental data doesn’t allow us to understand long-term ENSO </a:t>
            </a:r>
            <a:r>
              <a:rPr lang="en-US" dirty="0" smtClean="0"/>
              <a:t>trends so we </a:t>
            </a:r>
            <a:r>
              <a:rPr lang="en-US" dirty="0" smtClean="0"/>
              <a:t>use coral oxygen isotopes as proxies for tracking SST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61885" y="648921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Motivation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61885" y="1135836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7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66669"/>
            <a:ext cx="10058400" cy="53130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8167" y="1866901"/>
            <a:ext cx="3822492" cy="41062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X16C-D10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32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3176" y="6045200"/>
            <a:ext cx="714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95% CI for r: [ -0.8847, -0.5923]. p-value: 1.0206 e-7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688"/>
            <a:ext cx="6608155" cy="44815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/>
          <a:stretch/>
        </p:blipFill>
        <p:spPr>
          <a:xfrm>
            <a:off x="6096000" y="1563688"/>
            <a:ext cx="6234112" cy="4397948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Coral X16C-D10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775200"/>
            <a:ext cx="25527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250673"/>
              </p:ext>
            </p:extLst>
          </p:nvPr>
        </p:nvGraphicFramePr>
        <p:xfrm>
          <a:off x="838669" y="1968500"/>
          <a:ext cx="105156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/>
                <a:gridCol w="2628900"/>
                <a:gridCol w="2628900"/>
                <a:gridCol w="26289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Coral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Peak </a:t>
                      </a:r>
                      <a:r>
                        <a:rPr lang="el-GR" sz="2400" dirty="0" smtClean="0"/>
                        <a:t>δ</a:t>
                      </a:r>
                      <a:r>
                        <a:rPr lang="el-GR" sz="2400" baseline="30000" dirty="0" smtClean="0"/>
                        <a:t>18</a:t>
                      </a:r>
                      <a:r>
                        <a:rPr lang="el-GR" sz="2400" dirty="0" smtClean="0"/>
                        <a:t>O</a:t>
                      </a:r>
                      <a:endParaRPr 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Correlation</a:t>
                      </a:r>
                      <a:endParaRPr 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P-value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X16A-D1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-5.500 ‰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-0.9238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4.65 e-10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X16A-D2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-5.595 ‰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-0.8711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6.75 e-10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X16C-D3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-5.923 ‰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-0.8369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1.17 e-9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X16C-D4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-6.078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-0.8610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1.23 e-10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X16C-D5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-5.608 ‰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-0.9217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1.24 e-10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X16C-D10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-5.543 ‰</a:t>
                      </a:r>
                      <a:endParaRPr 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-0.7745</a:t>
                      </a:r>
                      <a:endParaRPr 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1.02 e-7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Summary of Results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388863" y="5617763"/>
            <a:ext cx="6729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Mean correlation: -0.865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2015/16 El Niño reached a peak SST of 30.61°C and a peak </a:t>
            </a:r>
            <a:r>
              <a:rPr lang="el-GR" dirty="0" smtClean="0"/>
              <a:t>δ</a:t>
            </a:r>
            <a:r>
              <a:rPr lang="el-GR" baseline="30000" dirty="0" smtClean="0"/>
              <a:t>18</a:t>
            </a:r>
            <a:r>
              <a:rPr lang="el-GR" dirty="0" smtClean="0"/>
              <a:t>O</a:t>
            </a:r>
            <a:r>
              <a:rPr lang="en-US" dirty="0" smtClean="0"/>
              <a:t> of </a:t>
            </a:r>
            <a:r>
              <a:rPr lang="mr-IN" dirty="0" smtClean="0"/>
              <a:t>–</a:t>
            </a:r>
            <a:r>
              <a:rPr lang="en-US" dirty="0" smtClean="0"/>
              <a:t> 5.708 ‰ (by averaging the peak values for 6 corals)</a:t>
            </a:r>
          </a:p>
          <a:p>
            <a:endParaRPr lang="en-US" dirty="0" smtClean="0"/>
          </a:p>
          <a:p>
            <a:r>
              <a:rPr lang="en-US" dirty="0" smtClean="0"/>
              <a:t>With 95% confidence and a sample size of 6 corals, there is a significant correlation (~-0.87) between SST and coral </a:t>
            </a:r>
            <a:r>
              <a:rPr lang="el-GR" dirty="0" smtClean="0"/>
              <a:t>δ</a:t>
            </a:r>
            <a:r>
              <a:rPr lang="el-GR" baseline="30000" dirty="0" smtClean="0"/>
              <a:t>18</a:t>
            </a:r>
            <a:r>
              <a:rPr lang="el-GR" dirty="0" smtClean="0"/>
              <a:t>O</a:t>
            </a:r>
            <a:r>
              <a:rPr lang="en-US" dirty="0" smtClean="0"/>
              <a:t> during this event 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Concluding Remarks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94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27" y="1386595"/>
            <a:ext cx="11502580" cy="14229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“One of the strongest 3 El Niño events on record since 1950” -NOAA</a:t>
            </a:r>
            <a:endParaRPr lang="en-US" sz="800" b="1" dirty="0" smtClean="0">
              <a:solidFill>
                <a:srgbClr val="FF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19517" y="1998921"/>
            <a:ext cx="364326" cy="1903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337" y="1938469"/>
            <a:ext cx="4102100" cy="27142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04337" y="4669523"/>
            <a:ext cx="4205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SE Asia experienced heavy drought conditions and damaged crops</a:t>
            </a:r>
            <a:endParaRPr lang="en-US" sz="20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180" y="1938468"/>
            <a:ext cx="4825285" cy="271422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91180" y="4688323"/>
            <a:ext cx="4825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South America experienced heavy floods causing hundreds of thousands to evacuate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797929" y="5553372"/>
            <a:ext cx="10471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It’s relevant to reconstruct recent paleoclimate records because we can directly compare them to instrumental records and better understand how the proxy works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61885" y="648921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Motivation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961885" y="1135836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7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  <p:bldP spid="17" grpId="0"/>
      <p:bldP spid="2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How does coral </a:t>
            </a:r>
            <a:r>
              <a:rPr lang="el-GR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δ</a:t>
            </a:r>
            <a:r>
              <a:rPr lang="el-GR" sz="4000" b="1" baseline="30000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18</a:t>
            </a:r>
            <a:r>
              <a:rPr lang="el-GR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O</a:t>
            </a:r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 track SST?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Content Placeholder 2"/>
          <p:cNvSpPr txBox="1">
            <a:spLocks/>
          </p:cNvSpPr>
          <p:nvPr/>
        </p:nvSpPr>
        <p:spPr>
          <a:xfrm>
            <a:off x="238217" y="1798377"/>
            <a:ext cx="4902546" cy="4903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Font typeface="Arial"/>
              <a:buNone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Font typeface="Arial"/>
              <a:buNone/>
            </a:pPr>
            <a:r>
              <a:rPr lang="en-US" sz="2400" b="1" dirty="0" smtClean="0">
                <a:latin typeface="Symbol" charset="2"/>
                <a:cs typeface="Symbol" charset="2"/>
              </a:rPr>
              <a:t>d</a:t>
            </a:r>
            <a:r>
              <a:rPr lang="en-US" sz="2400" baseline="30000" dirty="0" smtClean="0"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lang="en-US" sz="2400" baseline="-25000" dirty="0" smtClean="0">
                <a:latin typeface="Helvetica" charset="0"/>
                <a:ea typeface="Helvetica" charset="0"/>
                <a:cs typeface="Helvetica" charset="0"/>
              </a:rPr>
              <a:t>sw</a:t>
            </a:r>
            <a:r>
              <a:rPr lang="en-US" sz="2400" b="1" baseline="-250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tracks changes in salinity</a:t>
            </a:r>
          </a:p>
          <a:p>
            <a:pPr marL="0" indent="0">
              <a:buFont typeface="Arial"/>
              <a:buNone/>
            </a:pPr>
            <a:endParaRPr lang="en-US" sz="2400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0" indent="0">
              <a:buFont typeface="Arial"/>
              <a:buNone/>
            </a:pPr>
            <a:r>
              <a:rPr lang="en-US" sz="2400" dirty="0" smtClean="0">
                <a:latin typeface="Helvetica" charset="0"/>
                <a:ea typeface="Helvetica" charset="0"/>
                <a:cs typeface="Helvetica" charset="0"/>
              </a:rPr>
              <a:t>relative contribution of these properties vary by location and time</a:t>
            </a:r>
            <a:endParaRPr lang="en-US" sz="24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774194" y="4416488"/>
            <a:ext cx="3525204" cy="2409716"/>
          </a:xfrm>
          <a:custGeom>
            <a:avLst/>
            <a:gdLst>
              <a:gd name="connsiteX0" fmla="*/ 525330 w 3525204"/>
              <a:gd name="connsiteY0" fmla="*/ 2358190 h 2409716"/>
              <a:gd name="connsiteX1" fmla="*/ 316783 w 3525204"/>
              <a:gd name="connsiteY1" fmla="*/ 2165685 h 2409716"/>
              <a:gd name="connsiteX2" fmla="*/ 300741 w 3525204"/>
              <a:gd name="connsiteY2" fmla="*/ 2101516 h 2409716"/>
              <a:gd name="connsiteX3" fmla="*/ 268657 w 3525204"/>
              <a:gd name="connsiteY3" fmla="*/ 2021306 h 2409716"/>
              <a:gd name="connsiteX4" fmla="*/ 204488 w 3525204"/>
              <a:gd name="connsiteY4" fmla="*/ 1925053 h 2409716"/>
              <a:gd name="connsiteX5" fmla="*/ 124278 w 3525204"/>
              <a:gd name="connsiteY5" fmla="*/ 1828800 h 2409716"/>
              <a:gd name="connsiteX6" fmla="*/ 92193 w 3525204"/>
              <a:gd name="connsiteY6" fmla="*/ 1732548 h 2409716"/>
              <a:gd name="connsiteX7" fmla="*/ 76151 w 3525204"/>
              <a:gd name="connsiteY7" fmla="*/ 1684422 h 2409716"/>
              <a:gd name="connsiteX8" fmla="*/ 44067 w 3525204"/>
              <a:gd name="connsiteY8" fmla="*/ 1652337 h 2409716"/>
              <a:gd name="connsiteX9" fmla="*/ 60109 w 3525204"/>
              <a:gd name="connsiteY9" fmla="*/ 994611 h 2409716"/>
              <a:gd name="connsiteX10" fmla="*/ 140320 w 3525204"/>
              <a:gd name="connsiteY10" fmla="*/ 914400 h 2409716"/>
              <a:gd name="connsiteX11" fmla="*/ 204488 w 3525204"/>
              <a:gd name="connsiteY11" fmla="*/ 898358 h 2409716"/>
              <a:gd name="connsiteX12" fmla="*/ 268657 w 3525204"/>
              <a:gd name="connsiteY12" fmla="*/ 834190 h 2409716"/>
              <a:gd name="connsiteX13" fmla="*/ 316783 w 3525204"/>
              <a:gd name="connsiteY13" fmla="*/ 802106 h 2409716"/>
              <a:gd name="connsiteX14" fmla="*/ 380951 w 3525204"/>
              <a:gd name="connsiteY14" fmla="*/ 673769 h 2409716"/>
              <a:gd name="connsiteX15" fmla="*/ 445120 w 3525204"/>
              <a:gd name="connsiteY15" fmla="*/ 577516 h 2409716"/>
              <a:gd name="connsiteX16" fmla="*/ 477204 w 3525204"/>
              <a:gd name="connsiteY16" fmla="*/ 529390 h 2409716"/>
              <a:gd name="connsiteX17" fmla="*/ 573457 w 3525204"/>
              <a:gd name="connsiteY17" fmla="*/ 401053 h 2409716"/>
              <a:gd name="connsiteX18" fmla="*/ 669709 w 3525204"/>
              <a:gd name="connsiteY18" fmla="*/ 368969 h 2409716"/>
              <a:gd name="connsiteX19" fmla="*/ 717835 w 3525204"/>
              <a:gd name="connsiteY19" fmla="*/ 352927 h 2409716"/>
              <a:gd name="connsiteX20" fmla="*/ 1022635 w 3525204"/>
              <a:gd name="connsiteY20" fmla="*/ 320843 h 2409716"/>
              <a:gd name="connsiteX21" fmla="*/ 1118888 w 3525204"/>
              <a:gd name="connsiteY21" fmla="*/ 288758 h 2409716"/>
              <a:gd name="connsiteX22" fmla="*/ 1167014 w 3525204"/>
              <a:gd name="connsiteY22" fmla="*/ 272716 h 2409716"/>
              <a:gd name="connsiteX23" fmla="*/ 1247225 w 3525204"/>
              <a:gd name="connsiteY23" fmla="*/ 192506 h 2409716"/>
              <a:gd name="connsiteX24" fmla="*/ 1279309 w 3525204"/>
              <a:gd name="connsiteY24" fmla="*/ 144379 h 2409716"/>
              <a:gd name="connsiteX25" fmla="*/ 1327435 w 3525204"/>
              <a:gd name="connsiteY25" fmla="*/ 112295 h 2409716"/>
              <a:gd name="connsiteX26" fmla="*/ 1359520 w 3525204"/>
              <a:gd name="connsiteY26" fmla="*/ 80211 h 2409716"/>
              <a:gd name="connsiteX27" fmla="*/ 1407646 w 3525204"/>
              <a:gd name="connsiteY27" fmla="*/ 64169 h 2409716"/>
              <a:gd name="connsiteX28" fmla="*/ 1455772 w 3525204"/>
              <a:gd name="connsiteY28" fmla="*/ 32085 h 2409716"/>
              <a:gd name="connsiteX29" fmla="*/ 1568067 w 3525204"/>
              <a:gd name="connsiteY29" fmla="*/ 0 h 2409716"/>
              <a:gd name="connsiteX30" fmla="*/ 1760572 w 3525204"/>
              <a:gd name="connsiteY30" fmla="*/ 16043 h 2409716"/>
              <a:gd name="connsiteX31" fmla="*/ 1904951 w 3525204"/>
              <a:gd name="connsiteY31" fmla="*/ 64169 h 2409716"/>
              <a:gd name="connsiteX32" fmla="*/ 1953078 w 3525204"/>
              <a:gd name="connsiteY32" fmla="*/ 80211 h 2409716"/>
              <a:gd name="connsiteX33" fmla="*/ 2514551 w 3525204"/>
              <a:gd name="connsiteY33" fmla="*/ 96253 h 2409716"/>
              <a:gd name="connsiteX34" fmla="*/ 2610804 w 3525204"/>
              <a:gd name="connsiteY34" fmla="*/ 160422 h 2409716"/>
              <a:gd name="connsiteX35" fmla="*/ 2691014 w 3525204"/>
              <a:gd name="connsiteY35" fmla="*/ 240632 h 2409716"/>
              <a:gd name="connsiteX36" fmla="*/ 2739141 w 3525204"/>
              <a:gd name="connsiteY36" fmla="*/ 320843 h 2409716"/>
              <a:gd name="connsiteX37" fmla="*/ 2787267 w 3525204"/>
              <a:gd name="connsiteY37" fmla="*/ 336885 h 2409716"/>
              <a:gd name="connsiteX38" fmla="*/ 2835393 w 3525204"/>
              <a:gd name="connsiteY38" fmla="*/ 368969 h 2409716"/>
              <a:gd name="connsiteX39" fmla="*/ 2931646 w 3525204"/>
              <a:gd name="connsiteY39" fmla="*/ 401053 h 2409716"/>
              <a:gd name="connsiteX40" fmla="*/ 3027899 w 3525204"/>
              <a:gd name="connsiteY40" fmla="*/ 449179 h 2409716"/>
              <a:gd name="connsiteX41" fmla="*/ 3059983 w 3525204"/>
              <a:gd name="connsiteY41" fmla="*/ 481264 h 2409716"/>
              <a:gd name="connsiteX42" fmla="*/ 3140193 w 3525204"/>
              <a:gd name="connsiteY42" fmla="*/ 561474 h 2409716"/>
              <a:gd name="connsiteX43" fmla="*/ 3172278 w 3525204"/>
              <a:gd name="connsiteY43" fmla="*/ 657727 h 2409716"/>
              <a:gd name="connsiteX44" fmla="*/ 3188320 w 3525204"/>
              <a:gd name="connsiteY44" fmla="*/ 705853 h 2409716"/>
              <a:gd name="connsiteX45" fmla="*/ 3252488 w 3525204"/>
              <a:gd name="connsiteY45" fmla="*/ 786064 h 2409716"/>
              <a:gd name="connsiteX46" fmla="*/ 3268530 w 3525204"/>
              <a:gd name="connsiteY46" fmla="*/ 834190 h 2409716"/>
              <a:gd name="connsiteX47" fmla="*/ 3396867 w 3525204"/>
              <a:gd name="connsiteY47" fmla="*/ 962527 h 2409716"/>
              <a:gd name="connsiteX48" fmla="*/ 3444993 w 3525204"/>
              <a:gd name="connsiteY48" fmla="*/ 1138990 h 2409716"/>
              <a:gd name="connsiteX49" fmla="*/ 3477078 w 3525204"/>
              <a:gd name="connsiteY49" fmla="*/ 1379622 h 2409716"/>
              <a:gd name="connsiteX50" fmla="*/ 3493120 w 3525204"/>
              <a:gd name="connsiteY50" fmla="*/ 1443790 h 2409716"/>
              <a:gd name="connsiteX51" fmla="*/ 3525204 w 3525204"/>
              <a:gd name="connsiteY51" fmla="*/ 1491916 h 2409716"/>
              <a:gd name="connsiteX52" fmla="*/ 3509162 w 3525204"/>
              <a:gd name="connsiteY52" fmla="*/ 1604211 h 2409716"/>
              <a:gd name="connsiteX53" fmla="*/ 3412909 w 3525204"/>
              <a:gd name="connsiteY53" fmla="*/ 1668379 h 2409716"/>
              <a:gd name="connsiteX54" fmla="*/ 3380825 w 3525204"/>
              <a:gd name="connsiteY54" fmla="*/ 1732548 h 2409716"/>
              <a:gd name="connsiteX55" fmla="*/ 3348741 w 3525204"/>
              <a:gd name="connsiteY55" fmla="*/ 1941095 h 2409716"/>
              <a:gd name="connsiteX56" fmla="*/ 3300614 w 3525204"/>
              <a:gd name="connsiteY56" fmla="*/ 2117558 h 2409716"/>
              <a:gd name="connsiteX57" fmla="*/ 3284572 w 3525204"/>
              <a:gd name="connsiteY57" fmla="*/ 2181727 h 2409716"/>
              <a:gd name="connsiteX58" fmla="*/ 3204362 w 3525204"/>
              <a:gd name="connsiteY58" fmla="*/ 2261937 h 2409716"/>
              <a:gd name="connsiteX59" fmla="*/ 3140193 w 3525204"/>
              <a:gd name="connsiteY59" fmla="*/ 2326106 h 2409716"/>
              <a:gd name="connsiteX60" fmla="*/ 3043941 w 3525204"/>
              <a:gd name="connsiteY60" fmla="*/ 2406316 h 2409716"/>
              <a:gd name="connsiteX61" fmla="*/ 2915604 w 3525204"/>
              <a:gd name="connsiteY61" fmla="*/ 2406316 h 2409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525204" h="2409716">
                <a:moveTo>
                  <a:pt x="525330" y="2358190"/>
                </a:moveTo>
                <a:cubicBezTo>
                  <a:pt x="455814" y="2294022"/>
                  <a:pt x="379080" y="2236882"/>
                  <a:pt x="316783" y="2165685"/>
                </a:cubicBezTo>
                <a:cubicBezTo>
                  <a:pt x="302264" y="2149092"/>
                  <a:pt x="307713" y="2122433"/>
                  <a:pt x="300741" y="2101516"/>
                </a:cubicBezTo>
                <a:cubicBezTo>
                  <a:pt x="291635" y="2074197"/>
                  <a:pt x="282446" y="2046586"/>
                  <a:pt x="268657" y="2021306"/>
                </a:cubicBezTo>
                <a:cubicBezTo>
                  <a:pt x="250192" y="1987454"/>
                  <a:pt x="231754" y="1952319"/>
                  <a:pt x="204488" y="1925053"/>
                </a:cubicBezTo>
                <a:cubicBezTo>
                  <a:pt x="174263" y="1894828"/>
                  <a:pt x="142147" y="1869004"/>
                  <a:pt x="124278" y="1828800"/>
                </a:cubicBezTo>
                <a:cubicBezTo>
                  <a:pt x="110542" y="1797895"/>
                  <a:pt x="102888" y="1764632"/>
                  <a:pt x="92193" y="1732548"/>
                </a:cubicBezTo>
                <a:cubicBezTo>
                  <a:pt x="86846" y="1716506"/>
                  <a:pt x="88108" y="1696379"/>
                  <a:pt x="76151" y="1684422"/>
                </a:cubicBezTo>
                <a:lnTo>
                  <a:pt x="44067" y="1652337"/>
                </a:lnTo>
                <a:cubicBezTo>
                  <a:pt x="-34512" y="1416600"/>
                  <a:pt x="5362" y="1555774"/>
                  <a:pt x="60109" y="994611"/>
                </a:cubicBezTo>
                <a:cubicBezTo>
                  <a:pt x="63220" y="962721"/>
                  <a:pt x="115820" y="924900"/>
                  <a:pt x="140320" y="914400"/>
                </a:cubicBezTo>
                <a:cubicBezTo>
                  <a:pt x="160585" y="905715"/>
                  <a:pt x="183099" y="903705"/>
                  <a:pt x="204488" y="898358"/>
                </a:cubicBezTo>
                <a:cubicBezTo>
                  <a:pt x="225878" y="876969"/>
                  <a:pt x="245690" y="853876"/>
                  <a:pt x="268657" y="834190"/>
                </a:cubicBezTo>
                <a:cubicBezTo>
                  <a:pt x="283296" y="821643"/>
                  <a:pt x="303150" y="815739"/>
                  <a:pt x="316783" y="802106"/>
                </a:cubicBezTo>
                <a:cubicBezTo>
                  <a:pt x="357026" y="761863"/>
                  <a:pt x="353378" y="724320"/>
                  <a:pt x="380951" y="673769"/>
                </a:cubicBezTo>
                <a:cubicBezTo>
                  <a:pt x="399416" y="639917"/>
                  <a:pt x="423730" y="609600"/>
                  <a:pt x="445120" y="577516"/>
                </a:cubicBezTo>
                <a:cubicBezTo>
                  <a:pt x="455815" y="561474"/>
                  <a:pt x="471107" y="547681"/>
                  <a:pt x="477204" y="529390"/>
                </a:cubicBezTo>
                <a:cubicBezTo>
                  <a:pt x="494899" y="476306"/>
                  <a:pt x="504331" y="424095"/>
                  <a:pt x="573457" y="401053"/>
                </a:cubicBezTo>
                <a:lnTo>
                  <a:pt x="669709" y="368969"/>
                </a:lnTo>
                <a:cubicBezTo>
                  <a:pt x="685751" y="363622"/>
                  <a:pt x="701095" y="355318"/>
                  <a:pt x="717835" y="352927"/>
                </a:cubicBezTo>
                <a:cubicBezTo>
                  <a:pt x="893874" y="327779"/>
                  <a:pt x="792449" y="340025"/>
                  <a:pt x="1022635" y="320843"/>
                </a:cubicBezTo>
                <a:lnTo>
                  <a:pt x="1118888" y="288758"/>
                </a:lnTo>
                <a:lnTo>
                  <a:pt x="1167014" y="272716"/>
                </a:lnTo>
                <a:cubicBezTo>
                  <a:pt x="1193751" y="245979"/>
                  <a:pt x="1226251" y="223967"/>
                  <a:pt x="1247225" y="192506"/>
                </a:cubicBezTo>
                <a:cubicBezTo>
                  <a:pt x="1257920" y="176464"/>
                  <a:pt x="1265676" y="158012"/>
                  <a:pt x="1279309" y="144379"/>
                </a:cubicBezTo>
                <a:cubicBezTo>
                  <a:pt x="1292942" y="130746"/>
                  <a:pt x="1312380" y="124339"/>
                  <a:pt x="1327435" y="112295"/>
                </a:cubicBezTo>
                <a:cubicBezTo>
                  <a:pt x="1339246" y="102847"/>
                  <a:pt x="1346551" y="87993"/>
                  <a:pt x="1359520" y="80211"/>
                </a:cubicBezTo>
                <a:cubicBezTo>
                  <a:pt x="1374020" y="71511"/>
                  <a:pt x="1392521" y="71731"/>
                  <a:pt x="1407646" y="64169"/>
                </a:cubicBezTo>
                <a:cubicBezTo>
                  <a:pt x="1424891" y="55547"/>
                  <a:pt x="1438527" y="40707"/>
                  <a:pt x="1455772" y="32085"/>
                </a:cubicBezTo>
                <a:cubicBezTo>
                  <a:pt x="1478782" y="20580"/>
                  <a:pt x="1547513" y="5139"/>
                  <a:pt x="1568067" y="0"/>
                </a:cubicBezTo>
                <a:cubicBezTo>
                  <a:pt x="1632235" y="5348"/>
                  <a:pt x="1697057" y="5457"/>
                  <a:pt x="1760572" y="16043"/>
                </a:cubicBezTo>
                <a:lnTo>
                  <a:pt x="1904951" y="64169"/>
                </a:lnTo>
                <a:cubicBezTo>
                  <a:pt x="1920993" y="69516"/>
                  <a:pt x="1936175" y="79728"/>
                  <a:pt x="1953078" y="80211"/>
                </a:cubicBezTo>
                <a:lnTo>
                  <a:pt x="2514551" y="96253"/>
                </a:lnTo>
                <a:cubicBezTo>
                  <a:pt x="2546635" y="117643"/>
                  <a:pt x="2589414" y="128338"/>
                  <a:pt x="2610804" y="160422"/>
                </a:cubicBezTo>
                <a:cubicBezTo>
                  <a:pt x="2653583" y="224590"/>
                  <a:pt x="2626846" y="197853"/>
                  <a:pt x="2691014" y="240632"/>
                </a:cubicBezTo>
                <a:cubicBezTo>
                  <a:pt x="2703633" y="278485"/>
                  <a:pt x="2702441" y="298823"/>
                  <a:pt x="2739141" y="320843"/>
                </a:cubicBezTo>
                <a:cubicBezTo>
                  <a:pt x="2753641" y="329543"/>
                  <a:pt x="2772142" y="329323"/>
                  <a:pt x="2787267" y="336885"/>
                </a:cubicBezTo>
                <a:cubicBezTo>
                  <a:pt x="2804512" y="345507"/>
                  <a:pt x="2817775" y="361139"/>
                  <a:pt x="2835393" y="368969"/>
                </a:cubicBezTo>
                <a:cubicBezTo>
                  <a:pt x="2866298" y="382704"/>
                  <a:pt x="2903506" y="382293"/>
                  <a:pt x="2931646" y="401053"/>
                </a:cubicBezTo>
                <a:cubicBezTo>
                  <a:pt x="2993842" y="442517"/>
                  <a:pt x="2961481" y="427040"/>
                  <a:pt x="3027899" y="449179"/>
                </a:cubicBezTo>
                <a:cubicBezTo>
                  <a:pt x="3038594" y="459874"/>
                  <a:pt x="3048173" y="471816"/>
                  <a:pt x="3059983" y="481264"/>
                </a:cubicBezTo>
                <a:cubicBezTo>
                  <a:pt x="3107925" y="519619"/>
                  <a:pt x="3113640" y="501730"/>
                  <a:pt x="3140193" y="561474"/>
                </a:cubicBezTo>
                <a:cubicBezTo>
                  <a:pt x="3153929" y="592379"/>
                  <a:pt x="3161583" y="625643"/>
                  <a:pt x="3172278" y="657727"/>
                </a:cubicBezTo>
                <a:cubicBezTo>
                  <a:pt x="3177625" y="673769"/>
                  <a:pt x="3178940" y="691783"/>
                  <a:pt x="3188320" y="705853"/>
                </a:cubicBezTo>
                <a:cubicBezTo>
                  <a:pt x="3228794" y="766564"/>
                  <a:pt x="3206771" y="740346"/>
                  <a:pt x="3252488" y="786064"/>
                </a:cubicBezTo>
                <a:cubicBezTo>
                  <a:pt x="3257835" y="802106"/>
                  <a:pt x="3256573" y="822233"/>
                  <a:pt x="3268530" y="834190"/>
                </a:cubicBezTo>
                <a:cubicBezTo>
                  <a:pt x="3355837" y="921496"/>
                  <a:pt x="3337738" y="785140"/>
                  <a:pt x="3396867" y="962527"/>
                </a:cubicBezTo>
                <a:cubicBezTo>
                  <a:pt x="3423512" y="1042461"/>
                  <a:pt x="3433656" y="1059627"/>
                  <a:pt x="3444993" y="1138990"/>
                </a:cubicBezTo>
                <a:cubicBezTo>
                  <a:pt x="3466397" y="1288818"/>
                  <a:pt x="3451885" y="1253661"/>
                  <a:pt x="3477078" y="1379622"/>
                </a:cubicBezTo>
                <a:cubicBezTo>
                  <a:pt x="3481402" y="1401241"/>
                  <a:pt x="3484435" y="1423525"/>
                  <a:pt x="3493120" y="1443790"/>
                </a:cubicBezTo>
                <a:cubicBezTo>
                  <a:pt x="3500715" y="1461511"/>
                  <a:pt x="3514509" y="1475874"/>
                  <a:pt x="3525204" y="1491916"/>
                </a:cubicBezTo>
                <a:cubicBezTo>
                  <a:pt x="3519857" y="1529348"/>
                  <a:pt x="3529462" y="1572311"/>
                  <a:pt x="3509162" y="1604211"/>
                </a:cubicBezTo>
                <a:cubicBezTo>
                  <a:pt x="3488460" y="1636743"/>
                  <a:pt x="3412909" y="1668379"/>
                  <a:pt x="3412909" y="1668379"/>
                </a:cubicBezTo>
                <a:cubicBezTo>
                  <a:pt x="3402214" y="1689769"/>
                  <a:pt x="3389222" y="1710156"/>
                  <a:pt x="3380825" y="1732548"/>
                </a:cubicBezTo>
                <a:cubicBezTo>
                  <a:pt x="3357705" y="1794201"/>
                  <a:pt x="3356969" y="1883501"/>
                  <a:pt x="3348741" y="1941095"/>
                </a:cubicBezTo>
                <a:cubicBezTo>
                  <a:pt x="3330241" y="2070595"/>
                  <a:pt x="3336144" y="1975437"/>
                  <a:pt x="3300614" y="2117558"/>
                </a:cubicBezTo>
                <a:cubicBezTo>
                  <a:pt x="3295267" y="2138948"/>
                  <a:pt x="3293257" y="2161462"/>
                  <a:pt x="3284572" y="2181727"/>
                </a:cubicBezTo>
                <a:cubicBezTo>
                  <a:pt x="3257663" y="2244515"/>
                  <a:pt x="3252660" y="2220539"/>
                  <a:pt x="3204362" y="2261937"/>
                </a:cubicBezTo>
                <a:cubicBezTo>
                  <a:pt x="3181395" y="2281623"/>
                  <a:pt x="3161583" y="2304716"/>
                  <a:pt x="3140193" y="2326106"/>
                </a:cubicBezTo>
                <a:cubicBezTo>
                  <a:pt x="3125155" y="2341144"/>
                  <a:pt x="3071238" y="2401353"/>
                  <a:pt x="3043941" y="2406316"/>
                </a:cubicBezTo>
                <a:cubicBezTo>
                  <a:pt x="3001852" y="2413968"/>
                  <a:pt x="2958383" y="2406316"/>
                  <a:pt x="2915604" y="2406316"/>
                </a:cubicBezTo>
              </a:path>
            </a:pathLst>
          </a:custGeom>
          <a:pattFill prst="lgConfetti">
            <a:fgClr>
              <a:srgbClr val="969B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424042" y="6359448"/>
            <a:ext cx="5502442" cy="498553"/>
          </a:xfrm>
          <a:custGeom>
            <a:avLst/>
            <a:gdLst>
              <a:gd name="connsiteX0" fmla="*/ 0 w 5502442"/>
              <a:gd name="connsiteY0" fmla="*/ 385010 h 498553"/>
              <a:gd name="connsiteX1" fmla="*/ 64169 w 5502442"/>
              <a:gd name="connsiteY1" fmla="*/ 401052 h 498553"/>
              <a:gd name="connsiteX2" fmla="*/ 112295 w 5502442"/>
              <a:gd name="connsiteY2" fmla="*/ 385010 h 498553"/>
              <a:gd name="connsiteX3" fmla="*/ 208548 w 5502442"/>
              <a:gd name="connsiteY3" fmla="*/ 336884 h 498553"/>
              <a:gd name="connsiteX4" fmla="*/ 336885 w 5502442"/>
              <a:gd name="connsiteY4" fmla="*/ 256674 h 498553"/>
              <a:gd name="connsiteX5" fmla="*/ 561474 w 5502442"/>
              <a:gd name="connsiteY5" fmla="*/ 176463 h 498553"/>
              <a:gd name="connsiteX6" fmla="*/ 641685 w 5502442"/>
              <a:gd name="connsiteY6" fmla="*/ 144379 h 498553"/>
              <a:gd name="connsiteX7" fmla="*/ 753979 w 5502442"/>
              <a:gd name="connsiteY7" fmla="*/ 96252 h 498553"/>
              <a:gd name="connsiteX8" fmla="*/ 882316 w 5502442"/>
              <a:gd name="connsiteY8" fmla="*/ 64168 h 498553"/>
              <a:gd name="connsiteX9" fmla="*/ 946485 w 5502442"/>
              <a:gd name="connsiteY9" fmla="*/ 48126 h 498553"/>
              <a:gd name="connsiteX10" fmla="*/ 1010653 w 5502442"/>
              <a:gd name="connsiteY10" fmla="*/ 32084 h 498553"/>
              <a:gd name="connsiteX11" fmla="*/ 1155032 w 5502442"/>
              <a:gd name="connsiteY11" fmla="*/ 0 h 498553"/>
              <a:gd name="connsiteX12" fmla="*/ 1796716 w 5502442"/>
              <a:gd name="connsiteY12" fmla="*/ 16042 h 498553"/>
              <a:gd name="connsiteX13" fmla="*/ 1941095 w 5502442"/>
              <a:gd name="connsiteY13" fmla="*/ 64168 h 498553"/>
              <a:gd name="connsiteX14" fmla="*/ 2133600 w 5502442"/>
              <a:gd name="connsiteY14" fmla="*/ 112295 h 498553"/>
              <a:gd name="connsiteX15" fmla="*/ 2261937 w 5502442"/>
              <a:gd name="connsiteY15" fmla="*/ 144379 h 498553"/>
              <a:gd name="connsiteX16" fmla="*/ 2390274 w 5502442"/>
              <a:gd name="connsiteY16" fmla="*/ 192505 h 498553"/>
              <a:gd name="connsiteX17" fmla="*/ 2518611 w 5502442"/>
              <a:gd name="connsiteY17" fmla="*/ 256674 h 498553"/>
              <a:gd name="connsiteX18" fmla="*/ 2646948 w 5502442"/>
              <a:gd name="connsiteY18" fmla="*/ 304800 h 498553"/>
              <a:gd name="connsiteX19" fmla="*/ 2791327 w 5502442"/>
              <a:gd name="connsiteY19" fmla="*/ 352926 h 498553"/>
              <a:gd name="connsiteX20" fmla="*/ 2839453 w 5502442"/>
              <a:gd name="connsiteY20" fmla="*/ 368968 h 498553"/>
              <a:gd name="connsiteX21" fmla="*/ 2887579 w 5502442"/>
              <a:gd name="connsiteY21" fmla="*/ 385010 h 498553"/>
              <a:gd name="connsiteX22" fmla="*/ 3048000 w 5502442"/>
              <a:gd name="connsiteY22" fmla="*/ 417095 h 498553"/>
              <a:gd name="connsiteX23" fmla="*/ 3593432 w 5502442"/>
              <a:gd name="connsiteY23" fmla="*/ 401052 h 498553"/>
              <a:gd name="connsiteX24" fmla="*/ 3641558 w 5502442"/>
              <a:gd name="connsiteY24" fmla="*/ 385010 h 498553"/>
              <a:gd name="connsiteX25" fmla="*/ 3705727 w 5502442"/>
              <a:gd name="connsiteY25" fmla="*/ 368968 h 498553"/>
              <a:gd name="connsiteX26" fmla="*/ 3801979 w 5502442"/>
              <a:gd name="connsiteY26" fmla="*/ 336884 h 498553"/>
              <a:gd name="connsiteX27" fmla="*/ 3850106 w 5502442"/>
              <a:gd name="connsiteY27" fmla="*/ 320842 h 498553"/>
              <a:gd name="connsiteX28" fmla="*/ 3978442 w 5502442"/>
              <a:gd name="connsiteY28" fmla="*/ 288758 h 498553"/>
              <a:gd name="connsiteX29" fmla="*/ 4170948 w 5502442"/>
              <a:gd name="connsiteY29" fmla="*/ 256674 h 498553"/>
              <a:gd name="connsiteX30" fmla="*/ 4491790 w 5502442"/>
              <a:gd name="connsiteY30" fmla="*/ 272716 h 498553"/>
              <a:gd name="connsiteX31" fmla="*/ 4572000 w 5502442"/>
              <a:gd name="connsiteY31" fmla="*/ 288758 h 498553"/>
              <a:gd name="connsiteX32" fmla="*/ 4668253 w 5502442"/>
              <a:gd name="connsiteY32" fmla="*/ 304800 h 498553"/>
              <a:gd name="connsiteX33" fmla="*/ 4764506 w 5502442"/>
              <a:gd name="connsiteY33" fmla="*/ 336884 h 498553"/>
              <a:gd name="connsiteX34" fmla="*/ 4812632 w 5502442"/>
              <a:gd name="connsiteY34" fmla="*/ 352926 h 498553"/>
              <a:gd name="connsiteX35" fmla="*/ 4940969 w 5502442"/>
              <a:gd name="connsiteY35" fmla="*/ 417095 h 498553"/>
              <a:gd name="connsiteX36" fmla="*/ 4989095 w 5502442"/>
              <a:gd name="connsiteY36" fmla="*/ 449179 h 498553"/>
              <a:gd name="connsiteX37" fmla="*/ 5133474 w 5502442"/>
              <a:gd name="connsiteY37" fmla="*/ 465221 h 498553"/>
              <a:gd name="connsiteX38" fmla="*/ 5342021 w 5502442"/>
              <a:gd name="connsiteY38" fmla="*/ 497305 h 498553"/>
              <a:gd name="connsiteX39" fmla="*/ 5502442 w 5502442"/>
              <a:gd name="connsiteY39" fmla="*/ 497305 h 49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5502442" h="498553">
                <a:moveTo>
                  <a:pt x="0" y="385010"/>
                </a:moveTo>
                <a:cubicBezTo>
                  <a:pt x="21390" y="390357"/>
                  <a:pt x="42121" y="401052"/>
                  <a:pt x="64169" y="401052"/>
                </a:cubicBezTo>
                <a:cubicBezTo>
                  <a:pt x="81079" y="401052"/>
                  <a:pt x="96843" y="391878"/>
                  <a:pt x="112295" y="385010"/>
                </a:cubicBezTo>
                <a:cubicBezTo>
                  <a:pt x="145075" y="370441"/>
                  <a:pt x="177191" y="354305"/>
                  <a:pt x="208548" y="336884"/>
                </a:cubicBezTo>
                <a:cubicBezTo>
                  <a:pt x="285482" y="294143"/>
                  <a:pt x="235508" y="303983"/>
                  <a:pt x="336885" y="256674"/>
                </a:cubicBezTo>
                <a:cubicBezTo>
                  <a:pt x="623311" y="123008"/>
                  <a:pt x="401032" y="229943"/>
                  <a:pt x="561474" y="176463"/>
                </a:cubicBezTo>
                <a:cubicBezTo>
                  <a:pt x="588793" y="167357"/>
                  <a:pt x="615370" y="156074"/>
                  <a:pt x="641685" y="144379"/>
                </a:cubicBezTo>
                <a:cubicBezTo>
                  <a:pt x="711278" y="113449"/>
                  <a:pt x="690025" y="113694"/>
                  <a:pt x="753979" y="96252"/>
                </a:cubicBezTo>
                <a:cubicBezTo>
                  <a:pt x="796521" y="84650"/>
                  <a:pt x="839537" y="74863"/>
                  <a:pt x="882316" y="64168"/>
                </a:cubicBezTo>
                <a:lnTo>
                  <a:pt x="946485" y="48126"/>
                </a:lnTo>
                <a:cubicBezTo>
                  <a:pt x="967874" y="42779"/>
                  <a:pt x="989034" y="36408"/>
                  <a:pt x="1010653" y="32084"/>
                </a:cubicBezTo>
                <a:cubicBezTo>
                  <a:pt x="1112483" y="11718"/>
                  <a:pt x="1064412" y="22655"/>
                  <a:pt x="1155032" y="0"/>
                </a:cubicBezTo>
                <a:cubicBezTo>
                  <a:pt x="1368927" y="5347"/>
                  <a:pt x="1583464" y="-1366"/>
                  <a:pt x="1796716" y="16042"/>
                </a:cubicBezTo>
                <a:cubicBezTo>
                  <a:pt x="1847277" y="20169"/>
                  <a:pt x="1891351" y="54219"/>
                  <a:pt x="1941095" y="64168"/>
                </a:cubicBezTo>
                <a:cubicBezTo>
                  <a:pt x="2087204" y="93389"/>
                  <a:pt x="1955505" y="64802"/>
                  <a:pt x="2133600" y="112295"/>
                </a:cubicBezTo>
                <a:cubicBezTo>
                  <a:pt x="2176207" y="123657"/>
                  <a:pt x="2222497" y="124659"/>
                  <a:pt x="2261937" y="144379"/>
                </a:cubicBezTo>
                <a:cubicBezTo>
                  <a:pt x="2535385" y="281101"/>
                  <a:pt x="2128143" y="83283"/>
                  <a:pt x="2390274" y="192505"/>
                </a:cubicBezTo>
                <a:cubicBezTo>
                  <a:pt x="2434423" y="210901"/>
                  <a:pt x="2472211" y="245074"/>
                  <a:pt x="2518611" y="256674"/>
                </a:cubicBezTo>
                <a:cubicBezTo>
                  <a:pt x="2657538" y="291406"/>
                  <a:pt x="2507135" y="248875"/>
                  <a:pt x="2646948" y="304800"/>
                </a:cubicBezTo>
                <a:cubicBezTo>
                  <a:pt x="2646962" y="304806"/>
                  <a:pt x="2767257" y="344903"/>
                  <a:pt x="2791327" y="352926"/>
                </a:cubicBezTo>
                <a:lnTo>
                  <a:pt x="2839453" y="368968"/>
                </a:lnTo>
                <a:cubicBezTo>
                  <a:pt x="2855495" y="374315"/>
                  <a:pt x="2870899" y="382230"/>
                  <a:pt x="2887579" y="385010"/>
                </a:cubicBezTo>
                <a:cubicBezTo>
                  <a:pt x="3005580" y="404677"/>
                  <a:pt x="2952276" y="393163"/>
                  <a:pt x="3048000" y="417095"/>
                </a:cubicBezTo>
                <a:cubicBezTo>
                  <a:pt x="3229811" y="411747"/>
                  <a:pt x="3411808" y="410870"/>
                  <a:pt x="3593432" y="401052"/>
                </a:cubicBezTo>
                <a:cubicBezTo>
                  <a:pt x="3610317" y="400139"/>
                  <a:pt x="3625299" y="389655"/>
                  <a:pt x="3641558" y="385010"/>
                </a:cubicBezTo>
                <a:cubicBezTo>
                  <a:pt x="3662758" y="378953"/>
                  <a:pt x="3684609" y="375303"/>
                  <a:pt x="3705727" y="368968"/>
                </a:cubicBezTo>
                <a:cubicBezTo>
                  <a:pt x="3738120" y="359250"/>
                  <a:pt x="3769895" y="347579"/>
                  <a:pt x="3801979" y="336884"/>
                </a:cubicBezTo>
                <a:cubicBezTo>
                  <a:pt x="3818021" y="331537"/>
                  <a:pt x="3833701" y="324943"/>
                  <a:pt x="3850106" y="320842"/>
                </a:cubicBezTo>
                <a:cubicBezTo>
                  <a:pt x="3892885" y="310147"/>
                  <a:pt x="3934687" y="294227"/>
                  <a:pt x="3978442" y="288758"/>
                </a:cubicBezTo>
                <a:cubicBezTo>
                  <a:pt x="4128657" y="269981"/>
                  <a:pt x="4064954" y="283172"/>
                  <a:pt x="4170948" y="256674"/>
                </a:cubicBezTo>
                <a:cubicBezTo>
                  <a:pt x="4277895" y="262021"/>
                  <a:pt x="4385050" y="264177"/>
                  <a:pt x="4491790" y="272716"/>
                </a:cubicBezTo>
                <a:cubicBezTo>
                  <a:pt x="4518969" y="274890"/>
                  <a:pt x="4545174" y="283881"/>
                  <a:pt x="4572000" y="288758"/>
                </a:cubicBezTo>
                <a:cubicBezTo>
                  <a:pt x="4604002" y="294577"/>
                  <a:pt x="4636169" y="299453"/>
                  <a:pt x="4668253" y="304800"/>
                </a:cubicBezTo>
                <a:lnTo>
                  <a:pt x="4764506" y="336884"/>
                </a:lnTo>
                <a:cubicBezTo>
                  <a:pt x="4780548" y="342231"/>
                  <a:pt x="4798562" y="343546"/>
                  <a:pt x="4812632" y="352926"/>
                </a:cubicBezTo>
                <a:cubicBezTo>
                  <a:pt x="4924131" y="427259"/>
                  <a:pt x="4783990" y="338605"/>
                  <a:pt x="4940969" y="417095"/>
                </a:cubicBezTo>
                <a:cubicBezTo>
                  <a:pt x="4958214" y="425717"/>
                  <a:pt x="4970391" y="444503"/>
                  <a:pt x="4989095" y="449179"/>
                </a:cubicBezTo>
                <a:cubicBezTo>
                  <a:pt x="5036072" y="460923"/>
                  <a:pt x="5085348" y="459874"/>
                  <a:pt x="5133474" y="465221"/>
                </a:cubicBezTo>
                <a:cubicBezTo>
                  <a:pt x="5222185" y="487399"/>
                  <a:pt x="5225000" y="491146"/>
                  <a:pt x="5342021" y="497305"/>
                </a:cubicBezTo>
                <a:cubicBezTo>
                  <a:pt x="5395421" y="500115"/>
                  <a:pt x="5448968" y="497305"/>
                  <a:pt x="5502442" y="497305"/>
                </a:cubicBezTo>
              </a:path>
            </a:pathLst>
          </a:custGeom>
          <a:pattFill prst="pct50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41597" y="3180958"/>
            <a:ext cx="2362200" cy="89255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</a:rPr>
              <a:t>SST</a:t>
            </a:r>
          </a:p>
          <a:p>
            <a:pPr algn="ctr"/>
            <a:r>
              <a:rPr lang="en-US" sz="2000" dirty="0" smtClean="0">
                <a:latin typeface="Helvetica Neue" charset="0"/>
                <a:ea typeface="Helvetica Neue" charset="0"/>
                <a:cs typeface="Helvetica Neue" charset="0"/>
              </a:rPr>
              <a:t>(m = 0.2‰ / °C)</a:t>
            </a:r>
            <a:endParaRPr lang="en-US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2" name="Curved Connector 11"/>
          <p:cNvCxnSpPr/>
          <p:nvPr/>
        </p:nvCxnSpPr>
        <p:spPr>
          <a:xfrm rot="16200000" flipH="1">
            <a:off x="6169491" y="3878288"/>
            <a:ext cx="752495" cy="1181101"/>
          </a:xfrm>
          <a:prstGeom prst="curvedConnector2">
            <a:avLst/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72544" y="2350448"/>
            <a:ext cx="2034954" cy="107721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elvetica" charset="0"/>
                <a:ea typeface="Helvetica" charset="0"/>
                <a:cs typeface="Helvetica" charset="0"/>
              </a:rPr>
              <a:t>Seawater </a:t>
            </a:r>
            <a:r>
              <a:rPr lang="en-US" sz="3200" b="1" dirty="0" smtClean="0">
                <a:latin typeface="Symbol" charset="2"/>
                <a:cs typeface="Symbol" charset="2"/>
              </a:rPr>
              <a:t>d</a:t>
            </a:r>
            <a:r>
              <a:rPr lang="en-US" sz="3200" b="1" baseline="30000" dirty="0" smtClean="0"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O</a:t>
            </a:r>
            <a:endParaRPr lang="en-US" sz="3200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5400000">
            <a:off x="9655758" y="3582041"/>
            <a:ext cx="1287280" cy="987349"/>
          </a:xfrm>
          <a:prstGeom prst="curvedConnector3">
            <a:avLst>
              <a:gd name="adj1" fmla="val 54932"/>
            </a:avLst>
          </a:prstGeom>
          <a:ln w="762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560510" y="5113439"/>
            <a:ext cx="203495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Coral </a:t>
            </a:r>
            <a:r>
              <a:rPr lang="en-US" sz="3600" b="1" dirty="0" smtClean="0">
                <a:latin typeface="Symbol" charset="2"/>
                <a:cs typeface="Symbol" charset="2"/>
              </a:rPr>
              <a:t>d</a:t>
            </a:r>
            <a:r>
              <a:rPr lang="en-US" sz="3600" b="1" baseline="30000" dirty="0" smtClean="0"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O</a:t>
            </a:r>
            <a:endParaRPr lang="en-US" sz="3600" b="1" dirty="0" smtClean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8217" y="1624703"/>
            <a:ext cx="5443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Symbol" charset="2"/>
                <a:cs typeface="Symbol" charset="2"/>
              </a:rPr>
              <a:t>d</a:t>
            </a:r>
            <a:r>
              <a:rPr lang="en-US" sz="3200" b="1" baseline="30000" dirty="0" smtClean="0"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lang="en-US" sz="3200" b="1" baseline="-25000" dirty="0" smtClean="0">
                <a:latin typeface="Helvetica" charset="0"/>
                <a:ea typeface="Helvetica" charset="0"/>
                <a:cs typeface="Helvetica" charset="0"/>
              </a:rPr>
              <a:t>coral 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=</a:t>
            </a:r>
            <a:r>
              <a:rPr lang="en-US" sz="32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a(</a:t>
            </a:r>
            <a:r>
              <a:rPr lang="en-US" sz="3200" b="1" dirty="0" smtClean="0"/>
              <a:t>SST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en-US" sz="3200" b="1" dirty="0" smtClean="0"/>
              <a:t> + 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b(</a:t>
            </a:r>
            <a:r>
              <a:rPr lang="en-US" sz="3200" b="1" dirty="0" smtClean="0">
                <a:latin typeface="Symbol" charset="2"/>
                <a:cs typeface="Symbol" charset="2"/>
              </a:rPr>
              <a:t>d</a:t>
            </a:r>
            <a:r>
              <a:rPr lang="en-US" sz="3200" b="1" baseline="30000" dirty="0" smtClean="0">
                <a:latin typeface="Helvetica" charset="0"/>
                <a:ea typeface="Helvetica" charset="0"/>
                <a:cs typeface="Helvetica" charset="0"/>
              </a:rPr>
              <a:t>18</a:t>
            </a:r>
            <a:r>
              <a:rPr lang="en-US" sz="3200" b="1" dirty="0" smtClean="0">
                <a:latin typeface="Helvetica" charset="0"/>
                <a:ea typeface="Helvetica" charset="0"/>
                <a:cs typeface="Helvetica" charset="0"/>
              </a:rPr>
              <a:t>O</a:t>
            </a:r>
            <a:r>
              <a:rPr lang="en-US" sz="3200" b="1" baseline="-25000" dirty="0" smtClean="0">
                <a:latin typeface="Helvetica" charset="0"/>
                <a:ea typeface="Helvetica" charset="0"/>
                <a:cs typeface="Helvetica" charset="0"/>
              </a:rPr>
              <a:t>sw</a:t>
            </a:r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)</a:t>
            </a:r>
            <a:endParaRPr lang="en-US" sz="32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By analyzing both instrumental and proxy data, how strong was the 2015/16 El Niño event?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well did coral oxygen isotopes capture SST during 2015/16 El Niño event?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Project Questions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89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0638"/>
            <a:ext cx="9167375" cy="27833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Coral data collection: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Get corals from the middle of the Pacific Ocean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Run hundreds of coral samples on the mass spec (pic of </a:t>
            </a:r>
            <a:r>
              <a:rPr lang="en-US" dirty="0" err="1" smtClean="0"/>
              <a:t>xray</a:t>
            </a:r>
            <a:r>
              <a:rPr lang="en-US" dirty="0" smtClean="0"/>
              <a:t> coral with line of sampling drawn)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Data Collection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575" y="3581163"/>
            <a:ext cx="3711175" cy="2783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9730250" y="394715"/>
            <a:ext cx="1899776" cy="5969829"/>
            <a:chOff x="3215150" y="266128"/>
            <a:chExt cx="1899776" cy="5969829"/>
          </a:xfrm>
        </p:grpSpPr>
        <p:pic>
          <p:nvPicPr>
            <p:cNvPr id="8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337"/>
            <a:stretch/>
          </p:blipFill>
          <p:spPr>
            <a:xfrm>
              <a:off x="3215150" y="266128"/>
              <a:ext cx="1899776" cy="5969829"/>
            </a:xfrm>
            <a:prstGeom prst="rect">
              <a:avLst/>
            </a:prstGeom>
          </p:spPr>
        </p:pic>
        <p:cxnSp>
          <p:nvCxnSpPr>
            <p:cNvPr id="9" name="Straight Connector 8"/>
            <p:cNvCxnSpPr/>
            <p:nvPr/>
          </p:nvCxnSpPr>
          <p:spPr>
            <a:xfrm>
              <a:off x="4018653" y="603871"/>
              <a:ext cx="12573" cy="20705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109884" y="3755923"/>
              <a:ext cx="19664" cy="210410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199125" y="3379629"/>
            <a:ext cx="51895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SST data collection: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Download IGOSS (integrated global ocean services system) SST  from internet. Represents combined data from ship, buoy, and satellite. </a:t>
            </a:r>
            <a:r>
              <a:rPr lang="en-US" sz="1600" dirty="0" smtClean="0"/>
              <a:t>https://</a:t>
            </a:r>
            <a:r>
              <a:rPr lang="en-US" sz="1600" dirty="0" err="1" smtClean="0"/>
              <a:t>iridl.ldeo.columbia.edu</a:t>
            </a:r>
            <a:r>
              <a:rPr lang="en-US" sz="1600" dirty="0" smtClean="0"/>
              <a:t>/SOURCES/.IGOSS/.</a:t>
            </a:r>
            <a:r>
              <a:rPr lang="en-US" sz="1600" dirty="0" err="1" smtClean="0"/>
              <a:t>nmc</a:t>
            </a:r>
            <a:r>
              <a:rPr lang="en-US" sz="1600" dirty="0" smtClean="0"/>
              <a:t>/.Reyn_SmithOIv2/.monthly/.</a:t>
            </a:r>
            <a:r>
              <a:rPr lang="en-US" sz="1600" dirty="0" err="1" smtClean="0"/>
              <a:t>sst</a:t>
            </a:r>
            <a:r>
              <a:rPr lang="en-US" sz="1600" dirty="0" smtClean="0"/>
              <a:t>/</a:t>
            </a:r>
            <a:r>
              <a:rPr lang="en-US" sz="1600" dirty="0" err="1" smtClean="0"/>
              <a:t>index.html?Set-Language</a:t>
            </a:r>
            <a:r>
              <a:rPr lang="en-US" sz="1600" dirty="0" smtClean="0"/>
              <a:t>=en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739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7300"/>
            <a:ext cx="10058400" cy="48066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74193" y="6171266"/>
            <a:ext cx="2412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Peak</a:t>
            </a:r>
            <a:r>
              <a:rPr lang="en-US" sz="2800" smtClean="0"/>
              <a:t>: 30.61°C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8158163" y="1831834"/>
            <a:ext cx="428624" cy="36576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Event Magnitude: Instrumental SST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153549" y="6171266"/>
            <a:ext cx="3669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3-month mean: 30.26°C</a:t>
            </a:r>
          </a:p>
        </p:txBody>
      </p:sp>
    </p:spTree>
    <p:extLst>
      <p:ext uri="{BB962C8B-B14F-4D97-AF65-F5344CB8AC3E}">
        <p14:creationId xmlns:p14="http://schemas.microsoft.com/office/powerpoint/2010/main" val="4408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6" y="1078616"/>
            <a:ext cx="9652000" cy="5098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72437" y="1628774"/>
            <a:ext cx="528637" cy="3929061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82502" y="6176962"/>
            <a:ext cx="6426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Peak: -6.078 ‰</a:t>
            </a:r>
            <a:endParaRPr lang="en-US" sz="2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Event Magnitude: Coral </a:t>
            </a:r>
            <a:r>
              <a:rPr lang="en-US" sz="40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δ</a:t>
            </a:r>
            <a:r>
              <a:rPr lang="en-US" sz="4000" b="1" baseline="30000" dirty="0">
                <a:latin typeface="Helvetica Neue Condensed" charset="0"/>
                <a:ea typeface="Helvetica Neue Condensed" charset="0"/>
                <a:cs typeface="Helvetica Neue Condensed" charset="0"/>
              </a:rPr>
              <a:t>18</a:t>
            </a:r>
            <a:r>
              <a:rPr lang="en-US" sz="40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O</a:t>
            </a:r>
            <a:endParaRPr lang="en-US" sz="4000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5946776" y="6176962"/>
            <a:ext cx="3922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3-month mean: -5.585 ‰</a:t>
            </a:r>
          </a:p>
        </p:txBody>
      </p:sp>
    </p:spTree>
    <p:extLst>
      <p:ext uri="{BB962C8B-B14F-4D97-AF65-F5344CB8AC3E}">
        <p14:creationId xmlns:p14="http://schemas.microsoft.com/office/powerpoint/2010/main" val="6397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76" y="1078616"/>
            <a:ext cx="9652000" cy="50983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86438" y="1628774"/>
            <a:ext cx="3657599" cy="395922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65201" y="6176962"/>
            <a:ext cx="7061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My analysis: January 2014 to August 2016</a:t>
            </a:r>
            <a:endParaRPr lang="en-US" sz="2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72335" y="509502"/>
            <a:ext cx="11049000" cy="4869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Event Magnitude: Coral </a:t>
            </a:r>
            <a:r>
              <a:rPr lang="en-US" sz="40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δ</a:t>
            </a:r>
            <a:r>
              <a:rPr lang="en-US" sz="4000" b="1" baseline="30000" dirty="0">
                <a:latin typeface="Helvetica Neue Condensed" charset="0"/>
                <a:ea typeface="Helvetica Neue Condensed" charset="0"/>
                <a:cs typeface="Helvetica Neue Condensed" charset="0"/>
              </a:rPr>
              <a:t>18</a:t>
            </a:r>
            <a:r>
              <a:rPr lang="en-US" sz="400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O</a:t>
            </a:r>
            <a:endParaRPr lang="en-US" sz="4000" b="1" dirty="0" smtClean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52829" y="1018360"/>
            <a:ext cx="104014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5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</TotalTime>
  <Words>598</Words>
  <Application>Microsoft Macintosh PowerPoint</Application>
  <PresentationFormat>Widescreen</PresentationFormat>
  <Paragraphs>101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Calibri</vt:lpstr>
      <vt:lpstr>Calibri Light</vt:lpstr>
      <vt:lpstr>Helvetica</vt:lpstr>
      <vt:lpstr>Helvetica Neue</vt:lpstr>
      <vt:lpstr>Helvetica Neue Condensed</vt:lpstr>
      <vt:lpstr>Helvetica Neue Condensed Black</vt:lpstr>
      <vt:lpstr>Mangal</vt:lpstr>
      <vt:lpstr>Symbol</vt:lpstr>
      <vt:lpstr>Arial</vt:lpstr>
      <vt:lpstr>Office Theme</vt:lpstr>
      <vt:lpstr>How well did corals from the Central Tropical Pacific record SST during the 2015/16 El Niño Event?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O'Connor, Gemma K</dc:creator>
  <cp:lastModifiedBy>O'Connor, Gemma K</cp:lastModifiedBy>
  <cp:revision>40</cp:revision>
  <dcterms:created xsi:type="dcterms:W3CDTF">2017-04-24T02:27:59Z</dcterms:created>
  <dcterms:modified xsi:type="dcterms:W3CDTF">2017-04-25T16:27:27Z</dcterms:modified>
</cp:coreProperties>
</file>