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9" r:id="rId10"/>
    <p:sldId id="264" r:id="rId11"/>
    <p:sldId id="268" r:id="rId12"/>
    <p:sldId id="270" r:id="rId13"/>
    <p:sldId id="271" r:id="rId14"/>
    <p:sldId id="265" r:id="rId15"/>
    <p:sldId id="266" r:id="rId16"/>
    <p:sldId id="267" r:id="rId17"/>
    <p:sldId id="272" r:id="rId18"/>
    <p:sldId id="273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47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39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662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02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165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21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50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0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825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8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19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8BF42-4372-43CD-BD0F-A652ACB88AB2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EC3C2-9F12-4502-B355-29450B929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4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underground.com/" TargetMode="External"/><Relationship Id="rId2" Type="http://schemas.openxmlformats.org/officeDocument/2006/relationships/hyperlink" Target="http://www.stateair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/>
              <a:t>The role of weather conditions on PM2.5 concentrations in Beijing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dirty="0" smtClean="0">
              <a:latin typeface="+mj-lt"/>
            </a:endParaRPr>
          </a:p>
          <a:p>
            <a:endParaRPr lang="en-US" altLang="zh-CN" dirty="0">
              <a:latin typeface="+mj-lt"/>
            </a:endParaRPr>
          </a:p>
          <a:p>
            <a:r>
              <a:rPr lang="en-US" altLang="zh-CN" dirty="0" smtClean="0">
                <a:latin typeface="+mj-lt"/>
              </a:rPr>
              <a:t>						Qi Wang</a:t>
            </a:r>
          </a:p>
        </p:txBody>
      </p:sp>
    </p:spTree>
    <p:extLst>
      <p:ext uri="{BB962C8B-B14F-4D97-AF65-F5344CB8AC3E}">
        <p14:creationId xmlns:p14="http://schemas.microsoft.com/office/powerpoint/2010/main" val="41346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466344"/>
            <a:ext cx="5760000" cy="432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056" y="466344"/>
            <a:ext cx="5760000" cy="4320000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53622"/>
              </p:ext>
            </p:extLst>
          </p:nvPr>
        </p:nvGraphicFramePr>
        <p:xfrm>
          <a:off x="856709" y="5008202"/>
          <a:ext cx="4942694" cy="1183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0.0341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0.2565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(-0.0248, 0.0927)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538381"/>
              </p:ext>
            </p:extLst>
          </p:nvPr>
        </p:nvGraphicFramePr>
        <p:xfrm>
          <a:off x="6616709" y="5008201"/>
          <a:ext cx="4942694" cy="1183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0.6411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1.0161e-129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(0.6051, 0.6744)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1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056" y="468000"/>
            <a:ext cx="5760000" cy="432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" y="468000"/>
            <a:ext cx="5760000" cy="4320000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140910"/>
              </p:ext>
            </p:extLst>
          </p:nvPr>
        </p:nvGraphicFramePr>
        <p:xfrm>
          <a:off x="856709" y="5008202"/>
          <a:ext cx="4942694" cy="1183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-0.5674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9.1746e-96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(-0.6060, -0.5262)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86598"/>
              </p:ext>
            </p:extLst>
          </p:nvPr>
        </p:nvGraphicFramePr>
        <p:xfrm>
          <a:off x="6616709" y="5008201"/>
          <a:ext cx="4942694" cy="169739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-0.0539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0.0993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(-0.1175, 0.0102)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-0.3102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0.0150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900" dirty="0" smtClean="0"/>
                        <a:t>(-0.5213, -0.0633)</a:t>
                      </a:r>
                      <a:endParaRPr lang="zh-CN" altLang="en-US" sz="19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4880016" y="6227716"/>
            <a:ext cx="183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Without 0 values: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03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825752"/>
              </p:ext>
            </p:extLst>
          </p:nvPr>
        </p:nvGraphicFramePr>
        <p:xfrm>
          <a:off x="856709" y="5008202"/>
          <a:ext cx="4942694" cy="1183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0.0616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0.0423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(0.0022, 0.1205)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927048"/>
              </p:ext>
            </p:extLst>
          </p:nvPr>
        </p:nvGraphicFramePr>
        <p:xfrm>
          <a:off x="6616709" y="5008201"/>
          <a:ext cx="4942694" cy="1183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0.3599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1.1998e-34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(0.3071, 0.4105)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" y="468000"/>
            <a:ext cx="5760000" cy="4320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056" y="468000"/>
            <a:ext cx="576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9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219861"/>
              </p:ext>
            </p:extLst>
          </p:nvPr>
        </p:nvGraphicFramePr>
        <p:xfrm>
          <a:off x="856709" y="5008202"/>
          <a:ext cx="4942694" cy="11839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-0.3206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1.9136e-27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(-0.3729, -0.2662)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720908"/>
              </p:ext>
            </p:extLst>
          </p:nvPr>
        </p:nvGraphicFramePr>
        <p:xfrm>
          <a:off x="6616709" y="5008201"/>
          <a:ext cx="4942694" cy="169739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6539"/>
                <a:gridCol w="1476010"/>
                <a:gridCol w="2080145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95% Confidence Interval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0.0530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0.1100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(-0.0120, 0.1176)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0.0897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0.1650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900" dirty="0" smtClean="0"/>
                        <a:t>(-0.0371, 0.2137)</a:t>
                      </a:r>
                      <a:endParaRPr lang="zh-CN" altLang="en-US" sz="19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4880016" y="6227716"/>
            <a:ext cx="183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Without 0 values: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" y="468000"/>
            <a:ext cx="5760000" cy="4320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056" y="468000"/>
            <a:ext cx="576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38200" y="27882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Cross-correlation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4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" y="93838"/>
            <a:ext cx="4560000" cy="34200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420" y="93838"/>
            <a:ext cx="4560000" cy="342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" y="3416022"/>
            <a:ext cx="4560000" cy="342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420" y="3416022"/>
            <a:ext cx="4549169" cy="3420000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426896"/>
              </p:ext>
            </p:extLst>
          </p:nvPr>
        </p:nvGraphicFramePr>
        <p:xfrm>
          <a:off x="8412480" y="5200226"/>
          <a:ext cx="3712465" cy="1158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41431"/>
                <a:gridCol w="1108633"/>
                <a:gridCol w="1562401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p-value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95% Confidence Interval</a:t>
                      </a:r>
                      <a:endParaRPr lang="zh-CN" altLang="en-US" sz="16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-0.1167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3.4603e</a:t>
                      </a:r>
                    </a:p>
                    <a:p>
                      <a:r>
                        <a:rPr lang="en-US" altLang="zh-CN" sz="1600" dirty="0" smtClean="0"/>
                        <a:t>-04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(-0.1794, </a:t>
                      </a:r>
                    </a:p>
                    <a:p>
                      <a:r>
                        <a:rPr lang="en-US" altLang="zh-CN" sz="1600" dirty="0" smtClean="0"/>
                        <a:t>-0.0530)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9761549" y="3999897"/>
            <a:ext cx="25122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Comparing precipitation </a:t>
            </a:r>
          </a:p>
          <a:p>
            <a:r>
              <a:rPr lang="en-US" altLang="zh-CN" dirty="0" smtClean="0"/>
              <a:t>on one day with PM2.5 </a:t>
            </a:r>
          </a:p>
          <a:p>
            <a:r>
              <a:rPr lang="en-US" altLang="zh-CN" dirty="0" smtClean="0"/>
              <a:t>concentration on the </a:t>
            </a:r>
          </a:p>
          <a:p>
            <a:r>
              <a:rPr lang="en-US" altLang="zh-CN" dirty="0" smtClean="0"/>
              <a:t>next day: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218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800" y="3513600"/>
            <a:ext cx="4560000" cy="3420000"/>
          </a:xfrm>
          <a:prstGeom prst="rect">
            <a:avLst/>
          </a:prstGeom>
        </p:spPr>
      </p:pic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800" y="93600"/>
            <a:ext cx="4560000" cy="3420000"/>
          </a:xfrm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03931"/>
              </p:ext>
            </p:extLst>
          </p:nvPr>
        </p:nvGraphicFramePr>
        <p:xfrm>
          <a:off x="8330567" y="5511122"/>
          <a:ext cx="3712465" cy="1158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41431"/>
                <a:gridCol w="1108633"/>
                <a:gridCol w="1562401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p-value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95% Confidence Interval</a:t>
                      </a:r>
                      <a:endParaRPr lang="zh-CN" altLang="en-US" sz="16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-0.1030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0.0019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(-0.1669, </a:t>
                      </a:r>
                    </a:p>
                    <a:p>
                      <a:r>
                        <a:rPr lang="en-US" altLang="zh-CN" sz="1600" dirty="0" smtClean="0"/>
                        <a:t>-0.0382)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00" y="93600"/>
            <a:ext cx="4560000" cy="342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00" y="3513600"/>
            <a:ext cx="4560000" cy="3420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9761549" y="4216713"/>
            <a:ext cx="25122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Comparing precipitation </a:t>
            </a:r>
          </a:p>
          <a:p>
            <a:r>
              <a:rPr lang="en-US" altLang="zh-CN" dirty="0" smtClean="0"/>
              <a:t>on one day with PM2.5 </a:t>
            </a:r>
          </a:p>
          <a:p>
            <a:r>
              <a:rPr lang="en-US" altLang="zh-CN" dirty="0" smtClean="0"/>
              <a:t>concentration on the </a:t>
            </a:r>
          </a:p>
          <a:p>
            <a:r>
              <a:rPr lang="en-US" altLang="zh-CN" dirty="0" smtClean="0"/>
              <a:t>next day: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86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PM2.5 concentration, temperature, RH, wind speed and precipitation show yearly cycles.</a:t>
            </a:r>
          </a:p>
          <a:p>
            <a:r>
              <a:rPr lang="en-US" altLang="zh-CN" dirty="0" smtClean="0"/>
              <a:t>These variables in the two groups (Jan to Mar &amp; Oct to Dec vs. Apr to Sep) are not from the same distribution.</a:t>
            </a:r>
          </a:p>
          <a:p>
            <a:r>
              <a:rPr lang="en-US" altLang="zh-CN" dirty="0" smtClean="0"/>
              <a:t>Jan to Mar &amp; Oct to Dec: PM2.5 has significant correlations with RH, wind speed and precipitation (excluding 0 values).</a:t>
            </a:r>
          </a:p>
          <a:p>
            <a:r>
              <a:rPr lang="en-US" altLang="zh-CN" smtClean="0"/>
              <a:t>Apr </a:t>
            </a:r>
            <a:r>
              <a:rPr lang="en-US" altLang="zh-CN" dirty="0" smtClean="0"/>
              <a:t>to Sep: PM2.5 has significant correlations with temperature, RH and wind speed, although the correlation with temperature is weak.</a:t>
            </a:r>
          </a:p>
          <a:p>
            <a:r>
              <a:rPr lang="en-US" altLang="zh-CN" dirty="0" smtClean="0"/>
              <a:t>Significant correlation between PM2.5 concentration and precipitation on the previous day.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802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U.S. Department of State Air Quality Monitoring </a:t>
            </a:r>
            <a:r>
              <a:rPr lang="en-US" altLang="zh-CN" dirty="0" smtClean="0"/>
              <a:t>Program: </a:t>
            </a:r>
            <a:r>
              <a:rPr lang="en-US" altLang="zh-CN" dirty="0" smtClean="0">
                <a:hlinkClick r:id="rId2"/>
              </a:rPr>
              <a:t>http://www.stateair.net</a:t>
            </a:r>
            <a:endParaRPr lang="en-US" altLang="zh-CN" dirty="0" smtClean="0"/>
          </a:p>
          <a:p>
            <a:r>
              <a:rPr lang="en-US" altLang="zh-CN" dirty="0" smtClean="0"/>
              <a:t>Weather Underground: </a:t>
            </a:r>
            <a:r>
              <a:rPr lang="en-US" altLang="zh-CN" dirty="0" smtClean="0">
                <a:hlinkClick r:id="rId3"/>
              </a:rPr>
              <a:t>https</a:t>
            </a:r>
            <a:r>
              <a:rPr lang="en-US" altLang="zh-CN" dirty="0">
                <a:hlinkClick r:id="rId3"/>
              </a:rPr>
              <a:t>://</a:t>
            </a:r>
            <a:r>
              <a:rPr lang="en-US" altLang="zh-CN" dirty="0" smtClean="0">
                <a:hlinkClick r:id="rId3"/>
              </a:rPr>
              <a:t>www.wunderground.com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325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PM2.5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3843528" cy="4351338"/>
          </a:xfrm>
        </p:spPr>
        <p:txBody>
          <a:bodyPr/>
          <a:lstStyle/>
          <a:p>
            <a:r>
              <a:rPr lang="en-US" altLang="zh-CN" dirty="0" smtClean="0"/>
              <a:t>Particles with aerodynamic </a:t>
            </a:r>
            <a:r>
              <a:rPr lang="en-US" altLang="zh-CN" dirty="0"/>
              <a:t>diameter </a:t>
            </a:r>
            <a:r>
              <a:rPr lang="en-US" altLang="zh-CN" dirty="0" smtClean="0"/>
              <a:t>less than 2.5 </a:t>
            </a:r>
            <a:r>
              <a:rPr lang="el-GR" altLang="zh-CN" dirty="0" smtClean="0"/>
              <a:t>μ</a:t>
            </a:r>
            <a:r>
              <a:rPr lang="en-US" altLang="zh-CN" dirty="0" smtClean="0"/>
              <a:t>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 key </a:t>
            </a:r>
            <a:r>
              <a:rPr lang="en-US" altLang="zh-CN" dirty="0"/>
              <a:t>contributor to the smog in </a:t>
            </a:r>
            <a:r>
              <a:rPr lang="en-US" altLang="zh-CN" dirty="0" smtClean="0"/>
              <a:t>Beijing</a:t>
            </a:r>
            <a:endParaRPr lang="zh-CN" altLang="en-US" dirty="0"/>
          </a:p>
        </p:txBody>
      </p:sp>
      <p:pic>
        <p:nvPicPr>
          <p:cNvPr id="5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488" y="1368425"/>
            <a:ext cx="65433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Daily average of hourly PM2.5 concentrations (</a:t>
            </a:r>
            <a:r>
              <a:rPr lang="el-GR" altLang="zh-CN" dirty="0" smtClean="0"/>
              <a:t>μ</a:t>
            </a:r>
            <a:r>
              <a:rPr lang="en-US" altLang="zh-CN" dirty="0" smtClean="0"/>
              <a:t>g/m</a:t>
            </a:r>
            <a:r>
              <a:rPr lang="en-US" altLang="zh-CN" baseline="30000" dirty="0" smtClean="0"/>
              <a:t>3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Daily weather historical data--Beijing Capital International Airport</a:t>
            </a:r>
          </a:p>
          <a:p>
            <a:pPr lvl="1"/>
            <a:r>
              <a:rPr lang="en-US" altLang="zh-CN" dirty="0" smtClean="0"/>
              <a:t>Temperature (</a:t>
            </a:r>
            <a:r>
              <a:rPr lang="en-US" altLang="zh-CN" baseline="30000" dirty="0" err="1" smtClean="0"/>
              <a:t>o</a:t>
            </a:r>
            <a:r>
              <a:rPr lang="en-US" altLang="zh-CN" dirty="0" err="1" smtClean="0"/>
              <a:t>C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Relative humidity (%)</a:t>
            </a:r>
          </a:p>
          <a:p>
            <a:pPr lvl="1"/>
            <a:r>
              <a:rPr lang="en-US" altLang="zh-CN" dirty="0" smtClean="0"/>
              <a:t>Wind speed (km/h)</a:t>
            </a:r>
          </a:p>
          <a:p>
            <a:pPr lvl="1"/>
            <a:r>
              <a:rPr lang="en-US" altLang="zh-CN" dirty="0" smtClean="0"/>
              <a:t>Precipitation (mm)</a:t>
            </a:r>
          </a:p>
          <a:p>
            <a:r>
              <a:rPr lang="en-US" altLang="zh-CN" dirty="0" smtClean="0"/>
              <a:t>01/01/2011-01/31/2017 (no precipitation data in 2011)</a:t>
            </a:r>
          </a:p>
        </p:txBody>
      </p:sp>
    </p:spTree>
    <p:extLst>
      <p:ext uri="{BB962C8B-B14F-4D97-AF65-F5344CB8AC3E}">
        <p14:creationId xmlns:p14="http://schemas.microsoft.com/office/powerpoint/2010/main" val="32752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608" y="-214029"/>
            <a:ext cx="6453291" cy="7483509"/>
          </a:xfrm>
        </p:spPr>
      </p:pic>
    </p:spTree>
    <p:extLst>
      <p:ext uri="{BB962C8B-B14F-4D97-AF65-F5344CB8AC3E}">
        <p14:creationId xmlns:p14="http://schemas.microsoft.com/office/powerpoint/2010/main" val="207794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LSSA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8277"/>
            <a:ext cx="4320000" cy="3240000"/>
          </a:xfr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72" y="111411"/>
            <a:ext cx="4320000" cy="324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72" y="3429000"/>
            <a:ext cx="4320000" cy="324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48" y="3429000"/>
            <a:ext cx="4320000" cy="324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48" y="111411"/>
            <a:ext cx="432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6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Monthly Average of PM2.5 Concentration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543800" y="1825625"/>
            <a:ext cx="3810000" cy="4351339"/>
          </a:xfrm>
        </p:spPr>
        <p:txBody>
          <a:bodyPr/>
          <a:lstStyle/>
          <a:p>
            <a:r>
              <a:rPr lang="en-US" altLang="zh-CN" dirty="0" smtClean="0"/>
              <a:t>Data were divided into 2 groups based on the PM2.5 monthly average.</a:t>
            </a:r>
          </a:p>
          <a:p>
            <a:r>
              <a:rPr lang="en-US" altLang="zh-CN" dirty="0" smtClean="0"/>
              <a:t>Jan to Mar &amp; Oct to Dec</a:t>
            </a:r>
          </a:p>
          <a:p>
            <a:r>
              <a:rPr lang="en-US" altLang="zh-CN" dirty="0" smtClean="0"/>
              <a:t>Apr to Sep</a:t>
            </a:r>
            <a:endParaRPr lang="zh-CN" altLang="en-US" dirty="0"/>
          </a:p>
        </p:txBody>
      </p:sp>
      <p:pic>
        <p:nvPicPr>
          <p:cNvPr id="8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1525672"/>
            <a:ext cx="6711696" cy="533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2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Two-sample Kolmogorov–Smirnov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Jan to Mar &amp; Oct to Dec </a:t>
            </a:r>
            <a:r>
              <a:rPr lang="en-US" altLang="zh-CN" dirty="0" smtClean="0"/>
              <a:t>vs. 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Apr to Sep</a:t>
            </a:r>
          </a:p>
          <a:p>
            <a:r>
              <a:rPr lang="en-US" altLang="zh-CN" dirty="0" smtClean="0"/>
              <a:t>Null hypothesis: Two samples are from the same continuous distribution.</a:t>
            </a:r>
          </a:p>
          <a:p>
            <a:r>
              <a:rPr lang="en-US" altLang="zh-CN" dirty="0"/>
              <a:t>F</a:t>
            </a:r>
            <a:r>
              <a:rPr lang="en-US" altLang="zh-CN" dirty="0" smtClean="0"/>
              <a:t>or all variables, </a:t>
            </a:r>
            <a:r>
              <a:rPr lang="en-US" altLang="zh-CN" dirty="0"/>
              <a:t>t</a:t>
            </a:r>
            <a:r>
              <a:rPr lang="en-US" altLang="zh-CN" dirty="0" smtClean="0"/>
              <a:t>he null hypotheses are rejected at the 5% significance level.</a:t>
            </a:r>
          </a:p>
          <a:p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61485"/>
              </p:ext>
            </p:extLst>
          </p:nvPr>
        </p:nvGraphicFramePr>
        <p:xfrm>
          <a:off x="1517902" y="4569290"/>
          <a:ext cx="8687826" cy="1026838"/>
        </p:xfrm>
        <a:graphic>
          <a:graphicData uri="http://schemas.openxmlformats.org/drawingml/2006/table">
            <a:tbl>
              <a:tblPr firstCol="1" bandRow="1">
                <a:tableStyleId>{5FD0F851-EC5A-4D38-B0AD-8093EC10F338}</a:tableStyleId>
              </a:tblPr>
              <a:tblGrid>
                <a:gridCol w="1447971"/>
                <a:gridCol w="1447971"/>
                <a:gridCol w="1447971"/>
                <a:gridCol w="1447971"/>
                <a:gridCol w="1447971"/>
                <a:gridCol w="1447971"/>
              </a:tblGrid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Variables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PM2.5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Temperature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RH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Wind Speed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Precipitation</a:t>
                      </a:r>
                      <a:endParaRPr lang="zh-CN" altLang="en-US" sz="1900" dirty="0"/>
                    </a:p>
                  </a:txBody>
                  <a:tcPr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p-value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2.5610e-19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0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2.4529e-29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2.5154e-14</a:t>
                      </a:r>
                      <a:endParaRPr lang="zh-CN" alt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900" dirty="0" smtClean="0"/>
                        <a:t>1.3105e-16</a:t>
                      </a:r>
                      <a:endParaRPr lang="zh-CN" altLang="en-US" sz="1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7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737104" cy="1325563"/>
          </a:xfrm>
        </p:spPr>
        <p:txBody>
          <a:bodyPr/>
          <a:lstStyle/>
          <a:p>
            <a:r>
              <a:rPr lang="en-US" altLang="zh-CN" dirty="0" smtClean="0"/>
              <a:t>Histograms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" y="2110772"/>
            <a:ext cx="4320000" cy="32400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259" y="327057"/>
            <a:ext cx="4320000" cy="324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995" y="327057"/>
            <a:ext cx="4320000" cy="324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259" y="3519529"/>
            <a:ext cx="4320000" cy="324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995" y="3519529"/>
            <a:ext cx="432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88288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Correlation Coefficients and Regression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65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477</Words>
  <Application>Microsoft Office PowerPoint</Application>
  <PresentationFormat>宽屏</PresentationFormat>
  <Paragraphs>128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宋体</vt:lpstr>
      <vt:lpstr>Arial</vt:lpstr>
      <vt:lpstr>Calibri</vt:lpstr>
      <vt:lpstr>Calibri Light</vt:lpstr>
      <vt:lpstr>Office 主题</vt:lpstr>
      <vt:lpstr>The role of weather conditions on PM2.5 concentrations in Beijing</vt:lpstr>
      <vt:lpstr>PM2.5</vt:lpstr>
      <vt:lpstr>Data</vt:lpstr>
      <vt:lpstr>PowerPoint 演示文稿</vt:lpstr>
      <vt:lpstr>LSSA</vt:lpstr>
      <vt:lpstr>Monthly Average of PM2.5 Concentration</vt:lpstr>
      <vt:lpstr>Two-sample Kolmogorov–Smirnov test</vt:lpstr>
      <vt:lpstr>Histograms</vt:lpstr>
      <vt:lpstr>Correlation Coefficients and Regression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</dc:creator>
  <cp:lastModifiedBy>a</cp:lastModifiedBy>
  <cp:revision>27</cp:revision>
  <dcterms:created xsi:type="dcterms:W3CDTF">2017-04-20T00:56:10Z</dcterms:created>
  <dcterms:modified xsi:type="dcterms:W3CDTF">2017-04-20T13:57:09Z</dcterms:modified>
</cp:coreProperties>
</file>