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4" r:id="rId1"/>
  </p:sldMasterIdLst>
  <p:sldIdLst>
    <p:sldId id="256" r:id="rId2"/>
    <p:sldId id="257" r:id="rId3"/>
    <p:sldId id="258" r:id="rId4"/>
    <p:sldId id="259" r:id="rId5"/>
    <p:sldId id="268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71" r:id="rId15"/>
    <p:sldId id="272" r:id="rId16"/>
    <p:sldId id="274" r:id="rId17"/>
    <p:sldId id="275" r:id="rId18"/>
    <p:sldId id="277" r:id="rId19"/>
    <p:sldId id="276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62" autoAdjust="0"/>
    <p:restoredTop sz="94660"/>
  </p:normalViewPr>
  <p:slideViewPr>
    <p:cSldViewPr snapToGrid="0">
      <p:cViewPr varScale="1">
        <p:scale>
          <a:sx n="73" d="100"/>
          <a:sy n="73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9F5C4-AEA7-4095-A741-B9BC8D353027}" type="datetimeFigureOut">
              <a:rPr lang="en-US" smtClean="0"/>
              <a:t>4/25/2017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A84A7-3CAA-44C2-856B-7DC81A79B065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8792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9F5C4-AEA7-4095-A741-B9BC8D353027}" type="datetimeFigureOut">
              <a:rPr lang="en-US" smtClean="0"/>
              <a:t>4/25/2017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A84A7-3CAA-44C2-856B-7DC81A79B0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242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9F5C4-AEA7-4095-A741-B9BC8D353027}" type="datetimeFigureOut">
              <a:rPr lang="en-US" smtClean="0"/>
              <a:t>4/25/2017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A84A7-3CAA-44C2-856B-7DC81A79B0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15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9F5C4-AEA7-4095-A741-B9BC8D353027}" type="datetimeFigureOut">
              <a:rPr lang="en-US" smtClean="0"/>
              <a:t>4/25/2017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A84A7-3CAA-44C2-856B-7DC81A79B0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620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9F5C4-AEA7-4095-A741-B9BC8D353027}" type="datetimeFigureOut">
              <a:rPr lang="en-US" smtClean="0"/>
              <a:t>4/25/2017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A84A7-3CAA-44C2-856B-7DC81A79B065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4222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9F5C4-AEA7-4095-A741-B9BC8D353027}" type="datetimeFigureOut">
              <a:rPr lang="en-US" smtClean="0"/>
              <a:t>4/25/2017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A84A7-3CAA-44C2-856B-7DC81A79B0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534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9F5C4-AEA7-4095-A741-B9BC8D353027}" type="datetimeFigureOut">
              <a:rPr lang="en-US" smtClean="0"/>
              <a:t>4/25/2017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A84A7-3CAA-44C2-856B-7DC81A79B0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884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9F5C4-AEA7-4095-A741-B9BC8D353027}" type="datetimeFigureOut">
              <a:rPr lang="en-US" smtClean="0"/>
              <a:t>4/25/2017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A84A7-3CAA-44C2-856B-7DC81A79B0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334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9F5C4-AEA7-4095-A741-B9BC8D353027}" type="datetimeFigureOut">
              <a:rPr lang="en-US" smtClean="0"/>
              <a:t>4/25/2017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A84A7-3CAA-44C2-856B-7DC81A79B0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116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1979F5C4-AEA7-4095-A741-B9BC8D353027}" type="datetimeFigureOut">
              <a:rPr lang="en-US" smtClean="0"/>
              <a:t>4/25/2017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9CA84A7-3CAA-44C2-856B-7DC81A79B0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611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9F5C4-AEA7-4095-A741-B9BC8D353027}" type="datetimeFigureOut">
              <a:rPr lang="en-US" smtClean="0"/>
              <a:t>4/25/2017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A84A7-3CAA-44C2-856B-7DC81A79B0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968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1979F5C4-AEA7-4095-A741-B9BC8D353027}" type="datetimeFigureOut">
              <a:rPr lang="en-US" smtClean="0"/>
              <a:t>4/25/2017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F9CA84A7-3CAA-44C2-856B-7DC81A79B065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8501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10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13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5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7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9.e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1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e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El Nino Upwelling and Ocean Productivity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Sonia Muhammad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38971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SoCal: Chlorophyll vs SST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2991" y="1989955"/>
            <a:ext cx="5664409" cy="387526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70095" y="1989954"/>
            <a:ext cx="5664410" cy="387526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4"/>
          <a:srcRect l="53776" t="-1" r="25535" b="58721"/>
          <a:stretch/>
        </p:blipFill>
        <p:spPr>
          <a:xfrm>
            <a:off x="9880157" y="34008"/>
            <a:ext cx="1275523" cy="1581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6159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SoCal: </a:t>
            </a:r>
            <a:r>
              <a:rPr lang="en-US" dirty="0"/>
              <a:t>Chlorophyll vs SST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4985904"/>
            <a:ext cx="10058400" cy="883190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/>
              <a:t>Weak negative correlation and small confidence interval, and the correlation value has high significance as the p value is much less than 5 %. 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6216836"/>
              </p:ext>
            </p:extLst>
          </p:nvPr>
        </p:nvGraphicFramePr>
        <p:xfrm>
          <a:off x="1658983" y="1888794"/>
          <a:ext cx="9215121" cy="29456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71707">
                  <a:extLst>
                    <a:ext uri="{9D8B030D-6E8A-4147-A177-3AD203B41FA5}">
                      <a16:colId xmlns:a16="http://schemas.microsoft.com/office/drawing/2014/main" val="2608482523"/>
                    </a:ext>
                  </a:extLst>
                </a:gridCol>
                <a:gridCol w="3071707">
                  <a:extLst>
                    <a:ext uri="{9D8B030D-6E8A-4147-A177-3AD203B41FA5}">
                      <a16:colId xmlns:a16="http://schemas.microsoft.com/office/drawing/2014/main" val="4057971794"/>
                    </a:ext>
                  </a:extLst>
                </a:gridCol>
                <a:gridCol w="3071707">
                  <a:extLst>
                    <a:ext uri="{9D8B030D-6E8A-4147-A177-3AD203B41FA5}">
                      <a16:colId xmlns:a16="http://schemas.microsoft.com/office/drawing/2014/main" val="620289412"/>
                    </a:ext>
                  </a:extLst>
                </a:gridCol>
              </a:tblGrid>
              <a:tr h="73641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Correlation Coefficient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LS Slope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6507107"/>
                  </a:ext>
                </a:extLst>
              </a:tr>
              <a:tr h="736419">
                <a:tc>
                  <a:txBody>
                    <a:bodyPr/>
                    <a:lstStyle/>
                    <a:p>
                      <a:r>
                        <a:rPr lang="en-US" dirty="0" smtClean="0"/>
                        <a:t>Value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-0.33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-0.07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0522312"/>
                  </a:ext>
                </a:extLst>
              </a:tr>
              <a:tr h="736419">
                <a:tc>
                  <a:txBody>
                    <a:bodyPr/>
                    <a:lstStyle/>
                    <a:p>
                      <a:r>
                        <a:rPr lang="en-US" dirty="0" smtClean="0"/>
                        <a:t>95 % Confidence Interval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-0.46</a:t>
                      </a:r>
                      <a:r>
                        <a:rPr lang="en-US" baseline="0" dirty="0" smtClean="0"/>
                        <a:t> to -0.18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-0.47</a:t>
                      </a:r>
                      <a:r>
                        <a:rPr lang="en-US" baseline="0" dirty="0" smtClean="0"/>
                        <a:t> to 0.33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9926663"/>
                  </a:ext>
                </a:extLst>
              </a:tr>
              <a:tr h="736419">
                <a:tc>
                  <a:txBody>
                    <a:bodyPr/>
                    <a:lstStyle/>
                    <a:p>
                      <a:r>
                        <a:rPr lang="en-US" dirty="0" smtClean="0"/>
                        <a:t>Significance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0.00002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8702829"/>
                  </a:ext>
                </a:extLst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/>
          <a:srcRect l="53776" t="-1" r="25535" b="58721"/>
          <a:stretch/>
        </p:blipFill>
        <p:spPr>
          <a:xfrm>
            <a:off x="9880157" y="135169"/>
            <a:ext cx="1275523" cy="1581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74578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SoCal: </a:t>
            </a:r>
            <a:r>
              <a:rPr lang="en-US" dirty="0"/>
              <a:t>Chlorophyll vs </a:t>
            </a:r>
            <a:r>
              <a:rPr lang="en-US" dirty="0" smtClean="0"/>
              <a:t>SSH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74568" y="1845734"/>
            <a:ext cx="5547855" cy="379552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15820" y="1845734"/>
            <a:ext cx="5519493" cy="37761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4"/>
          <a:srcRect l="53776" t="-1" r="25535" b="58721"/>
          <a:stretch/>
        </p:blipFill>
        <p:spPr>
          <a:xfrm>
            <a:off x="9912927" y="155952"/>
            <a:ext cx="1242753" cy="1540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51975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SoCal: </a:t>
            </a:r>
            <a:r>
              <a:rPr lang="en-US" dirty="0"/>
              <a:t>Chlorophyll vs </a:t>
            </a:r>
            <a:r>
              <a:rPr lang="en-US" dirty="0" smtClean="0"/>
              <a:t>SSH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4985904"/>
            <a:ext cx="10058400" cy="883190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dirty="0" smtClean="0"/>
              <a:t>Weak positive correlation, small confidence interval for the correlation coefficient, and the correlation value has very high significance as the p value is much greater than 5 %. </a:t>
            </a:r>
          </a:p>
          <a:p>
            <a:pPr marL="0" indent="0" algn="ctr">
              <a:buNone/>
            </a:pPr>
            <a:r>
              <a:rPr lang="en-US" dirty="0" smtClean="0"/>
              <a:t>As for the LS slope, the confidence interval is very large, and shows a large positive slope.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9271886"/>
              </p:ext>
            </p:extLst>
          </p:nvPr>
        </p:nvGraphicFramePr>
        <p:xfrm>
          <a:off x="1658983" y="1888794"/>
          <a:ext cx="9215121" cy="29456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71707">
                  <a:extLst>
                    <a:ext uri="{9D8B030D-6E8A-4147-A177-3AD203B41FA5}">
                      <a16:colId xmlns:a16="http://schemas.microsoft.com/office/drawing/2014/main" val="2608482523"/>
                    </a:ext>
                  </a:extLst>
                </a:gridCol>
                <a:gridCol w="3071707">
                  <a:extLst>
                    <a:ext uri="{9D8B030D-6E8A-4147-A177-3AD203B41FA5}">
                      <a16:colId xmlns:a16="http://schemas.microsoft.com/office/drawing/2014/main" val="4057971794"/>
                    </a:ext>
                  </a:extLst>
                </a:gridCol>
                <a:gridCol w="3071707">
                  <a:extLst>
                    <a:ext uri="{9D8B030D-6E8A-4147-A177-3AD203B41FA5}">
                      <a16:colId xmlns:a16="http://schemas.microsoft.com/office/drawing/2014/main" val="620289412"/>
                    </a:ext>
                  </a:extLst>
                </a:gridCol>
              </a:tblGrid>
              <a:tr h="73641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Correlation Coefficient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LS Slope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6507107"/>
                  </a:ext>
                </a:extLst>
              </a:tr>
              <a:tr h="736419">
                <a:tc>
                  <a:txBody>
                    <a:bodyPr/>
                    <a:lstStyle/>
                    <a:p>
                      <a:r>
                        <a:rPr lang="en-US" dirty="0" smtClean="0"/>
                        <a:t>Value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0.40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4.3554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0522312"/>
                  </a:ext>
                </a:extLst>
              </a:tr>
              <a:tr h="736419">
                <a:tc>
                  <a:txBody>
                    <a:bodyPr/>
                    <a:lstStyle/>
                    <a:p>
                      <a:r>
                        <a:rPr lang="en-US" dirty="0" smtClean="0"/>
                        <a:t>95 % Confidence Interval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-0.26</a:t>
                      </a:r>
                      <a:r>
                        <a:rPr lang="en-US" baseline="0" dirty="0" smtClean="0"/>
                        <a:t> to 0.52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-15.50</a:t>
                      </a:r>
                      <a:r>
                        <a:rPr lang="en-US" baseline="0" dirty="0" smtClean="0"/>
                        <a:t> to 24.22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9926663"/>
                  </a:ext>
                </a:extLst>
              </a:tr>
              <a:tr h="736419">
                <a:tc>
                  <a:txBody>
                    <a:bodyPr/>
                    <a:lstStyle/>
                    <a:p>
                      <a:r>
                        <a:rPr lang="en-US" dirty="0" smtClean="0"/>
                        <a:t>Significance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3.04</a:t>
                      </a:r>
                      <a:r>
                        <a:rPr lang="en-US" baseline="0" dirty="0" smtClean="0"/>
                        <a:t> e-7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8702829"/>
                  </a:ext>
                </a:extLst>
              </a:tr>
            </a:tbl>
          </a:graphicData>
        </a:graphic>
      </p:graphicFrame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/>
          <a:srcRect l="53776" t="-1" r="25535" b="58721"/>
          <a:stretch/>
        </p:blipFill>
        <p:spPr>
          <a:xfrm>
            <a:off x="9892145" y="135170"/>
            <a:ext cx="1263535" cy="1566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67348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Peru: Periodicity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066276" y="2115089"/>
            <a:ext cx="4495833" cy="307579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09764" y="2115091"/>
            <a:ext cx="4495829" cy="307579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47318" y="2115089"/>
            <a:ext cx="4411385" cy="301802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5"/>
          <a:srcRect l="76627" t="38765"/>
          <a:stretch/>
        </p:blipFill>
        <p:spPr>
          <a:xfrm>
            <a:off x="10228216" y="178229"/>
            <a:ext cx="927463" cy="15090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0338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SoCal: Periodicity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249381" y="2215342"/>
            <a:ext cx="4572000" cy="312790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00758" y="2215342"/>
            <a:ext cx="4572002" cy="312790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50898" y="2240611"/>
            <a:ext cx="4572001" cy="312790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5"/>
          <a:srcRect l="53776" t="-1" r="25535" b="58721"/>
          <a:stretch/>
        </p:blipFill>
        <p:spPr>
          <a:xfrm>
            <a:off x="9990723" y="238802"/>
            <a:ext cx="1174446" cy="1456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9956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Peru: Cross Spectral Analysis (SSH)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/>
          <a:srcRect l="76627" t="38765"/>
          <a:stretch/>
        </p:blipFill>
        <p:spPr>
          <a:xfrm>
            <a:off x="10228216" y="178229"/>
            <a:ext cx="927463" cy="150904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63365" y="1737360"/>
            <a:ext cx="6319332" cy="432332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30629" y="1845734"/>
            <a:ext cx="6160923" cy="4214955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6804559" y="2421696"/>
            <a:ext cx="262682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 = .0795</a:t>
            </a:r>
          </a:p>
          <a:p>
            <a:r>
              <a:rPr lang="en-US" dirty="0" smtClean="0"/>
              <a:t>Period =12.5833 months</a:t>
            </a:r>
          </a:p>
          <a:p>
            <a:r>
              <a:rPr lang="en-US" dirty="0" smtClean="0"/>
              <a:t>Lag </a:t>
            </a:r>
            <a:r>
              <a:rPr lang="en-US" dirty="0"/>
              <a:t>= </a:t>
            </a:r>
            <a:r>
              <a:rPr lang="en-US" dirty="0" smtClean="0"/>
              <a:t>0.1221</a:t>
            </a:r>
          </a:p>
          <a:p>
            <a:r>
              <a:rPr lang="el-GR" dirty="0" smtClean="0"/>
              <a:t>Δ</a:t>
            </a:r>
            <a:r>
              <a:rPr lang="en-US" dirty="0" smtClean="0"/>
              <a:t>t </a:t>
            </a:r>
            <a:r>
              <a:rPr lang="en-US" dirty="0"/>
              <a:t>= </a:t>
            </a:r>
            <a:r>
              <a:rPr lang="en-US" dirty="0" smtClean="0"/>
              <a:t>0.0017 years = .20 months = .6 days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833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SoCal: Cross Spectral Analysis (SSH)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"/>
          <a:srcRect l="53776" t="-1" r="25535" b="58721"/>
          <a:stretch/>
        </p:blipFill>
        <p:spPr>
          <a:xfrm>
            <a:off x="9990723" y="238802"/>
            <a:ext cx="1174446" cy="145609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73785" y="2001746"/>
            <a:ext cx="6279334" cy="429596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2906" y="2059470"/>
            <a:ext cx="6194959" cy="423824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7053942" y="3846199"/>
            <a:ext cx="227293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 = .0779</a:t>
            </a:r>
          </a:p>
          <a:p>
            <a:r>
              <a:rPr lang="en-US" dirty="0" smtClean="0"/>
              <a:t>Period =12.833</a:t>
            </a:r>
          </a:p>
          <a:p>
            <a:r>
              <a:rPr lang="en-US" dirty="0" smtClean="0"/>
              <a:t>Lag </a:t>
            </a:r>
            <a:r>
              <a:rPr lang="en-US" dirty="0"/>
              <a:t>= </a:t>
            </a:r>
            <a:r>
              <a:rPr lang="en-US" dirty="0" smtClean="0"/>
              <a:t>0.5467</a:t>
            </a:r>
          </a:p>
          <a:p>
            <a:r>
              <a:rPr lang="el-GR" dirty="0" smtClean="0"/>
              <a:t>Δ</a:t>
            </a:r>
            <a:r>
              <a:rPr lang="en-US" dirty="0" smtClean="0"/>
              <a:t>t </a:t>
            </a:r>
            <a:r>
              <a:rPr lang="en-US" dirty="0"/>
              <a:t>= </a:t>
            </a:r>
            <a:r>
              <a:rPr lang="en-US" dirty="0" smtClean="0"/>
              <a:t>0.0076 years = .09 months = 2.7 days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6745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Peru: Cross Spectral Analysis (SST)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/>
          <a:srcRect l="76627" t="38765"/>
          <a:stretch/>
        </p:blipFill>
        <p:spPr>
          <a:xfrm>
            <a:off x="10228216" y="178229"/>
            <a:ext cx="927463" cy="150904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68164" y="1845734"/>
            <a:ext cx="6423836" cy="439482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98773" y="1845734"/>
            <a:ext cx="6325253" cy="4327379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8633360" y="3700726"/>
            <a:ext cx="227293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 = .0795</a:t>
            </a:r>
          </a:p>
          <a:p>
            <a:r>
              <a:rPr lang="en-US" dirty="0" smtClean="0"/>
              <a:t>Period =12.583</a:t>
            </a:r>
          </a:p>
          <a:p>
            <a:r>
              <a:rPr lang="en-US" dirty="0" smtClean="0"/>
              <a:t>Lag </a:t>
            </a:r>
            <a:r>
              <a:rPr lang="en-US" dirty="0"/>
              <a:t>= </a:t>
            </a:r>
            <a:r>
              <a:rPr lang="en-US" dirty="0" smtClean="0"/>
              <a:t>.1588</a:t>
            </a:r>
          </a:p>
          <a:p>
            <a:r>
              <a:rPr lang="el-GR" dirty="0" smtClean="0"/>
              <a:t>Δ</a:t>
            </a:r>
            <a:r>
              <a:rPr lang="en-US" dirty="0" smtClean="0"/>
              <a:t>t </a:t>
            </a:r>
            <a:r>
              <a:rPr lang="en-US" dirty="0"/>
              <a:t>= </a:t>
            </a:r>
            <a:r>
              <a:rPr lang="en-US" dirty="0" smtClean="0"/>
              <a:t>0.0022 years = .0264 months = .8days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9599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SoCal: Cross Spectral Analysis (SST)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/>
          <a:srcRect l="53776" t="-1" r="25535" b="58721"/>
          <a:stretch/>
        </p:blipFill>
        <p:spPr>
          <a:xfrm>
            <a:off x="9990723" y="238802"/>
            <a:ext cx="1174446" cy="145609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8457" y="1946366"/>
            <a:ext cx="5553904" cy="379966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26480" y="1946366"/>
            <a:ext cx="5556867" cy="3801694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7053942" y="3846199"/>
            <a:ext cx="227293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 = .0779</a:t>
            </a:r>
          </a:p>
          <a:p>
            <a:r>
              <a:rPr lang="en-US" dirty="0" smtClean="0"/>
              <a:t>Period =12.833</a:t>
            </a:r>
          </a:p>
          <a:p>
            <a:r>
              <a:rPr lang="en-US" dirty="0" smtClean="0"/>
              <a:t>Lag </a:t>
            </a:r>
            <a:r>
              <a:rPr lang="en-US" dirty="0"/>
              <a:t>= </a:t>
            </a:r>
            <a:r>
              <a:rPr lang="en-US" dirty="0" smtClean="0"/>
              <a:t>0.6605</a:t>
            </a:r>
          </a:p>
          <a:p>
            <a:r>
              <a:rPr lang="el-GR" dirty="0" smtClean="0"/>
              <a:t>Δ</a:t>
            </a:r>
            <a:r>
              <a:rPr lang="en-US" dirty="0" smtClean="0"/>
              <a:t>t </a:t>
            </a:r>
            <a:r>
              <a:rPr lang="en-US" dirty="0"/>
              <a:t>= </a:t>
            </a:r>
            <a:r>
              <a:rPr lang="en-US" dirty="0" smtClean="0"/>
              <a:t>0.0092 years = .11 months = 3 days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0844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Show that upwelling during El Nino affects the ocean productivity on the coasts of Southern Peru/Northern Chile and Southern California</a:t>
            </a:r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91357" y="2768917"/>
            <a:ext cx="4991811" cy="3100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8993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Upwelling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Sea Surface Temperature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/>
              <a:t> </a:t>
            </a:r>
            <a:r>
              <a:rPr lang="en-US" dirty="0" smtClean="0"/>
              <a:t>During El Nino, warm current appears on the coast, and upwelling diminishes</a:t>
            </a:r>
          </a:p>
          <a:p>
            <a:pPr lvl="1">
              <a:buFont typeface="Wingdings" panose="05000000000000000000" pitchFamily="2" charset="2"/>
              <a:buChar char="q"/>
            </a:pPr>
            <a:endParaRPr lang="en-US" dirty="0" smtClean="0"/>
          </a:p>
          <a:p>
            <a:pPr lvl="1">
              <a:buFont typeface="Wingdings" panose="05000000000000000000" pitchFamily="2" charset="2"/>
              <a:buChar char="q"/>
            </a:pPr>
            <a:endParaRPr lang="en-US" dirty="0"/>
          </a:p>
          <a:p>
            <a:pPr lvl="1">
              <a:buFont typeface="Wingdings" panose="05000000000000000000" pitchFamily="2" charset="2"/>
              <a:buChar char="q"/>
            </a:pPr>
            <a:endParaRPr lang="en-US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Sea Surface Height Anomaly 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 smtClean="0"/>
              <a:t>We can determine if upwelling is diminished by observing the sea surface height, which tells us if a warm current is present. (Depression of thermocline leads to a higher SSH)</a:t>
            </a:r>
          </a:p>
          <a:p>
            <a:pPr>
              <a:buFont typeface="Wingdings" panose="05000000000000000000" pitchFamily="2" charset="2"/>
              <a:buChar char="q"/>
            </a:pPr>
            <a:endParaRPr lang="en-US" dirty="0" smtClean="0"/>
          </a:p>
          <a:p>
            <a:pPr>
              <a:buFont typeface="Wingdings" panose="05000000000000000000" pitchFamily="2" charset="2"/>
              <a:buChar char="q"/>
            </a:pP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097266" y="2677886"/>
            <a:ext cx="1539248" cy="79683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Warm Current 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3977644" y="2664822"/>
            <a:ext cx="1545771" cy="80989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Upwelling Diminishes</a:t>
            </a:r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2830288" y="3156862"/>
            <a:ext cx="97100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ounded Rectangle 7"/>
          <p:cNvSpPr/>
          <p:nvPr/>
        </p:nvSpPr>
        <p:spPr>
          <a:xfrm>
            <a:off x="9744891" y="2677886"/>
            <a:ext cx="1550130" cy="7837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Productivity Decreases</a:t>
            </a:r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5617028" y="3156862"/>
            <a:ext cx="101890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ounded Rectangle 9"/>
          <p:cNvSpPr/>
          <p:nvPr/>
        </p:nvSpPr>
        <p:spPr>
          <a:xfrm>
            <a:off x="6838406" y="2664822"/>
            <a:ext cx="1685105" cy="78377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Less Nutrients at Surface</a:t>
            </a:r>
            <a:endParaRPr lang="en-US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8621485" y="3156862"/>
            <a:ext cx="101890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ounded Rectangle 12"/>
          <p:cNvSpPr/>
          <p:nvPr/>
        </p:nvSpPr>
        <p:spPr>
          <a:xfrm>
            <a:off x="161806" y="4702089"/>
            <a:ext cx="1981203" cy="114396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Warm Current </a:t>
            </a:r>
            <a:r>
              <a:rPr lang="en-US" dirty="0"/>
              <a:t>D</a:t>
            </a:r>
            <a:r>
              <a:rPr lang="en-US" dirty="0" smtClean="0"/>
              <a:t>isplaces Colder Water in Upper Layer </a:t>
            </a:r>
            <a:endParaRPr lang="en-US" dirty="0"/>
          </a:p>
        </p:txBody>
      </p:sp>
      <p:sp>
        <p:nvSpPr>
          <p:cNvPr id="14" name="Rounded Rectangle 13"/>
          <p:cNvSpPr/>
          <p:nvPr/>
        </p:nvSpPr>
        <p:spPr>
          <a:xfrm>
            <a:off x="2907424" y="4771096"/>
            <a:ext cx="1733011" cy="89940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Sea Surface Height Increases</a:t>
            </a:r>
            <a:endParaRPr lang="en-US" dirty="0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2288368" y="5297109"/>
            <a:ext cx="49084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ounded Rectangle 15"/>
          <p:cNvSpPr/>
          <p:nvPr/>
        </p:nvSpPr>
        <p:spPr>
          <a:xfrm>
            <a:off x="7802876" y="4759721"/>
            <a:ext cx="1733011" cy="89940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Upwelling Diminished</a:t>
            </a:r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10289174" y="4765751"/>
            <a:ext cx="1733011" cy="89940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Productivity Decreases</a:t>
            </a:r>
            <a:endParaRPr lang="en-US" dirty="0"/>
          </a:p>
        </p:txBody>
      </p:sp>
      <p:cxnSp>
        <p:nvCxnSpPr>
          <p:cNvPr id="18" name="Straight Arrow Connector 17"/>
          <p:cNvCxnSpPr/>
          <p:nvPr/>
        </p:nvCxnSpPr>
        <p:spPr>
          <a:xfrm flipV="1">
            <a:off x="9684889" y="5209422"/>
            <a:ext cx="450973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4750529" y="5274072"/>
            <a:ext cx="48648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ounded Rectangle 19"/>
          <p:cNvSpPr/>
          <p:nvPr/>
        </p:nvSpPr>
        <p:spPr>
          <a:xfrm>
            <a:off x="5355150" y="4785848"/>
            <a:ext cx="1733011" cy="89940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Elevation </a:t>
            </a:r>
            <a:r>
              <a:rPr lang="en-US" dirty="0" smtClean="0"/>
              <a:t>of Thermocline</a:t>
            </a:r>
            <a:endParaRPr lang="en-US" dirty="0"/>
          </a:p>
        </p:txBody>
      </p:sp>
      <p:cxnSp>
        <p:nvCxnSpPr>
          <p:cNvPr id="29" name="Straight Arrow Connector 28"/>
          <p:cNvCxnSpPr/>
          <p:nvPr/>
        </p:nvCxnSpPr>
        <p:spPr>
          <a:xfrm flipV="1">
            <a:off x="7216312" y="5235549"/>
            <a:ext cx="464646" cy="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2942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 </a:t>
            </a:r>
            <a:r>
              <a:rPr lang="en-US" dirty="0" err="1" smtClean="0"/>
              <a:t>HadISST</a:t>
            </a:r>
            <a:r>
              <a:rPr lang="en-US" dirty="0" smtClean="0"/>
              <a:t> for Sea Surface Temperature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 AVISO </a:t>
            </a:r>
            <a:r>
              <a:rPr lang="en-US" dirty="0" smtClean="0"/>
              <a:t>for Sea Surface Height Anomaly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 </a:t>
            </a:r>
            <a:r>
              <a:rPr lang="en-US" dirty="0" err="1" smtClean="0"/>
              <a:t>SeaWiFS</a:t>
            </a:r>
            <a:r>
              <a:rPr lang="en-US" dirty="0" smtClean="0"/>
              <a:t> for Chlorophyll Concentration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dirty="0" smtClean="0"/>
              <a:t>Chlorophyll concentration data can be used to observe ocean productivity aka amount of phytoplankton</a:t>
            </a:r>
          </a:p>
          <a:p>
            <a:pPr marL="201168" lvl="1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r="552" b="49491"/>
          <a:stretch/>
        </p:blipFill>
        <p:spPr>
          <a:xfrm>
            <a:off x="2990306" y="3844351"/>
            <a:ext cx="5683431" cy="1943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39676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Least Squares Regression Analysis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96937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Peru: </a:t>
            </a:r>
            <a:r>
              <a:rPr lang="en-US" dirty="0" smtClean="0"/>
              <a:t>SST vs Chlorophyll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2991" y="1989955"/>
            <a:ext cx="5664409" cy="387526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/>
          <a:srcRect l="76627" t="38765"/>
          <a:stretch/>
        </p:blipFill>
        <p:spPr>
          <a:xfrm>
            <a:off x="10228216" y="178229"/>
            <a:ext cx="927463" cy="150904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70095" y="1989954"/>
            <a:ext cx="5664410" cy="3875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8012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Peru: SST vs Chlorophyll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4985904"/>
            <a:ext cx="10058400" cy="883190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/>
              <a:t>Very weak negative correlation</a:t>
            </a:r>
            <a:r>
              <a:rPr lang="en-US" dirty="0"/>
              <a:t> </a:t>
            </a:r>
            <a:r>
              <a:rPr lang="en-US" dirty="0" smtClean="0"/>
              <a:t>and small confidence interval, however the correlation value has little significance as the p value is much greater than 5 %. 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3777081"/>
              </p:ext>
            </p:extLst>
          </p:nvPr>
        </p:nvGraphicFramePr>
        <p:xfrm>
          <a:off x="1658983" y="1888794"/>
          <a:ext cx="9215121" cy="29456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71707">
                  <a:extLst>
                    <a:ext uri="{9D8B030D-6E8A-4147-A177-3AD203B41FA5}">
                      <a16:colId xmlns:a16="http://schemas.microsoft.com/office/drawing/2014/main" val="2608482523"/>
                    </a:ext>
                  </a:extLst>
                </a:gridCol>
                <a:gridCol w="3071707">
                  <a:extLst>
                    <a:ext uri="{9D8B030D-6E8A-4147-A177-3AD203B41FA5}">
                      <a16:colId xmlns:a16="http://schemas.microsoft.com/office/drawing/2014/main" val="4057971794"/>
                    </a:ext>
                  </a:extLst>
                </a:gridCol>
                <a:gridCol w="3071707">
                  <a:extLst>
                    <a:ext uri="{9D8B030D-6E8A-4147-A177-3AD203B41FA5}">
                      <a16:colId xmlns:a16="http://schemas.microsoft.com/office/drawing/2014/main" val="620289412"/>
                    </a:ext>
                  </a:extLst>
                </a:gridCol>
              </a:tblGrid>
              <a:tr h="73641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Correlation Coefficient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LS Slope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6507107"/>
                  </a:ext>
                </a:extLst>
              </a:tr>
              <a:tr h="736419">
                <a:tc>
                  <a:txBody>
                    <a:bodyPr/>
                    <a:lstStyle/>
                    <a:p>
                      <a:r>
                        <a:rPr lang="en-US" dirty="0" smtClean="0"/>
                        <a:t>Value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-0.07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-0.0061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0522312"/>
                  </a:ext>
                </a:extLst>
              </a:tr>
              <a:tr h="736419">
                <a:tc>
                  <a:txBody>
                    <a:bodyPr/>
                    <a:lstStyle/>
                    <a:p>
                      <a:r>
                        <a:rPr lang="en-US" dirty="0" smtClean="0"/>
                        <a:t>95 % Confidence Interval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-0.23</a:t>
                      </a:r>
                      <a:r>
                        <a:rPr lang="en-US" baseline="0" dirty="0" smtClean="0"/>
                        <a:t> to 0.09</a:t>
                      </a:r>
                      <a:endParaRPr lang="en-US" dirty="0" smtClean="0"/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-0.18</a:t>
                      </a:r>
                      <a:r>
                        <a:rPr lang="en-US" baseline="0" dirty="0" smtClean="0"/>
                        <a:t> to 0.17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9926663"/>
                  </a:ext>
                </a:extLst>
              </a:tr>
              <a:tr h="736419">
                <a:tc>
                  <a:txBody>
                    <a:bodyPr/>
                    <a:lstStyle/>
                    <a:p>
                      <a:r>
                        <a:rPr lang="en-US" dirty="0" smtClean="0"/>
                        <a:t>Significance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0.38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8702829"/>
                  </a:ext>
                </a:extLst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76627" t="38765"/>
          <a:stretch/>
        </p:blipFill>
        <p:spPr>
          <a:xfrm>
            <a:off x="10228216" y="178229"/>
            <a:ext cx="927463" cy="15090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82280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Peru: </a:t>
            </a:r>
            <a:r>
              <a:rPr lang="en-US" dirty="0" smtClean="0"/>
              <a:t>SSH vs Chlorophyll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74568" y="1845734"/>
            <a:ext cx="5547855" cy="379552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/>
          <a:srcRect l="76627" t="38765"/>
          <a:stretch/>
        </p:blipFill>
        <p:spPr>
          <a:xfrm>
            <a:off x="10228216" y="178229"/>
            <a:ext cx="927463" cy="150904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15820" y="1845734"/>
            <a:ext cx="5519493" cy="3776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91256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Peru: SSH vs Chlorophyll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4985904"/>
            <a:ext cx="10058400" cy="883190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/>
              <a:t>Weak negative correlation, small confidence interval, however the correlation value has little significance as the p value is much greater than 5 %. 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5799311"/>
              </p:ext>
            </p:extLst>
          </p:nvPr>
        </p:nvGraphicFramePr>
        <p:xfrm>
          <a:off x="1658983" y="1888794"/>
          <a:ext cx="9215121" cy="29456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71707">
                  <a:extLst>
                    <a:ext uri="{9D8B030D-6E8A-4147-A177-3AD203B41FA5}">
                      <a16:colId xmlns:a16="http://schemas.microsoft.com/office/drawing/2014/main" val="2608482523"/>
                    </a:ext>
                  </a:extLst>
                </a:gridCol>
                <a:gridCol w="3071707">
                  <a:extLst>
                    <a:ext uri="{9D8B030D-6E8A-4147-A177-3AD203B41FA5}">
                      <a16:colId xmlns:a16="http://schemas.microsoft.com/office/drawing/2014/main" val="4057971794"/>
                    </a:ext>
                  </a:extLst>
                </a:gridCol>
                <a:gridCol w="3071707">
                  <a:extLst>
                    <a:ext uri="{9D8B030D-6E8A-4147-A177-3AD203B41FA5}">
                      <a16:colId xmlns:a16="http://schemas.microsoft.com/office/drawing/2014/main" val="620289412"/>
                    </a:ext>
                  </a:extLst>
                </a:gridCol>
              </a:tblGrid>
              <a:tr h="73641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Correlation Coefficient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LS Slope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6507107"/>
                  </a:ext>
                </a:extLst>
              </a:tr>
              <a:tr h="736419">
                <a:tc>
                  <a:txBody>
                    <a:bodyPr/>
                    <a:lstStyle/>
                    <a:p>
                      <a:r>
                        <a:rPr lang="en-US" dirty="0" smtClean="0"/>
                        <a:t>Value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-0.10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-0.1968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0522312"/>
                  </a:ext>
                </a:extLst>
              </a:tr>
              <a:tr h="736419">
                <a:tc>
                  <a:txBody>
                    <a:bodyPr/>
                    <a:lstStyle/>
                    <a:p>
                      <a:r>
                        <a:rPr lang="en-US" dirty="0" smtClean="0"/>
                        <a:t>95 % Confidence Interval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-0.25</a:t>
                      </a:r>
                      <a:r>
                        <a:rPr lang="en-US" baseline="0" dirty="0" smtClean="0"/>
                        <a:t> to 0.06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-4.24</a:t>
                      </a:r>
                      <a:r>
                        <a:rPr lang="en-US" baseline="0" dirty="0" smtClean="0"/>
                        <a:t> to 3.85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9926663"/>
                  </a:ext>
                </a:extLst>
              </a:tr>
              <a:tr h="736419">
                <a:tc>
                  <a:txBody>
                    <a:bodyPr/>
                    <a:lstStyle/>
                    <a:p>
                      <a:r>
                        <a:rPr lang="en-US" dirty="0" smtClean="0"/>
                        <a:t>Significance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0.24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8702829"/>
                  </a:ext>
                </a:extLst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76627" t="38765"/>
          <a:stretch/>
        </p:blipFill>
        <p:spPr>
          <a:xfrm>
            <a:off x="10228216" y="178229"/>
            <a:ext cx="927463" cy="15090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7469526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314</TotalTime>
  <Words>540</Words>
  <Application>Microsoft Office PowerPoint</Application>
  <PresentationFormat>Widescreen</PresentationFormat>
  <Paragraphs>102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Calibri</vt:lpstr>
      <vt:lpstr>Calibri Light</vt:lpstr>
      <vt:lpstr>Wingdings</vt:lpstr>
      <vt:lpstr>Retrospect</vt:lpstr>
      <vt:lpstr>El Nino Upwelling and Ocean Productivity</vt:lpstr>
      <vt:lpstr>Motivation</vt:lpstr>
      <vt:lpstr>Upwelling</vt:lpstr>
      <vt:lpstr>Data</vt:lpstr>
      <vt:lpstr>Least Squares Regression Analysis</vt:lpstr>
      <vt:lpstr>Peru: SST vs Chlorophyll</vt:lpstr>
      <vt:lpstr>Peru: SST vs Chlorophyll</vt:lpstr>
      <vt:lpstr>Peru: SSH vs Chlorophyll</vt:lpstr>
      <vt:lpstr>Peru: SSH vs Chlorophyll</vt:lpstr>
      <vt:lpstr>SoCal: Chlorophyll vs SST</vt:lpstr>
      <vt:lpstr>SoCal: Chlorophyll vs SST</vt:lpstr>
      <vt:lpstr>SoCal: Chlorophyll vs SSH</vt:lpstr>
      <vt:lpstr>SoCal: Chlorophyll vs SSH</vt:lpstr>
      <vt:lpstr>Peru: Periodicity</vt:lpstr>
      <vt:lpstr>SoCal: Periodicity</vt:lpstr>
      <vt:lpstr>Peru: Cross Spectral Analysis (SSH)</vt:lpstr>
      <vt:lpstr>SoCal: Cross Spectral Analysis (SSH)</vt:lpstr>
      <vt:lpstr>Peru: Cross Spectral Analysis (SST)</vt:lpstr>
      <vt:lpstr>SoCal: Cross Spectral Analysis (SST)</vt:lpstr>
    </vt:vector>
  </TitlesOfParts>
  <Company>Georgia Institute of Technology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Upwe</dc:title>
  <dc:creator>Muhammad, Sonia O</dc:creator>
  <cp:lastModifiedBy>Muhammad, Sonia O</cp:lastModifiedBy>
  <cp:revision>30</cp:revision>
  <dcterms:created xsi:type="dcterms:W3CDTF">2017-04-21T17:14:56Z</dcterms:created>
  <dcterms:modified xsi:type="dcterms:W3CDTF">2017-04-25T17:21:04Z</dcterms:modified>
</cp:coreProperties>
</file>