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0" r:id="rId8"/>
    <p:sldId id="261" r:id="rId9"/>
    <p:sldId id="264" r:id="rId10"/>
    <p:sldId id="266" r:id="rId11"/>
    <p:sldId id="263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2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9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3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7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6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9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4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3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6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ED400-F315-4EEE-913B-CB88D1CDFC11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9505-2993-4DF3-98F5-AE4D265F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608" y="627265"/>
            <a:ext cx="11831392" cy="2387600"/>
          </a:xfrm>
        </p:spPr>
        <p:txBody>
          <a:bodyPr>
            <a:noAutofit/>
          </a:bodyPr>
          <a:lstStyle/>
          <a:p>
            <a:r>
              <a:rPr lang="en-US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Effect of Various Environments</a:t>
            </a:r>
            <a:br>
              <a:rPr lang="en-US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 Pitcher Spin Rates</a:t>
            </a:r>
            <a:endParaRPr lang="en-US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4020" y="347732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Scott Rapponotti</a:t>
            </a:r>
          </a:p>
          <a:p>
            <a:r>
              <a:rPr lang="en-US" sz="3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EAS 4480 Data Analysis</a:t>
            </a:r>
            <a:endParaRPr lang="en-US" sz="3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9750" y="-59738"/>
            <a:ext cx="10041228" cy="1186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4-Seam Fastball – Normal Residuals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5249" y="1126750"/>
            <a:ext cx="10480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3" y="1126750"/>
            <a:ext cx="10415177" cy="4052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738" y="5447376"/>
            <a:ext cx="1123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 all models, the residuals are normally distributed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98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802" b="3247"/>
          <a:stretch/>
        </p:blipFill>
        <p:spPr bwMode="auto">
          <a:xfrm>
            <a:off x="4397265" y="1886218"/>
            <a:ext cx="3072484" cy="3175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17" y="1886218"/>
            <a:ext cx="3246532" cy="3175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340" y="1886217"/>
            <a:ext cx="3268415" cy="317517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150961" y="313749"/>
            <a:ext cx="10147794" cy="1186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4-Seam Fastball – Constant Variance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8738" y="5447376"/>
            <a:ext cx="1123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Residual variance is mostly constant for all fitted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Some heteroscedasticity at predicted values of 0.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78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4608" y="374132"/>
            <a:ext cx="11809927" cy="1186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4-Seam Fastball – Independence of Errors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4608" y="1903520"/>
            <a:ext cx="11919114" cy="3062716"/>
            <a:chOff x="164608" y="1174858"/>
            <a:chExt cx="11919114" cy="30627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08" y="1188526"/>
              <a:ext cx="4065398" cy="30490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006" y="1174858"/>
              <a:ext cx="3943351" cy="30490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171" y="1174859"/>
              <a:ext cx="4019551" cy="304904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5763" y="5200650"/>
            <a:ext cx="1072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autocorrelation of the residuals shows there is not a significant lag correlation for either the linear, quadratic or cubic 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Since all three models pass the regression diagnostics and the nonlinear fits don’t seem to perform much better, choose the simplest model which is linear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25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93182" y="-55947"/>
            <a:ext cx="11809927" cy="1186488"/>
          </a:xfrm>
        </p:spPr>
        <p:txBody>
          <a:bodyPr>
            <a:normAutofit/>
          </a:bodyPr>
          <a:lstStyle/>
          <a:p>
            <a:r>
              <a:rPr lang="en-US" dirty="0" smtClean="0"/>
              <a:t>4-Seam </a:t>
            </a:r>
            <a:r>
              <a:rPr lang="en-US" dirty="0" smtClean="0"/>
              <a:t>Fastball vs. Curveball </a:t>
            </a:r>
            <a:r>
              <a:rPr lang="en-US" dirty="0" smtClean="0"/>
              <a:t>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53414" y="1329195"/>
                <a:ext cx="106765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Spin Difference = 336.95 – 5.2982 * Temperature </a:t>
                </a:r>
                <a:r>
                  <a:rPr lang="en-US" sz="2400" dirty="0"/>
                  <a:t>–</a:t>
                </a:r>
                <a:r>
                  <a:rPr lang="en-US" sz="2400" dirty="0" smtClean="0"/>
                  <a:t> 0.9804 * Wind Speed + </a:t>
                </a:r>
                <a:r>
                  <a:rPr lang="en-US" sz="2400" dirty="0" smtClean="0"/>
                  <a:t>77.2301 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267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–</a:t>
                </a:r>
                <a:r>
                  <a:rPr lang="en-US" sz="2400" dirty="0" smtClean="0"/>
                  <a:t> 20.0796 </a:t>
                </a:r>
                <a:r>
                  <a:rPr lang="en-US" sz="2400" dirty="0"/>
                  <a:t>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582</m:t>
                        </m:r>
                      </m:sub>
                    </m:sSub>
                  </m:oMath>
                </a14:m>
                <a:r>
                  <a:rPr lang="en-US" sz="2400" dirty="0" smtClean="0"/>
                  <a:t> + 201.3784 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616</m:t>
                        </m:r>
                      </m:sub>
                    </m:sSub>
                  </m:oMath>
                </a14:m>
                <a:r>
                  <a:rPr lang="en-US" sz="2400" dirty="0"/>
                  <a:t> – 47.0379</a:t>
                </a:r>
                <a:r>
                  <a:rPr lang="en-US" sz="2400" dirty="0" smtClean="0"/>
                  <a:t> 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812</m:t>
                        </m:r>
                      </m:sub>
                    </m:sSub>
                  </m:oMath>
                </a14:m>
                <a:r>
                  <a:rPr lang="en-US" sz="2400" dirty="0" smtClean="0"/>
                  <a:t> - 211.6759 </a:t>
                </a:r>
                <a:r>
                  <a:rPr lang="en-US" sz="2400" dirty="0"/>
                  <a:t>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5183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4" y="1329195"/>
                <a:ext cx="10676586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856" t="-5882" r="-1199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82" y="2608730"/>
            <a:ext cx="6079838" cy="3967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857" y="2608730"/>
            <a:ext cx="5730751" cy="39674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8012" y="6158753"/>
            <a:ext cx="2353235" cy="161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85255" y="6158753"/>
            <a:ext cx="2411980" cy="161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3182" y="5356412"/>
            <a:ext cx="5266324" cy="17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33857" y="5356411"/>
            <a:ext cx="5391978" cy="17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3181" y="5186082"/>
            <a:ext cx="5481477" cy="17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33857" y="5186082"/>
            <a:ext cx="5566790" cy="17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33857" y="4379258"/>
            <a:ext cx="5566790" cy="17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3181" y="4379257"/>
            <a:ext cx="5566790" cy="17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93182" y="159205"/>
            <a:ext cx="11809927" cy="1186488"/>
          </a:xfrm>
        </p:spPr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06727" y="1762552"/>
            <a:ext cx="1058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For both fastballs and curveballs, increasing the elevation to at extreme values leads to a significant decrease in spin rate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For fastballs, increases in temperature lead to larger increases in spin rate compared to curveballs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Increases in the wind speed lead to  increases in curveball spin rate, but decreases in fastball spin rate although not as statistically significant as temperature or elevation.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901"/>
            <a:ext cx="9144000" cy="1186488"/>
          </a:xfrm>
        </p:spPr>
        <p:txBody>
          <a:bodyPr/>
          <a:lstStyle/>
          <a:p>
            <a:r>
              <a:rPr lang="en-US" dirty="0" smtClean="0"/>
              <a:t>What is Spin Rate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675997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901"/>
            <a:ext cx="9144000" cy="1186488"/>
          </a:xfrm>
        </p:spPr>
        <p:txBody>
          <a:bodyPr/>
          <a:lstStyle/>
          <a:p>
            <a:r>
              <a:rPr lang="en-US" dirty="0" smtClean="0"/>
              <a:t>What is the Purpose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1825" y="1674254"/>
            <a:ext cx="103030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Project focuses on determining what environmental variables have a significant effect pitcher spin rate differences for two pitches: 4-seam fastball and curveball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Individual Pitch data was scraped for six different MLB teams from 2010 to 2015 using Pitch/</a:t>
            </a:r>
            <a:r>
              <a:rPr lang="en-US" sz="2000" dirty="0" err="1" smtClean="0"/>
              <a:t>fx</a:t>
            </a:r>
            <a:endParaRPr lang="en-US" sz="2000" dirty="0" smtClean="0"/>
          </a:p>
          <a:p>
            <a:r>
              <a:rPr lang="en-US" sz="2000" dirty="0" smtClean="0"/>
              <a:t>	1. Colorado Rockies (Elevation of 5183ft)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2. Minnesota Twins (Elevation of 812ft)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3. Texas Rangers (Elevation of 616ft)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4. Cleveland Indians (Elevation </a:t>
            </a:r>
            <a:r>
              <a:rPr lang="en-US" sz="2000" dirty="0"/>
              <a:t>of </a:t>
            </a:r>
            <a:r>
              <a:rPr lang="en-US" sz="2000" dirty="0" smtClean="0"/>
              <a:t>582ft)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5. Los Angeles Dodgers (Elevation of 267ft)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6. New York Mets (Elevation of 54ft)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Collected game by game temperature, wind speed and direction collected from </a:t>
            </a:r>
            <a:r>
              <a:rPr lang="en-US" sz="2000" dirty="0" err="1" smtClean="0"/>
              <a:t>Retrosheet</a:t>
            </a:r>
            <a:r>
              <a:rPr lang="en-US" sz="2000" dirty="0" smtClean="0"/>
              <a:t> as independent variables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36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901"/>
            <a:ext cx="9144000" cy="1186488"/>
          </a:xfrm>
        </p:spPr>
        <p:txBody>
          <a:bodyPr/>
          <a:lstStyle/>
          <a:p>
            <a:r>
              <a:rPr lang="en-US" dirty="0" smtClean="0"/>
              <a:t>4-Seam Fastball vs. Curveball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3" y="2053725"/>
            <a:ext cx="4782265" cy="3980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47" y="2485755"/>
            <a:ext cx="6129652" cy="311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1620" y="-348543"/>
            <a:ext cx="9590468" cy="1186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Spin Difference and Temperature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66585" y="922719"/>
            <a:ext cx="50399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LS Slope: -2.2137 rpm/</a:t>
            </a:r>
            <a:r>
              <a:rPr lang="en-US" sz="2400" dirty="0" err="1" smtClean="0"/>
              <a:t>deg</a:t>
            </a:r>
            <a:r>
              <a:rPr lang="en-US" sz="2400" dirty="0" smtClean="0"/>
              <a:t>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 the temperature increases, the spin rate (compared to seasonal average)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95% Confidence Interval: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[-2.5455 , -1.8819]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 value &lt; 0.05 (stat. significant)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63177" y="3969707"/>
            <a:ext cx="4846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LS Slope: -1.200 rpm/</a:t>
            </a:r>
            <a:r>
              <a:rPr lang="en-US" sz="2400" dirty="0" err="1" smtClean="0"/>
              <a:t>deg</a:t>
            </a:r>
            <a:r>
              <a:rPr lang="en-US" sz="2400" dirty="0" smtClean="0"/>
              <a:t>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 the temperature increases, the spin rate (compared to seasonal average)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95% Confidence Interval: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[- 1.647, -0.753]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 value &lt; 0.05 (stat. significant)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3837903"/>
            <a:ext cx="6195493" cy="2944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741133"/>
            <a:ext cx="6195493" cy="30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2290"/>
            <a:ext cx="9144000" cy="1186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4-Seam Fastball - Temperature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0" y="1248778"/>
            <a:ext cx="10781764" cy="540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0" y="1737296"/>
            <a:ext cx="1224588" cy="697970"/>
            <a:chOff x="7416084" y="2025151"/>
            <a:chExt cx="1202453" cy="63014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418231" y="2163651"/>
              <a:ext cx="3606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416084" y="2341809"/>
              <a:ext cx="36060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428963" y="2522113"/>
              <a:ext cx="360608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822245" y="2025151"/>
              <a:ext cx="56778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Linear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21267" y="2203309"/>
              <a:ext cx="79727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Quadratic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27256" y="2378296"/>
              <a:ext cx="527710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Cubic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7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23604"/>
            <a:ext cx="9144000" cy="1186488"/>
          </a:xfrm>
        </p:spPr>
        <p:txBody>
          <a:bodyPr/>
          <a:lstStyle/>
          <a:p>
            <a:r>
              <a:rPr lang="en-US" dirty="0" smtClean="0"/>
              <a:t>4-Seam Fastball - Elevation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30242" y="2127908"/>
            <a:ext cx="46130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At extreme elevations, the spin rate decreases relative to seasonal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Distribution is consistent at all elevations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 much difference in fastball and curveballs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1" y="3759218"/>
            <a:ext cx="5834719" cy="2925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1" y="732685"/>
            <a:ext cx="5834719" cy="29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67439"/>
            <a:ext cx="9144000" cy="1186488"/>
          </a:xfrm>
        </p:spPr>
        <p:txBody>
          <a:bodyPr/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8" y="1801632"/>
            <a:ext cx="5909802" cy="2989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54" y="1801632"/>
            <a:ext cx="5945746" cy="29815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80810" y="1229508"/>
            <a:ext cx="21205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4-seam Fastball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78457" y="1252866"/>
            <a:ext cx="13611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Curveball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588" y="4901401"/>
            <a:ext cx="5490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LS Slope: </a:t>
            </a:r>
            <a:r>
              <a:rPr lang="en-US" dirty="0" smtClean="0"/>
              <a:t>2.3988 rpm/mph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the </a:t>
            </a:r>
            <a:r>
              <a:rPr lang="en-US" dirty="0" smtClean="0"/>
              <a:t>wind speed increases</a:t>
            </a:r>
            <a:r>
              <a:rPr lang="en-US" dirty="0"/>
              <a:t>, the spin rate (compared to seasonal average) </a:t>
            </a:r>
            <a:r>
              <a:rPr lang="en-US" dirty="0" smtClean="0"/>
              <a:t>increases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95% Confidence Interval: </a:t>
            </a:r>
          </a:p>
          <a:p>
            <a:r>
              <a:rPr lang="en-US" dirty="0" smtClean="0"/>
              <a:t>	[1.5189 </a:t>
            </a:r>
            <a:r>
              <a:rPr lang="en-US" dirty="0"/>
              <a:t>, </a:t>
            </a:r>
            <a:r>
              <a:rPr lang="en-US" dirty="0" smtClean="0"/>
              <a:t>3.2787]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 value &lt; 0.05 (stat. significant)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01306" y="4901401"/>
            <a:ext cx="5490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LS Slope: </a:t>
            </a:r>
            <a:r>
              <a:rPr lang="en-US" dirty="0" smtClean="0"/>
              <a:t>7.9134 rpm/mph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the </a:t>
            </a:r>
            <a:r>
              <a:rPr lang="en-US" dirty="0" smtClean="0"/>
              <a:t>wind speed increases</a:t>
            </a:r>
            <a:r>
              <a:rPr lang="en-US" dirty="0"/>
              <a:t>, the spin rate (compared to seasonal average) </a:t>
            </a:r>
            <a:r>
              <a:rPr lang="en-US" dirty="0" smtClean="0"/>
              <a:t>increases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95% Confidence Interval: </a:t>
            </a:r>
          </a:p>
          <a:p>
            <a:r>
              <a:rPr lang="en-US" dirty="0" smtClean="0"/>
              <a:t>	[6.7485 </a:t>
            </a:r>
            <a:r>
              <a:rPr lang="en-US" dirty="0"/>
              <a:t>, </a:t>
            </a:r>
            <a:r>
              <a:rPr lang="en-US" dirty="0" smtClean="0"/>
              <a:t>9.0783]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 value &lt; 0.05 (stat. significant)</a:t>
            </a:r>
          </a:p>
        </p:txBody>
      </p:sp>
    </p:spTree>
    <p:extLst>
      <p:ext uri="{BB962C8B-B14F-4D97-AF65-F5344CB8AC3E}">
        <p14:creationId xmlns:p14="http://schemas.microsoft.com/office/powerpoint/2010/main" val="13717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67439"/>
            <a:ext cx="9144000" cy="1186488"/>
          </a:xfrm>
        </p:spPr>
        <p:txBody>
          <a:bodyPr/>
          <a:lstStyle/>
          <a:p>
            <a:r>
              <a:rPr lang="en-US" dirty="0" smtClean="0"/>
              <a:t>4-Seam Fastball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705" y="1651185"/>
            <a:ext cx="122637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Model1: lm(</a:t>
            </a:r>
            <a:r>
              <a:rPr lang="en-US" sz="2400" dirty="0" err="1" smtClean="0"/>
              <a:t>spin_diff</a:t>
            </a:r>
            <a:r>
              <a:rPr lang="en-US" sz="2400" dirty="0" smtClean="0"/>
              <a:t> ~ temp + factor(elevation) + </a:t>
            </a:r>
            <a:r>
              <a:rPr lang="en-US" sz="2400" dirty="0" err="1" smtClean="0"/>
              <a:t>windspeed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Model2: </a:t>
            </a:r>
            <a:r>
              <a:rPr lang="en-US" sz="2400" dirty="0"/>
              <a:t>lm(</a:t>
            </a:r>
            <a:r>
              <a:rPr lang="en-US" sz="2400" dirty="0" err="1"/>
              <a:t>spin_diff</a:t>
            </a:r>
            <a:r>
              <a:rPr lang="en-US" sz="2400" dirty="0"/>
              <a:t> ~ </a:t>
            </a:r>
            <a:r>
              <a:rPr lang="en-US" sz="2400" dirty="0" smtClean="0"/>
              <a:t>temp + I(temp^2) </a:t>
            </a:r>
            <a:r>
              <a:rPr lang="en-US" sz="2400" dirty="0"/>
              <a:t>+ factor(elevation) + </a:t>
            </a:r>
            <a:r>
              <a:rPr lang="en-US" sz="2400" dirty="0" err="1"/>
              <a:t>windspeed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Model3: </a:t>
            </a:r>
            <a:r>
              <a:rPr lang="en-US" sz="2400" dirty="0"/>
              <a:t>lm(</a:t>
            </a:r>
            <a:r>
              <a:rPr lang="en-US" sz="2400" dirty="0" err="1"/>
              <a:t>spin_diff</a:t>
            </a:r>
            <a:r>
              <a:rPr lang="en-US" sz="2400" dirty="0"/>
              <a:t> ~ </a:t>
            </a:r>
            <a:r>
              <a:rPr lang="en-US" sz="2400" dirty="0" smtClean="0"/>
              <a:t>temp + I(temp^2) + I(temp</a:t>
            </a:r>
            <a:r>
              <a:rPr lang="en-US" sz="2400" dirty="0" smtClean="0"/>
              <a:t>^</a:t>
            </a:r>
            <a:r>
              <a:rPr lang="en-US" sz="2400" dirty="0" smtClean="0"/>
              <a:t>3</a:t>
            </a:r>
            <a:r>
              <a:rPr lang="en-US" sz="2400" dirty="0" smtClean="0"/>
              <a:t>) </a:t>
            </a:r>
            <a:r>
              <a:rPr lang="en-US" sz="2400" dirty="0"/>
              <a:t>+ factor(elevation) + </a:t>
            </a:r>
            <a:r>
              <a:rPr lang="en-US" sz="2400" dirty="0" err="1"/>
              <a:t>windspeed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Normality of Residuals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Constant Variance (No </a:t>
            </a:r>
            <a:r>
              <a:rPr lang="en-US" sz="2400" dirty="0" smtClean="0"/>
              <a:t>heteroscedasticity)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Errors independent from each </a:t>
            </a:r>
            <a:r>
              <a:rPr lang="en-US" sz="2400" dirty="0" smtClean="0"/>
              <a:t>other</a:t>
            </a:r>
            <a:endParaRPr lang="en-US" sz="24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15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</TotalTime>
  <Words>451</Words>
  <Application>Microsoft Office PowerPoint</Application>
  <PresentationFormat>Widescreen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The Effect of Various Environments on Pitcher Spin Rates</vt:lpstr>
      <vt:lpstr>What is Spin Rate</vt:lpstr>
      <vt:lpstr>What is the Purpose</vt:lpstr>
      <vt:lpstr>4-Seam Fastball vs. Curveball</vt:lpstr>
      <vt:lpstr>Spin Difference and Temperature</vt:lpstr>
      <vt:lpstr>4-Seam Fastball - Temperature</vt:lpstr>
      <vt:lpstr>4-Seam Fastball - Elevation</vt:lpstr>
      <vt:lpstr>Wind Speed</vt:lpstr>
      <vt:lpstr>4-Seam Fastball</vt:lpstr>
      <vt:lpstr>4-Seam Fastball – Normal Residuals</vt:lpstr>
      <vt:lpstr>4-Seam Fastball – Constant Variance</vt:lpstr>
      <vt:lpstr>4-Seam Fastball – Independence of Errors</vt:lpstr>
      <vt:lpstr>4-Seam Fastball vs. Curveball Model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Various Environments on Pitcher Spin Rates</dc:title>
  <dc:creator>Rapponotti, Scott B</dc:creator>
  <cp:lastModifiedBy>Rapponotti, Scott B</cp:lastModifiedBy>
  <cp:revision>58</cp:revision>
  <dcterms:created xsi:type="dcterms:W3CDTF">2017-04-14T09:35:20Z</dcterms:created>
  <dcterms:modified xsi:type="dcterms:W3CDTF">2017-04-18T17:33:40Z</dcterms:modified>
</cp:coreProperties>
</file>