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5724-2262-4519-9E4D-8C29B3E863B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B2E86-954F-4B73-9ADF-616538F1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2E86-954F-4B73-9ADF-616538F175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5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2E86-954F-4B73-9ADF-616538F175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0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04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1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2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8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63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5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4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3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6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1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4695-FBA3-43E5-87EE-B0AC3D1F139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5230-F89A-47DF-9592-B32D2014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9749751" cy="1642875"/>
          </a:xfrm>
        </p:spPr>
        <p:txBody>
          <a:bodyPr>
            <a:norm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EAS 4480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Zhongduo Zhang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4/20/2017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641" y="1576280"/>
            <a:ext cx="11307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Trend Analysis of Aftershocks 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after 2011 Tohoku Earthquake </a:t>
            </a:r>
          </a:p>
        </p:txBody>
      </p:sp>
    </p:spTree>
    <p:extLst>
      <p:ext uri="{BB962C8B-B14F-4D97-AF65-F5344CB8AC3E}">
        <p14:creationId xmlns:p14="http://schemas.microsoft.com/office/powerpoint/2010/main" val="332131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effectLst/>
        </p:spPr>
      </p:sp>
      <p:sp>
        <p:nvSpPr>
          <p:cNvPr id="55" name="Rectangle 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9619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Source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Japan Meteorological Agency (2016). “</a:t>
            </a:r>
            <a:r>
              <a:rPr lang="en-US" i="1" dirty="0">
                <a:latin typeface="Georgia" panose="02040502050405020303" pitchFamily="18" charset="0"/>
              </a:rPr>
              <a:t>Aftershock Activity of 2011 Tohoku Pacific Coast Earthquake</a:t>
            </a:r>
            <a:r>
              <a:rPr lang="en-US" dirty="0">
                <a:latin typeface="Georgia" panose="02040502050405020303" pitchFamily="18" charset="0"/>
              </a:rPr>
              <a:t>.” </a:t>
            </a:r>
            <a:r>
              <a:rPr lang="ja-JP" altLang="en-US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[</a:t>
            </a:r>
            <a:r>
              <a:rPr lang="en-US" dirty="0">
                <a:latin typeface="Georgia" panose="02040502050405020303" pitchFamily="18" charset="0"/>
              </a:rPr>
              <a:t>http://www.jma.go.jp/jma/index.html</a:t>
            </a:r>
            <a:r>
              <a:rPr lang="en-US" dirty="0">
                <a:latin typeface="Georgia" panose="02040502050405020303" pitchFamily="18" charset="0"/>
              </a:rPr>
              <a:t>]</a:t>
            </a:r>
          </a:p>
          <a:p>
            <a:r>
              <a:rPr lang="en-US" dirty="0">
                <a:latin typeface="Georgia" panose="02040502050405020303" pitchFamily="18" charset="0"/>
              </a:rPr>
              <a:t>Earth Observatory of Singapore (2011). “</a:t>
            </a:r>
            <a:r>
              <a:rPr lang="en-US" i="1" dirty="0">
                <a:latin typeface="Georgia" panose="02040502050405020303" pitchFamily="18" charset="0"/>
              </a:rPr>
              <a:t>The great East Japan (Tohoku) 2011 earthquake: Important lessons from old dirt</a:t>
            </a:r>
            <a:r>
              <a:rPr lang="en-US" dirty="0">
                <a:latin typeface="Georgia" panose="02040502050405020303" pitchFamily="18" charset="0"/>
              </a:rPr>
              <a:t>.” [http://www.earthobservatory.sg/news/great-east-japan-tohoku-2011-earthquake-important-lessons-old-dirt]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4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r="-1" b="-1"/>
          <a:stretch/>
        </p:blipFill>
        <p:spPr>
          <a:xfrm>
            <a:off x="648930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3847" y="8355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Background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6623849" y="1672477"/>
            <a:ext cx="5127029" cy="4545442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Date: 11 March 2011</a:t>
            </a:r>
          </a:p>
          <a:p>
            <a:r>
              <a:rPr lang="en-US" dirty="0">
                <a:latin typeface="Georgia" panose="02040502050405020303" pitchFamily="18" charset="0"/>
              </a:rPr>
              <a:t>Magnitude: 9.0–9.1 (M</a:t>
            </a:r>
            <a:r>
              <a:rPr lang="en-US" baseline="-25000" dirty="0">
                <a:latin typeface="Georgia" panose="02040502050405020303" pitchFamily="18" charset="0"/>
              </a:rPr>
              <a:t>w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Most powerful earthquake ever hit Japan</a:t>
            </a:r>
          </a:p>
          <a:p>
            <a:r>
              <a:rPr lang="en-US" dirty="0">
                <a:latin typeface="Georgia" panose="02040502050405020303" pitchFamily="18" charset="0"/>
              </a:rPr>
              <a:t>70km off coast</a:t>
            </a:r>
          </a:p>
          <a:p>
            <a:r>
              <a:rPr lang="en-US" dirty="0">
                <a:latin typeface="Georgia" panose="02040502050405020303" pitchFamily="18" charset="0"/>
              </a:rPr>
              <a:t>29km deep </a:t>
            </a:r>
          </a:p>
          <a:p>
            <a:r>
              <a:rPr lang="en-US" dirty="0">
                <a:latin typeface="Georgia" panose="02040502050405020303" pitchFamily="18" charset="0"/>
              </a:rPr>
              <a:t>Caused by rupture of upper plate </a:t>
            </a:r>
            <a:r>
              <a:rPr lang="en-US" dirty="0" err="1">
                <a:latin typeface="Georgia" panose="02040502050405020303" pitchFamily="18" charset="0"/>
              </a:rPr>
              <a:t>subducted</a:t>
            </a:r>
            <a:r>
              <a:rPr lang="en-US" dirty="0">
                <a:latin typeface="Georgia" panose="02040502050405020303" pitchFamily="18" charset="0"/>
              </a:rPr>
              <a:t> by the Pacific Plate with a length of 500 km</a:t>
            </a:r>
          </a:p>
          <a:p>
            <a:r>
              <a:rPr lang="en-US" dirty="0">
                <a:latin typeface="Georgia" panose="02040502050405020303" pitchFamily="18" charset="0"/>
              </a:rPr>
              <a:t>Lingering aftershocks</a:t>
            </a:r>
          </a:p>
        </p:txBody>
      </p:sp>
    </p:spTree>
    <p:extLst>
      <p:ext uri="{BB962C8B-B14F-4D97-AF65-F5344CB8AC3E}">
        <p14:creationId xmlns:p14="http://schemas.microsoft.com/office/powerpoint/2010/main" val="109315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029253"/>
            <a:ext cx="5614835" cy="4646275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931" y="218092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Range of Aftershocks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648931" y="2112787"/>
            <a:ext cx="3631241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Shown in the red box</a:t>
            </a:r>
          </a:p>
          <a:p>
            <a:r>
              <a:rPr lang="en-US" sz="2400" dirty="0">
                <a:latin typeface="Georgia" panose="02040502050405020303" pitchFamily="18" charset="0"/>
              </a:rPr>
              <a:t>Includes earthquakes occurred on the plate boundaries, as well as other earthquakes proximate to the main shock of 3.11 Earthquake</a:t>
            </a:r>
          </a:p>
        </p:txBody>
      </p:sp>
    </p:spTree>
    <p:extLst>
      <p:ext uri="{BB962C8B-B14F-4D97-AF65-F5344CB8AC3E}">
        <p14:creationId xmlns:p14="http://schemas.microsoft.com/office/powerpoint/2010/main" val="318650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666" y="332571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Data for 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2666" y="2247503"/>
            <a:ext cx="10742159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Obtained from Japan Meteorological Agency (JMA)</a:t>
            </a:r>
          </a:p>
          <a:p>
            <a:r>
              <a:rPr lang="en-US" dirty="0">
                <a:latin typeface="Georgia" panose="02040502050405020303" pitchFamily="18" charset="0"/>
              </a:rPr>
              <a:t>Aftershock information currently available from March 2011 to March 2016 (5 years)</a:t>
            </a:r>
          </a:p>
          <a:p>
            <a:r>
              <a:rPr lang="en-US" dirty="0">
                <a:latin typeface="Georgia" panose="02040502050405020303" pitchFamily="18" charset="0"/>
              </a:rPr>
              <a:t>Only includes earthquakes with magnitude greater than 4.0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" y="4140212"/>
            <a:ext cx="2153259" cy="21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Overall Trend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838200" y="2058890"/>
            <a:ext cx="5181600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7211 aftershocks in total</a:t>
            </a:r>
          </a:p>
          <a:p>
            <a:r>
              <a:rPr lang="en-US" dirty="0">
                <a:latin typeface="Georgia" panose="02040502050405020303" pitchFamily="18" charset="0"/>
              </a:rPr>
              <a:t>Significant decrease in number within first year after main shock</a:t>
            </a:r>
          </a:p>
          <a:p>
            <a:r>
              <a:rPr lang="en-US" dirty="0">
                <a:latin typeface="Georgia" panose="02040502050405020303" pitchFamily="18" charset="0"/>
              </a:rPr>
              <a:t>For the analysis, only use data beginning from one year after the main shock (13</a:t>
            </a:r>
            <a:r>
              <a:rPr lang="en-US" baseline="30000" dirty="0">
                <a:latin typeface="Georgia" panose="02040502050405020303" pitchFamily="18" charset="0"/>
              </a:rPr>
              <a:t>th</a:t>
            </a:r>
            <a:r>
              <a:rPr lang="en-US" dirty="0">
                <a:latin typeface="Georgia" panose="02040502050405020303" pitchFamily="18" charset="0"/>
              </a:rPr>
              <a:t> month)</a:t>
            </a:r>
          </a:p>
        </p:txBody>
      </p:sp>
      <p:pic>
        <p:nvPicPr>
          <p:cNvPr id="24" name="内容占位符 2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8051"/>
            <a:ext cx="5677110" cy="4250242"/>
          </a:xfrm>
        </p:spPr>
      </p:pic>
    </p:spTree>
    <p:extLst>
      <p:ext uri="{BB962C8B-B14F-4D97-AF65-F5344CB8AC3E}">
        <p14:creationId xmlns:p14="http://schemas.microsoft.com/office/powerpoint/2010/main" val="197201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-157227"/>
            <a:ext cx="10515600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Regression Analysis</a:t>
            </a: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03" y="1768500"/>
            <a:ext cx="5209023" cy="3684588"/>
          </a:xfrm>
        </p:spPr>
      </p:pic>
      <p:pic>
        <p:nvPicPr>
          <p:cNvPr id="16" name="内容占位符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" y="1768500"/>
            <a:ext cx="4912784" cy="3684588"/>
          </a:xfrm>
        </p:spPr>
      </p:pic>
      <p:sp>
        <p:nvSpPr>
          <p:cNvPr id="17" name="文本框 16"/>
          <p:cNvSpPr txBox="1"/>
          <p:nvPr/>
        </p:nvSpPr>
        <p:spPr>
          <a:xfrm>
            <a:off x="839786" y="937503"/>
            <a:ext cx="513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4-Year Period (4/2012 – 3/2016)</a:t>
            </a:r>
          </a:p>
          <a:p>
            <a:r>
              <a:rPr lang="en-US" sz="2400" i="1" dirty="0">
                <a:latin typeface="Georgia" panose="02040502050405020303" pitchFamily="18" charset="0"/>
              </a:rPr>
              <a:t>Average earthquakes per month: 39</a:t>
            </a:r>
          </a:p>
        </p:txBody>
      </p:sp>
      <p:sp>
        <p:nvSpPr>
          <p:cNvPr id="18" name="文本占位符 7"/>
          <p:cNvSpPr txBox="1">
            <a:spLocks/>
          </p:cNvSpPr>
          <p:nvPr/>
        </p:nvSpPr>
        <p:spPr>
          <a:xfrm>
            <a:off x="1738477" y="5453088"/>
            <a:ext cx="33358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eorgia" panose="02040502050405020303" pitchFamily="18" charset="0"/>
              </a:rPr>
              <a:t>LS Slope: -1.1794/month</a:t>
            </a:r>
          </a:p>
          <a:p>
            <a:r>
              <a:rPr lang="en-US" b="0" dirty="0">
                <a:latin typeface="Georgia" panose="02040502050405020303" pitchFamily="18" charset="0"/>
              </a:rPr>
              <a:t>CI: [</a:t>
            </a:r>
            <a:r>
              <a:rPr lang="en-US" b="0" dirty="0">
                <a:latin typeface="Georgia" panose="02040502050405020303" pitchFamily="18" charset="0"/>
              </a:rPr>
              <a:t>-4.711, 2.3519</a:t>
            </a:r>
            <a:r>
              <a:rPr lang="en-US" b="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21" name="文本占位符 8"/>
          <p:cNvSpPr>
            <a:spLocks noGrp="1"/>
          </p:cNvSpPr>
          <p:nvPr>
            <p:ph type="body" sz="quarter" idx="3"/>
          </p:nvPr>
        </p:nvSpPr>
        <p:spPr>
          <a:xfrm>
            <a:off x="6443136" y="5453088"/>
            <a:ext cx="4268755" cy="823912"/>
          </a:xfrm>
        </p:spPr>
        <p:txBody>
          <a:bodyPr>
            <a:normAutofit fontScale="92500"/>
          </a:bodyPr>
          <a:lstStyle/>
          <a:p>
            <a:r>
              <a:rPr lang="en-US" b="0" dirty="0">
                <a:latin typeface="Georgia" panose="02040502050405020303" pitchFamily="18" charset="0"/>
              </a:rPr>
              <a:t>Bootstrap Slope: -1.1654/month</a:t>
            </a:r>
          </a:p>
          <a:p>
            <a:r>
              <a:rPr lang="en-US" b="0" dirty="0">
                <a:latin typeface="Georgia" panose="02040502050405020303" pitchFamily="18" charset="0"/>
              </a:rPr>
              <a:t>CI: [-1.1489, -1.1818]</a:t>
            </a:r>
          </a:p>
        </p:txBody>
      </p:sp>
    </p:spTree>
    <p:extLst>
      <p:ext uri="{BB962C8B-B14F-4D97-AF65-F5344CB8AC3E}">
        <p14:creationId xmlns:p14="http://schemas.microsoft.com/office/powerpoint/2010/main" val="119312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-157227"/>
            <a:ext cx="5340717" cy="13255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Regression Analysis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1979358" y="5722447"/>
            <a:ext cx="3335834" cy="823912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>
                <a:latin typeface="Georgia" panose="02040502050405020303" pitchFamily="18" charset="0"/>
              </a:rPr>
              <a:t>LS Slope: -0.5490/month</a:t>
            </a:r>
          </a:p>
          <a:p>
            <a:r>
              <a:rPr lang="en-US" b="0" dirty="0">
                <a:latin typeface="Georgia" panose="02040502050405020303" pitchFamily="18" charset="0"/>
              </a:rPr>
              <a:t>CI: [</a:t>
            </a:r>
            <a:r>
              <a:rPr lang="en-US" b="0" dirty="0">
                <a:latin typeface="Georgia" panose="02040502050405020303" pitchFamily="18" charset="0"/>
              </a:rPr>
              <a:t>-3.5208, 2.1529</a:t>
            </a:r>
            <a:r>
              <a:rPr lang="en-US" b="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>
          <a:xfrm>
            <a:off x="6638241" y="5722447"/>
            <a:ext cx="4259410" cy="823912"/>
          </a:xfrm>
        </p:spPr>
        <p:txBody>
          <a:bodyPr>
            <a:noAutofit/>
          </a:bodyPr>
          <a:lstStyle/>
          <a:p>
            <a:r>
              <a:rPr lang="en-US" sz="2000" b="0" dirty="0">
                <a:latin typeface="Georgia" panose="02040502050405020303" pitchFamily="18" charset="0"/>
              </a:rPr>
              <a:t>Bootstrap Slope: -0.5132/month</a:t>
            </a:r>
          </a:p>
          <a:p>
            <a:r>
              <a:rPr lang="en-US" sz="2000" b="0" dirty="0">
                <a:latin typeface="Georgia" panose="02040502050405020303" pitchFamily="18" charset="0"/>
              </a:rPr>
              <a:t>CI: [-0.4877, -0.5387]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545753"/>
            <a:ext cx="5614977" cy="4211233"/>
          </a:xfrm>
        </p:spPr>
      </p:pic>
      <p:pic>
        <p:nvPicPr>
          <p:cNvPr id="6" name="内容占位符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05" y="1545753"/>
            <a:ext cx="5174883" cy="4211233"/>
          </a:xfrm>
        </p:spPr>
      </p:pic>
      <p:sp>
        <p:nvSpPr>
          <p:cNvPr id="11" name="文本框 10"/>
          <p:cNvSpPr txBox="1"/>
          <p:nvPr/>
        </p:nvSpPr>
        <p:spPr>
          <a:xfrm>
            <a:off x="6845840" y="337338"/>
            <a:ext cx="384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slope of decrease in the last 12 months of the sampling period is about one half of that for entire </a:t>
            </a:r>
          </a:p>
          <a:p>
            <a:r>
              <a:rPr lang="en-US" dirty="0">
                <a:latin typeface="Georgia" panose="02040502050405020303" pitchFamily="18" charset="0"/>
              </a:rPr>
              <a:t>4-year period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9787" y="937503"/>
            <a:ext cx="516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Last 12 Months (4/2015 – 3/2016)</a:t>
            </a:r>
          </a:p>
          <a:p>
            <a:r>
              <a:rPr lang="en-US" sz="2400" i="1" dirty="0">
                <a:latin typeface="Georgia" panose="02040502050405020303" pitchFamily="18" charset="0"/>
              </a:rPr>
              <a:t>Average earthquakes per month: 21</a:t>
            </a:r>
          </a:p>
          <a:p>
            <a:endParaRPr lang="en-US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内容占位符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7458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648930" y="640082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Frequency Analysis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648932" y="2432500"/>
            <a:ext cx="3667037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Lomb-</a:t>
            </a:r>
            <a:r>
              <a:rPr lang="en-US" sz="2400" dirty="0" err="1">
                <a:latin typeface="Georgia" panose="02040502050405020303" pitchFamily="18" charset="0"/>
              </a:rPr>
              <a:t>Scargle</a:t>
            </a:r>
            <a:r>
              <a:rPr lang="en-US" sz="2400" dirty="0">
                <a:latin typeface="Georgia" panose="02040502050405020303" pitchFamily="18" charset="0"/>
              </a:rPr>
              <a:t> Method</a:t>
            </a:r>
          </a:p>
          <a:p>
            <a:r>
              <a:rPr lang="en-US" sz="2400" dirty="0">
                <a:latin typeface="Georgia" panose="02040502050405020303" pitchFamily="18" charset="0"/>
              </a:rPr>
              <a:t>No significant frequency found</a:t>
            </a:r>
          </a:p>
        </p:txBody>
      </p:sp>
    </p:spTree>
    <p:extLst>
      <p:ext uri="{BB962C8B-B14F-4D97-AF65-F5344CB8AC3E}">
        <p14:creationId xmlns:p14="http://schemas.microsoft.com/office/powerpoint/2010/main" val="277523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90940"/>
            <a:ext cx="10515600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number of aftershocks tapers off as time elapses</a:t>
            </a:r>
          </a:p>
          <a:p>
            <a:r>
              <a:rPr lang="en-US" dirty="0">
                <a:latin typeface="Georgia" panose="02040502050405020303" pitchFamily="18" charset="0"/>
              </a:rPr>
              <a:t>However, as the time elapses, the decrease rate of aftershocks becomes slower</a:t>
            </a:r>
          </a:p>
          <a:p>
            <a:r>
              <a:rPr lang="en-US" dirty="0">
                <a:latin typeface="Georgia" panose="02040502050405020303" pitchFamily="18" charset="0"/>
              </a:rPr>
              <a:t>The aftershocks may still last for years</a:t>
            </a:r>
          </a:p>
          <a:p>
            <a:r>
              <a:rPr lang="en-US" dirty="0">
                <a:latin typeface="Georgia" panose="02040502050405020303" pitchFamily="18" charset="0"/>
              </a:rPr>
              <a:t>No periodicity implication for the aftershocks</a:t>
            </a:r>
          </a:p>
        </p:txBody>
      </p:sp>
    </p:spTree>
    <p:extLst>
      <p:ext uri="{BB962C8B-B14F-4D97-AF65-F5344CB8AC3E}">
        <p14:creationId xmlns:p14="http://schemas.microsoft.com/office/powerpoint/2010/main" val="3297466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354</Words>
  <Application>Microsoft Office PowerPoint</Application>
  <PresentationFormat>宽屏</PresentationFormat>
  <Paragraphs>54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宋体</vt:lpstr>
      <vt:lpstr>游ゴシック</vt:lpstr>
      <vt:lpstr>Arial</vt:lpstr>
      <vt:lpstr>Calibri</vt:lpstr>
      <vt:lpstr>Calibri Light</vt:lpstr>
      <vt:lpstr>Century Gothic</vt:lpstr>
      <vt:lpstr>Georgia</vt:lpstr>
      <vt:lpstr>Wingdings 3</vt:lpstr>
      <vt:lpstr>离子</vt:lpstr>
      <vt:lpstr>Office 主题​​</vt:lpstr>
      <vt:lpstr>PowerPoint 演示文稿</vt:lpstr>
      <vt:lpstr>Background</vt:lpstr>
      <vt:lpstr>Range of Aftershocks</vt:lpstr>
      <vt:lpstr>Data for Analysis</vt:lpstr>
      <vt:lpstr>Overall Trend</vt:lpstr>
      <vt:lpstr>Regression Analysis</vt:lpstr>
      <vt:lpstr>Regression Analysis</vt:lpstr>
      <vt:lpstr>Frequency Analysis</vt:lpstr>
      <vt:lpstr>Conclusion</vt:lpstr>
      <vt:lpstr>Thank You!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Zhongduo Zhang</dc:creator>
  <cp:lastModifiedBy>Zhongduo Zhang</cp:lastModifiedBy>
  <cp:revision>23</cp:revision>
  <dcterms:created xsi:type="dcterms:W3CDTF">2017-04-19T02:06:50Z</dcterms:created>
  <dcterms:modified xsi:type="dcterms:W3CDTF">2017-04-19T05:59:52Z</dcterms:modified>
</cp:coreProperties>
</file>