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Economica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4E83732-2374-463D-A376-E1E31BE8B974}">
  <a:tblStyle styleId="{A4E83732-2374-463D-A376-E1E31BE8B974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regular.fntdata"/><Relationship Id="rId11" Type="http://schemas.openxmlformats.org/officeDocument/2006/relationships/slide" Target="slides/slide6.xml"/><Relationship Id="rId22" Type="http://schemas.openxmlformats.org/officeDocument/2006/relationships/font" Target="fonts/Economica-italic.fntdata"/><Relationship Id="rId10" Type="http://schemas.openxmlformats.org/officeDocument/2006/relationships/slide" Target="slides/slide5.xml"/><Relationship Id="rId21" Type="http://schemas.openxmlformats.org/officeDocument/2006/relationships/font" Target="fonts/Economica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Economic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 sz="3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3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Georgia"/>
              <a:buNone/>
              <a:defRPr sz="4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Georgia"/>
              <a:defRPr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Georgia"/>
              <a:defRPr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Relationship Id="rId4" Type="http://schemas.openxmlformats.org/officeDocument/2006/relationships/image" Target="../media/image05.jpg"/><Relationship Id="rId5" Type="http://schemas.openxmlformats.org/officeDocument/2006/relationships/image" Target="../media/image06.jpg"/><Relationship Id="rId6" Type="http://schemas.openxmlformats.org/officeDocument/2006/relationships/image" Target="../media/image0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9.jpg"/><Relationship Id="rId4" Type="http://schemas.openxmlformats.org/officeDocument/2006/relationships/image" Target="../media/image0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6756548" y="4336198"/>
            <a:ext cx="2147100" cy="671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Stephen Gessler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Georgia Tech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EAS 4480</a:t>
            </a:r>
          </a:p>
        </p:txBody>
      </p:sp>
      <p:sp>
        <p:nvSpPr>
          <p:cNvPr id="63" name="Shape 63"/>
          <p:cNvSpPr txBox="1"/>
          <p:nvPr>
            <p:ph type="ctrTitle"/>
          </p:nvPr>
        </p:nvSpPr>
        <p:spPr>
          <a:xfrm>
            <a:off x="3044700" y="827425"/>
            <a:ext cx="3054600" cy="3477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Impact of Weather on Activity Levels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6725075" y="4304725"/>
            <a:ext cx="2147100" cy="671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Stephen Gessler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Georgia Tech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EAS 4480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825300" y="1621324"/>
            <a:ext cx="7239000" cy="2366700"/>
          </a:xfrm>
          <a:prstGeom prst="rect">
            <a:avLst/>
          </a:prstGeom>
          <a:solidFill>
            <a:srgbClr val="43434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Correlation Values</a:t>
            </a:r>
          </a:p>
        </p:txBody>
      </p:sp>
      <p:graphicFrame>
        <p:nvGraphicFramePr>
          <p:cNvPr id="123" name="Shape 123"/>
          <p:cNvGraphicFramePr/>
          <p:nvPr/>
        </p:nvGraphicFramePr>
        <p:xfrm>
          <a:off x="789325" y="15441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2416750"/>
                <a:gridCol w="2416750"/>
                <a:gridCol w="2416750"/>
              </a:tblGrid>
              <a:tr h="393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Warm Months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Cold Months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8345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Max Temp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-0.1027	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0.0058	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92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Min Temp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-0.0699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0.0577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92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Avg Temp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-0.1013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0.0119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  <a:tr h="392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Precip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0.1152</a:t>
                      </a:r>
                    </a:p>
                  </a:txBody>
                  <a:tcPr marT="91425" marB="91425" marR="91425" marL="91425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0.0460</a:t>
                      </a:r>
                    </a:p>
                  </a:txBody>
                  <a:tcPr marT="91425" marB="91425" marR="91425" marL="91425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xtempcohere.jp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400" y="-2"/>
            <a:ext cx="3371067" cy="252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precipcohere.jpg" id="129" name="Shape 1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15724" y="2615199"/>
            <a:ext cx="3371075" cy="252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avgtempcohere.jpg" id="130" name="Shape 13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8400" y="2615193"/>
            <a:ext cx="3371075" cy="2528306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mintempcohere.jpg" id="131" name="Shape 13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15725" y="0"/>
            <a:ext cx="3371075" cy="2528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llavgtempcohere.jpg"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4430000" cy="3322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pic>
        <p:nvPicPr>
          <p:cNvPr descr="allprecipcohere.jpg" id="137" name="Shape 1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4800" y="1836600"/>
            <a:ext cx="4409199" cy="330689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sp>
        <p:nvSpPr>
          <p:cNvPr id="138" name="Shape 138"/>
          <p:cNvSpPr txBox="1"/>
          <p:nvPr/>
        </p:nvSpPr>
        <p:spPr>
          <a:xfrm>
            <a:off x="5005050" y="425975"/>
            <a:ext cx="3152100" cy="5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Coherence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Entire data set for comparison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225225"/>
            <a:ext cx="65427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Correlation between weather and gym attendance data is not clear with these parameters.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har char="○"/>
            </a:pPr>
            <a:r>
              <a:rPr lang="en"/>
              <a:t>Hot months/cold months not a significant way to distribute data.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har char="○"/>
            </a:pPr>
            <a:r>
              <a:rPr lang="en"/>
              <a:t>Need more analysis with continuous weather data.</a:t>
            </a:r>
          </a:p>
          <a:p>
            <a:pPr indent="-228600" lvl="2" marL="13716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har char="■"/>
            </a:pPr>
            <a:r>
              <a:rPr lang="en"/>
              <a:t>Daily Max/Min/Precip does not provide comprehensive depiction of weather influences. (i.e. Precip could occur at night.)</a:t>
            </a:r>
          </a:p>
          <a:p>
            <a:pPr indent="-228600" lvl="1" marL="9144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har char="○"/>
            </a:pPr>
            <a:r>
              <a:rPr lang="en"/>
              <a:t>Weather could have no impact on gym behavior. (NO EXCUSES → )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Nice weather days may result in people exercising outside.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3518" y="1770825"/>
            <a:ext cx="2240925" cy="235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Sources: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Baranowski T, Thompson WO, DuRant RH, Baranowski J, Puhl J. Observations on physical activity in physical locations: age, gender, ethnicity, and month effects. Res. Q. Exerc. Sport. 1993;64:127</a:t>
            </a:r>
          </a:p>
          <a:p>
            <a:pPr indent="-3048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Dannenberg AL, Keller JB, Wilson PWF, Castelli WP. Leisure time physical activity in the Framingham Offspring Study: Description, seasonal variation, and risk factor correlates. Am. J. Epidemiol. 1989;129:76–88.</a:t>
            </a:r>
          </a:p>
          <a:p>
            <a:pPr indent="-3048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Merchant AT, Dehghan M, Akhtar-Danesh N. Seasonal variation in leisure-time physical activity among Canadians. Can. J. Public Health. 2007;98:203–208.</a:t>
            </a:r>
          </a:p>
          <a:p>
            <a:pPr indent="-304800" lvl="0" marL="45720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200"/>
              <a:t>Chan CB, Ryan DA. Assessing the Effects of Weather Conditions on Physical Activity Participation Using Objective Measures. Int. J. of Env. Res. and Pub. Health. 2009;6(10):2639-2654.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Motivation for this study: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Active lifestyle is stress management technique.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Activity levels decrease in the winter.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  <a:buChar char="○"/>
            </a:pPr>
            <a:r>
              <a:rPr lang="en"/>
              <a:t>High levels of depression/suicide in the winter.  (SAD)</a:t>
            </a:r>
          </a:p>
          <a:p>
            <a:pPr indent="-228600" lvl="0" marL="457200">
              <a:spcBef>
                <a:spcPts val="0"/>
              </a:spcBef>
              <a:spcAft>
                <a:spcPts val="1000"/>
              </a:spcAft>
              <a:buChar char="●"/>
            </a:pPr>
            <a:r>
              <a:rPr lang="en"/>
              <a:t>Assist urban planning in making cities more fitness friendly regardless of weather.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Related Research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400"/>
              <a:t>Correlation of low activity levels in areas with hot, humid weather.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Baranowski</a:t>
            </a:r>
            <a:r>
              <a:rPr lang="en"/>
              <a:t> 1993</a:t>
            </a:r>
          </a:p>
          <a:p>
            <a:pPr indent="-3175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400"/>
              <a:t>Winter season in temperate climate is correlated to lower activity levels.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Dannenberg 1989</a:t>
            </a:r>
          </a:p>
          <a:p>
            <a:pPr indent="-317500" lvl="0" marL="4572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" sz="1400"/>
              <a:t>Inactivity levels in Canada jump from 49% in the Summer to 64% in Winter.</a:t>
            </a:r>
          </a:p>
          <a:p>
            <a:pPr indent="-228600" lvl="1" marL="914400">
              <a:spcBef>
                <a:spcPts val="0"/>
              </a:spcBef>
              <a:spcAft>
                <a:spcPts val="1000"/>
              </a:spcAft>
            </a:pPr>
            <a:r>
              <a:rPr lang="en"/>
              <a:t> Merchant 2007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Scientific Problem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quality of weather influence activity levels?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"/>
              <a:t>Null Hypothesis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There is no correlation between poor weather and activity levels.</a:t>
            </a:r>
          </a:p>
          <a:p>
            <a:pPr indent="-228600" lvl="1" marL="9144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Gym memberships aren’t reserved for rainy days</a:t>
            </a:r>
          </a:p>
          <a:p>
            <a:pPr indent="-228600" lvl="2" marL="13716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Activity level = Gym Attendance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to Project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Data Source: Snap Fitness in Inman Park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Sample Size ≈ 600 active members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Electronic attendance system (April 2016 - March 2017)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Evaluate dependence of attendance on weather (NOAA.gov NCDC CDO)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Precipitation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High Temperature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●"/>
            </a:pPr>
            <a:r>
              <a:rPr lang="en" sz="1400"/>
              <a:t>Low Temperature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xtemp.jpg"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825" y="700649"/>
            <a:ext cx="8668349" cy="4442849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graphicFrame>
        <p:nvGraphicFramePr>
          <p:cNvPr id="94" name="Shape 94"/>
          <p:cNvGraphicFramePr/>
          <p:nvPr/>
        </p:nvGraphicFramePr>
        <p:xfrm>
          <a:off x="23782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[177.79  31.98]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95" name="Shape 95"/>
          <p:cNvGraphicFramePr/>
          <p:nvPr/>
        </p:nvGraphicFramePr>
        <p:xfrm>
          <a:off x="527187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[176.88  55.38]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intemps.jpg" id="100" name="Shape 1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825" y="700646"/>
            <a:ext cx="8668349" cy="4442854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graphicFrame>
        <p:nvGraphicFramePr>
          <p:cNvPr id="101" name="Shape 101"/>
          <p:cNvGraphicFramePr/>
          <p:nvPr/>
        </p:nvGraphicFramePr>
        <p:xfrm>
          <a:off x="23782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[174.66  34.47]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02" name="Shape 102"/>
          <p:cNvGraphicFramePr/>
          <p:nvPr/>
        </p:nvGraphicFramePr>
        <p:xfrm>
          <a:off x="527187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[178.98  50.58]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vg temp.jpg" id="107" name="Shape 1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825" y="700644"/>
            <a:ext cx="8668349" cy="444285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graphicFrame>
        <p:nvGraphicFramePr>
          <p:cNvPr id="108" name="Shape 108"/>
          <p:cNvGraphicFramePr/>
          <p:nvPr/>
        </p:nvGraphicFramePr>
        <p:xfrm>
          <a:off x="23782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[177.99  32.39]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09" name="Shape 109"/>
          <p:cNvGraphicFramePr/>
          <p:nvPr/>
        </p:nvGraphicFramePr>
        <p:xfrm>
          <a:off x="527187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[176.87  54.83]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cip.jpg" id="114" name="Shape 1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7825" y="700644"/>
            <a:ext cx="8668349" cy="444285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pic>
      <p:graphicFrame>
        <p:nvGraphicFramePr>
          <p:cNvPr id="115" name="Shape 115"/>
          <p:cNvGraphicFramePr/>
          <p:nvPr/>
        </p:nvGraphicFramePr>
        <p:xfrm>
          <a:off x="23782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[196.47  37.44]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116" name="Shape 116"/>
          <p:cNvGraphicFramePr/>
          <p:nvPr/>
        </p:nvGraphicFramePr>
        <p:xfrm>
          <a:off x="5271875" y="144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{A4E83732-2374-463D-A376-E1E31BE8B974}</a:tableStyleId>
              </a:tblPr>
              <a:tblGrid>
                <a:gridCol w="1817150"/>
                <a:gridCol w="18171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CI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[196.45  57.26]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