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Economica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A4E83732-2374-463D-A376-E1E31BE8B974}">
  <a:tblStyle styleId="{A4E83732-2374-463D-A376-E1E31BE8B974}" styleName="Table_0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Economica-regular.fntdata"/><Relationship Id="rId11" Type="http://schemas.openxmlformats.org/officeDocument/2006/relationships/slide" Target="slides/slide6.xml"/><Relationship Id="rId22" Type="http://schemas.openxmlformats.org/officeDocument/2006/relationships/font" Target="fonts/Economica-italic.fntdata"/><Relationship Id="rId10" Type="http://schemas.openxmlformats.org/officeDocument/2006/relationships/slide" Target="slides/slide5.xml"/><Relationship Id="rId21" Type="http://schemas.openxmlformats.org/officeDocument/2006/relationships/font" Target="fonts/Economica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Economica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4012" y="756700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1" name="Shape 11"/>
          <p:cNvSpPr/>
          <p:nvPr/>
        </p:nvSpPr>
        <p:spPr>
          <a:xfrm rot="10800000">
            <a:off x="5318350" y="32667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044700" y="1444255"/>
            <a:ext cx="3054600" cy="15371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 txBox="1"/>
          <p:nvPr>
            <p:ph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flipH="1">
            <a:off x="7595937" y="4602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7" name="Shape 17"/>
          <p:cNvSpPr/>
          <p:nvPr/>
        </p:nvSpPr>
        <p:spPr>
          <a:xfrm flipH="1" rot="10800000">
            <a:off x="466425" y="35583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8" name="Shape 18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 sz="30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311700" y="1399399"/>
            <a:ext cx="2808000" cy="2784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4" name="Shape 44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subTitle"/>
          </p:nvPr>
        </p:nvSpPr>
        <p:spPr>
          <a:xfrm>
            <a:off x="265500" y="2769000"/>
            <a:ext cx="4045200" cy="1574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Georgia"/>
              <a:buNone/>
              <a:defRPr sz="3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Georgia"/>
              <a:buNone/>
              <a:defRPr sz="4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Georgia"/>
              <a:buNone/>
              <a:defRPr sz="4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Georgia"/>
              <a:buNone/>
              <a:defRPr sz="4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Georgia"/>
              <a:buNone/>
              <a:defRPr sz="4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Georgia"/>
              <a:buNone/>
              <a:defRPr sz="4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Georgia"/>
              <a:buNone/>
              <a:defRPr sz="4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Georgia"/>
              <a:buNone/>
              <a:defRPr sz="4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Georgia"/>
              <a:buNone/>
              <a:defRPr sz="42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Georgia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Georgia"/>
              <a:defRPr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Georgia"/>
              <a:defRPr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Georgia"/>
              <a:defRPr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Georgia"/>
              <a:defRPr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Georgia"/>
              <a:defRPr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Georgia"/>
              <a:defRPr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Georgia"/>
              <a:defRPr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Georgia"/>
              <a:defRPr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2.jpg"/><Relationship Id="rId4" Type="http://schemas.openxmlformats.org/officeDocument/2006/relationships/image" Target="../media/image05.jpg"/><Relationship Id="rId5" Type="http://schemas.openxmlformats.org/officeDocument/2006/relationships/image" Target="../media/image06.jpg"/><Relationship Id="rId6" Type="http://schemas.openxmlformats.org/officeDocument/2006/relationships/image" Target="../media/image0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9.jpg"/><Relationship Id="rId4" Type="http://schemas.openxmlformats.org/officeDocument/2006/relationships/image" Target="../media/image03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0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7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8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/>
        </p:nvSpPr>
        <p:spPr>
          <a:xfrm>
            <a:off x="6756548" y="4336198"/>
            <a:ext cx="2147100" cy="671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Stephen Gessler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Georgia Tech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EAS 4480</a:t>
            </a:r>
          </a:p>
        </p:txBody>
      </p:sp>
      <p:sp>
        <p:nvSpPr>
          <p:cNvPr id="63" name="Shape 63"/>
          <p:cNvSpPr txBox="1"/>
          <p:nvPr>
            <p:ph type="ctrTitle"/>
          </p:nvPr>
        </p:nvSpPr>
        <p:spPr>
          <a:xfrm>
            <a:off x="3044700" y="827425"/>
            <a:ext cx="3054600" cy="3477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Impact of Weather on Activity Levels</a:t>
            </a:r>
          </a:p>
        </p:txBody>
      </p:sp>
      <p:sp>
        <p:nvSpPr>
          <p:cNvPr id="64" name="Shape 64"/>
          <p:cNvSpPr txBox="1"/>
          <p:nvPr/>
        </p:nvSpPr>
        <p:spPr>
          <a:xfrm>
            <a:off x="6725075" y="4304725"/>
            <a:ext cx="2147100" cy="671400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99999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Stephen Gessler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Georgia Tech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EAS 4480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/>
        </p:nvSpPr>
        <p:spPr>
          <a:xfrm>
            <a:off x="825300" y="1621324"/>
            <a:ext cx="7239000" cy="2366700"/>
          </a:xfrm>
          <a:prstGeom prst="rect">
            <a:avLst/>
          </a:prstGeom>
          <a:solidFill>
            <a:srgbClr val="434343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2" name="Shape 122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Correlation Values</a:t>
            </a:r>
          </a:p>
        </p:txBody>
      </p:sp>
      <p:graphicFrame>
        <p:nvGraphicFramePr>
          <p:cNvPr id="123" name="Shape 123"/>
          <p:cNvGraphicFramePr/>
          <p:nvPr/>
        </p:nvGraphicFramePr>
        <p:xfrm>
          <a:off x="789325" y="154417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{A4E83732-2374-463D-A376-E1E31BE8B974}</a:tableStyleId>
              </a:tblPr>
              <a:tblGrid>
                <a:gridCol w="2416750"/>
                <a:gridCol w="2416750"/>
                <a:gridCol w="2416750"/>
              </a:tblGrid>
              <a:tr h="3936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Warm Months</a:t>
                      </a: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Cold Months</a:t>
                      </a: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  <a:tr h="8345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Max Temp</a:t>
                      </a: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-0.1027	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0.0058	</a:t>
                      </a: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  <a:tr h="3927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Min Temp</a:t>
                      </a: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-0.0699</a:t>
                      </a: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0.0577</a:t>
                      </a: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  <a:tr h="3927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Avg Temp</a:t>
                      </a: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-0.1013</a:t>
                      </a: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0.0119</a:t>
                      </a: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  <a:tr h="39275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Precip</a:t>
                      </a: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0.1152</a:t>
                      </a:r>
                    </a:p>
                  </a:txBody>
                  <a:tcPr marT="91425" marB="91425" marR="91425" marL="91425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0.0460</a:t>
                      </a: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xtempcohere.jpg" id="128" name="Shape 1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8400" y="-2"/>
            <a:ext cx="3371067" cy="25283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pic>
      <p:pic>
        <p:nvPicPr>
          <p:cNvPr descr="precipcohere.jpg" id="129" name="Shape 1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15724" y="2615199"/>
            <a:ext cx="3371075" cy="25283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pic>
      <p:pic>
        <p:nvPicPr>
          <p:cNvPr descr="avgtempcohere.jpg" id="130" name="Shape 13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78400" y="2615193"/>
            <a:ext cx="3371075" cy="2528306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pic>
      <p:pic>
        <p:nvPicPr>
          <p:cNvPr descr="mintempcohere.jpg" id="131" name="Shape 13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315725" y="0"/>
            <a:ext cx="3371075" cy="25283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llavgtempcohere.jpg" id="136" name="Shape 1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4430000" cy="33225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pic>
      <p:pic>
        <p:nvPicPr>
          <p:cNvPr descr="allprecipcohere.jpg" id="137" name="Shape 1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34800" y="1836600"/>
            <a:ext cx="4409199" cy="3306899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pic>
      <p:sp>
        <p:nvSpPr>
          <p:cNvPr id="138" name="Shape 138"/>
          <p:cNvSpPr txBox="1"/>
          <p:nvPr/>
        </p:nvSpPr>
        <p:spPr>
          <a:xfrm>
            <a:off x="5005050" y="425975"/>
            <a:ext cx="3152100" cy="52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Coherence</a:t>
            </a:r>
          </a:p>
          <a:p>
            <a:pPr indent="-228600" lvl="0" marL="457200">
              <a:spcBef>
                <a:spcPts val="0"/>
              </a:spcBef>
              <a:buChar char="-"/>
            </a:pPr>
            <a:r>
              <a:rPr lang="en"/>
              <a:t>Entire data set for comparison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Conclusion</a:t>
            </a:r>
          </a:p>
        </p:txBody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311700" y="1225225"/>
            <a:ext cx="6542700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har char="●"/>
            </a:pPr>
            <a:r>
              <a:rPr lang="en"/>
              <a:t>Correlation between weather and gym attendance data is not clear with these parameters.</a:t>
            </a:r>
          </a:p>
          <a:p>
            <a:pPr indent="-228600" lvl="1" marL="914400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har char="○"/>
            </a:pPr>
            <a:r>
              <a:rPr lang="en"/>
              <a:t>Hot months/cold months not a significant way to distribute data.</a:t>
            </a:r>
          </a:p>
          <a:p>
            <a:pPr indent="-228600" lvl="1" marL="914400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har char="○"/>
            </a:pPr>
            <a:r>
              <a:rPr lang="en"/>
              <a:t>Need more analysis with continuous weather data.</a:t>
            </a:r>
          </a:p>
          <a:p>
            <a:pPr indent="-228600" lvl="2" marL="1371600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har char="■"/>
            </a:pPr>
            <a:r>
              <a:rPr lang="en"/>
              <a:t>Daily Max/Min/Precip does not provide comprehensive depiction of weather influences. (i.e. Precip could occur at night.)</a:t>
            </a:r>
          </a:p>
          <a:p>
            <a:pPr indent="-228600" lvl="1" marL="914400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har char="○"/>
            </a:pPr>
            <a:r>
              <a:rPr lang="en"/>
              <a:t>Weather could have no impact on gym behavior. (NO EXCUSES → )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Nice weather days may result in people exercising outside.</a:t>
            </a:r>
          </a:p>
        </p:txBody>
      </p:sp>
      <p:pic>
        <p:nvPicPr>
          <p:cNvPr id="145" name="Shape 1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73518" y="1770825"/>
            <a:ext cx="2240925" cy="235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Sources:</a:t>
            </a:r>
          </a:p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04800" lvl="0" marL="457200" rtl="0"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" sz="1200"/>
              <a:t>Baranowski T, Thompson WO, DuRant RH, Baranowski J, Puhl J. Observations on physical activity in physical locations: age, gender, ethnicity, and month effects. Res. Q. Exerc. Sport. 1993;64:127</a:t>
            </a:r>
          </a:p>
          <a:p>
            <a:pPr indent="-304800" lvl="0" marL="457200" rtl="0"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" sz="1200"/>
              <a:t>Dannenberg AL, Keller JB, Wilson PWF, Castelli WP. Leisure time physical activity in the Framingham Offspring Study: Description, seasonal variation, and risk factor correlates. Am. J. Epidemiol. 1989;129:76–88.</a:t>
            </a:r>
          </a:p>
          <a:p>
            <a:pPr indent="-304800" lvl="0" marL="457200" rtl="0"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" sz="1200"/>
              <a:t>Merchant AT, Dehghan M, Akhtar-Danesh N. Seasonal variation in leisure-time physical activity among Canadians. Can. J. Public Health. 2007;98:203–208.</a:t>
            </a:r>
          </a:p>
          <a:p>
            <a:pPr indent="-304800" lvl="0" marL="457200"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" sz="1200"/>
              <a:t>Chan CB, Ryan DA. Assessing the Effects of Weather Conditions on Physical Activity Participation Using Objective Measures. Int. J. of Env. Res. and Pub. Health. 2009;6(10):2639-2654.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Motivation for this study:</a:t>
            </a:r>
          </a:p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spcAft>
                <a:spcPts val="1000"/>
              </a:spcAft>
              <a:buChar char="●"/>
            </a:pPr>
            <a:r>
              <a:rPr lang="en"/>
              <a:t>Active lifestyle is stress management technique.</a:t>
            </a:r>
          </a:p>
          <a:p>
            <a:pPr indent="-228600" lvl="0" marL="457200" rtl="0">
              <a:spcBef>
                <a:spcPts val="0"/>
              </a:spcBef>
              <a:spcAft>
                <a:spcPts val="1000"/>
              </a:spcAft>
              <a:buChar char="●"/>
            </a:pPr>
            <a:r>
              <a:rPr lang="en"/>
              <a:t>Activity levels decrease in the winter.</a:t>
            </a:r>
          </a:p>
          <a:p>
            <a:pPr indent="-228600" lvl="1" marL="914400" rtl="0">
              <a:spcBef>
                <a:spcPts val="0"/>
              </a:spcBef>
              <a:spcAft>
                <a:spcPts val="1000"/>
              </a:spcAft>
              <a:buChar char="○"/>
            </a:pPr>
            <a:r>
              <a:rPr lang="en"/>
              <a:t>High levels of depression/suicide in the winter.  (SAD)</a:t>
            </a:r>
          </a:p>
          <a:p>
            <a:pPr indent="-228600" lvl="0" marL="457200">
              <a:spcBef>
                <a:spcPts val="0"/>
              </a:spcBef>
              <a:spcAft>
                <a:spcPts val="1000"/>
              </a:spcAft>
              <a:buChar char="●"/>
            </a:pPr>
            <a:r>
              <a:rPr lang="en"/>
              <a:t>Assist urban planning in making cities more fitness friendly regardless of weather.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Related Research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rtl="0"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" sz="1400"/>
              <a:t>Correlation of low activity levels in areas with hot, humid weather.</a:t>
            </a:r>
          </a:p>
          <a:p>
            <a:pPr indent="-228600" lvl="1" marL="914400" rtl="0">
              <a:spcBef>
                <a:spcPts val="0"/>
              </a:spcBef>
              <a:spcAft>
                <a:spcPts val="1000"/>
              </a:spcAft>
            </a:pPr>
            <a:r>
              <a:rPr lang="en"/>
              <a:t>Baranowski</a:t>
            </a:r>
            <a:r>
              <a:rPr lang="en"/>
              <a:t> 1993</a:t>
            </a:r>
          </a:p>
          <a:p>
            <a:pPr indent="-317500" lvl="0" marL="457200" rtl="0"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" sz="1400"/>
              <a:t>Winter season in temperate climate is correlated to lower activity levels.</a:t>
            </a:r>
          </a:p>
          <a:p>
            <a:pPr indent="-228600" lvl="1" marL="914400" rtl="0">
              <a:spcBef>
                <a:spcPts val="0"/>
              </a:spcBef>
              <a:spcAft>
                <a:spcPts val="1000"/>
              </a:spcAft>
            </a:pPr>
            <a:r>
              <a:rPr lang="en"/>
              <a:t>Dannenberg 1989</a:t>
            </a:r>
          </a:p>
          <a:p>
            <a:pPr indent="-317500" lvl="0" marL="457200" rtl="0">
              <a:spcBef>
                <a:spcPts val="0"/>
              </a:spcBef>
              <a:spcAft>
                <a:spcPts val="1000"/>
              </a:spcAft>
              <a:buSzPct val="100000"/>
            </a:pPr>
            <a:r>
              <a:rPr lang="en" sz="1400"/>
              <a:t>Inactivity levels in Canada jump from 49% in the Summer to 64% in Winter.</a:t>
            </a:r>
          </a:p>
          <a:p>
            <a:pPr indent="-228600" lvl="1" marL="914400">
              <a:spcBef>
                <a:spcPts val="0"/>
              </a:spcBef>
              <a:spcAft>
                <a:spcPts val="1000"/>
              </a:spcAft>
            </a:pPr>
            <a:r>
              <a:rPr lang="en"/>
              <a:t> Merchant 2007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Scientific Problem</a:t>
            </a:r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How does quality of weather influence activity levels?</a:t>
            </a:r>
          </a:p>
          <a:p>
            <a: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en"/>
              <a:t>Null Hypothesis</a:t>
            </a:r>
          </a:p>
          <a:p>
            <a:pPr indent="-228600" lvl="1" marL="914400" rtl="0">
              <a:spcBef>
                <a:spcPts val="0"/>
              </a:spcBef>
              <a:spcAft>
                <a:spcPts val="1000"/>
              </a:spcAft>
            </a:pPr>
            <a:r>
              <a:rPr lang="en"/>
              <a:t>There is no correlation between poor weather and activity levels.</a:t>
            </a:r>
          </a:p>
          <a:p>
            <a:pPr indent="-228600" lvl="1" marL="914400" rtl="0">
              <a:spcBef>
                <a:spcPts val="0"/>
              </a:spcBef>
              <a:spcAft>
                <a:spcPts val="1000"/>
              </a:spcAft>
            </a:pPr>
            <a:r>
              <a:rPr lang="en"/>
              <a:t>Gym memberships aren’t reserved for rainy days</a:t>
            </a:r>
          </a:p>
          <a:p>
            <a:pPr indent="-228600" lvl="2" marL="1371600" rtl="0">
              <a:spcBef>
                <a:spcPts val="0"/>
              </a:spcBef>
              <a:spcAft>
                <a:spcPts val="1000"/>
              </a:spcAft>
            </a:pPr>
            <a:r>
              <a:rPr lang="en"/>
              <a:t>Activity level = Gym Attendance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Introduction to Project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Data Source: Snap Fitness in Inman Park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Sample Size ≈ 600 active members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Electronic attendance system (April 2016 - March 2017)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Evaluate dependence of attendance on weather (NOAA.gov NCDC CDO)</a:t>
            </a:r>
          </a:p>
          <a:p>
            <a:pPr indent="-317500" lvl="0" marL="457200" rtl="0">
              <a:spcBef>
                <a:spcPts val="0"/>
              </a:spcBef>
              <a:buSzPct val="100000"/>
              <a:buChar char="●"/>
            </a:pPr>
            <a:r>
              <a:rPr lang="en" sz="1400"/>
              <a:t>Precipitation</a:t>
            </a:r>
          </a:p>
          <a:p>
            <a:pPr indent="-317500" lvl="0" marL="457200" rtl="0">
              <a:spcBef>
                <a:spcPts val="0"/>
              </a:spcBef>
              <a:buSzPct val="100000"/>
              <a:buChar char="●"/>
            </a:pPr>
            <a:r>
              <a:rPr lang="en" sz="1400"/>
              <a:t>High Temperature</a:t>
            </a:r>
          </a:p>
          <a:p>
            <a:pPr indent="-317500" lvl="0" marL="457200" rtl="0">
              <a:spcBef>
                <a:spcPts val="0"/>
              </a:spcBef>
              <a:buSzPct val="100000"/>
              <a:buChar char="●"/>
            </a:pPr>
            <a:r>
              <a:rPr lang="en" sz="1400"/>
              <a:t>Low Temperature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xtemp.jpg" id="93" name="Shape 9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7825" y="700649"/>
            <a:ext cx="8668349" cy="4442849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pic>
      <p:graphicFrame>
        <p:nvGraphicFramePr>
          <p:cNvPr id="94" name="Shape 94"/>
          <p:cNvGraphicFramePr/>
          <p:nvPr/>
        </p:nvGraphicFramePr>
        <p:xfrm>
          <a:off x="237825" y="144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{A4E83732-2374-463D-A376-E1E31BE8B974}</a:tableStyleId>
              </a:tblPr>
              <a:tblGrid>
                <a:gridCol w="1817150"/>
                <a:gridCol w="181715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CI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[177.79  31.98]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aphicFrame>
        <p:nvGraphicFramePr>
          <p:cNvPr id="95" name="Shape 95"/>
          <p:cNvGraphicFramePr/>
          <p:nvPr/>
        </p:nvGraphicFramePr>
        <p:xfrm>
          <a:off x="5271875" y="144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{A4E83732-2374-463D-A376-E1E31BE8B974}</a:tableStyleId>
              </a:tblPr>
              <a:tblGrid>
                <a:gridCol w="1817150"/>
                <a:gridCol w="181715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CI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[176.88  55.38]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intemps.jpg" id="100" name="Shape 10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7825" y="700646"/>
            <a:ext cx="8668349" cy="4442854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pic>
      <p:graphicFrame>
        <p:nvGraphicFramePr>
          <p:cNvPr id="101" name="Shape 101"/>
          <p:cNvGraphicFramePr/>
          <p:nvPr/>
        </p:nvGraphicFramePr>
        <p:xfrm>
          <a:off x="237825" y="144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{A4E83732-2374-463D-A376-E1E31BE8B974}</a:tableStyleId>
              </a:tblPr>
              <a:tblGrid>
                <a:gridCol w="1817150"/>
                <a:gridCol w="181715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CI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[174.66  34.47]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aphicFrame>
        <p:nvGraphicFramePr>
          <p:cNvPr id="102" name="Shape 102"/>
          <p:cNvGraphicFramePr/>
          <p:nvPr/>
        </p:nvGraphicFramePr>
        <p:xfrm>
          <a:off x="5271875" y="144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{A4E83732-2374-463D-A376-E1E31BE8B974}</a:tableStyleId>
              </a:tblPr>
              <a:tblGrid>
                <a:gridCol w="1817150"/>
                <a:gridCol w="181715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CI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[178.98  50.58]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vg temp.jpg" id="107" name="Shape 10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7825" y="700644"/>
            <a:ext cx="8668349" cy="4442855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pic>
      <p:graphicFrame>
        <p:nvGraphicFramePr>
          <p:cNvPr id="108" name="Shape 108"/>
          <p:cNvGraphicFramePr/>
          <p:nvPr/>
        </p:nvGraphicFramePr>
        <p:xfrm>
          <a:off x="237825" y="144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{A4E83732-2374-463D-A376-E1E31BE8B974}</a:tableStyleId>
              </a:tblPr>
              <a:tblGrid>
                <a:gridCol w="1817150"/>
                <a:gridCol w="181715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CI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[177.99  32.39]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aphicFrame>
        <p:nvGraphicFramePr>
          <p:cNvPr id="109" name="Shape 109"/>
          <p:cNvGraphicFramePr/>
          <p:nvPr/>
        </p:nvGraphicFramePr>
        <p:xfrm>
          <a:off x="5271875" y="144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{A4E83732-2374-463D-A376-E1E31BE8B974}</a:tableStyleId>
              </a:tblPr>
              <a:tblGrid>
                <a:gridCol w="1817150"/>
                <a:gridCol w="181715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CI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[176.87  54.83]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cip.jpg" id="114" name="Shape 1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7825" y="700644"/>
            <a:ext cx="8668349" cy="4442855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pic>
      <p:graphicFrame>
        <p:nvGraphicFramePr>
          <p:cNvPr id="115" name="Shape 115"/>
          <p:cNvGraphicFramePr/>
          <p:nvPr/>
        </p:nvGraphicFramePr>
        <p:xfrm>
          <a:off x="237825" y="144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{A4E83732-2374-463D-A376-E1E31BE8B974}</a:tableStyleId>
              </a:tblPr>
              <a:tblGrid>
                <a:gridCol w="1817150"/>
                <a:gridCol w="181715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CI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[196.47  37.44]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aphicFrame>
        <p:nvGraphicFramePr>
          <p:cNvPr id="116" name="Shape 116"/>
          <p:cNvGraphicFramePr/>
          <p:nvPr/>
        </p:nvGraphicFramePr>
        <p:xfrm>
          <a:off x="5271875" y="144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{A4E83732-2374-463D-A376-E1E31BE8B974}</a:tableStyleId>
              </a:tblPr>
              <a:tblGrid>
                <a:gridCol w="1817150"/>
                <a:gridCol w="181715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CI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[196.45  57.26]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