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35E5DAF-D6E6-463F-8CF8-00CC7FE345CC}"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09A21-6F45-49D3-889B-90FD94DC2D7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520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E5DAF-D6E6-463F-8CF8-00CC7FE345CC}"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09A21-6F45-49D3-889B-90FD94DC2D77}" type="slidenum">
              <a:rPr lang="en-US" smtClean="0"/>
              <a:t>‹#›</a:t>
            </a:fld>
            <a:endParaRPr lang="en-US"/>
          </a:p>
        </p:txBody>
      </p:sp>
    </p:spTree>
    <p:extLst>
      <p:ext uri="{BB962C8B-B14F-4D97-AF65-F5344CB8AC3E}">
        <p14:creationId xmlns:p14="http://schemas.microsoft.com/office/powerpoint/2010/main" val="1083512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E5DAF-D6E6-463F-8CF8-00CC7FE345CC}"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09A21-6F45-49D3-889B-90FD94DC2D77}"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780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E5DAF-D6E6-463F-8CF8-00CC7FE345CC}"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09A21-6F45-49D3-889B-90FD94DC2D77}" type="slidenum">
              <a:rPr lang="en-US" smtClean="0"/>
              <a:t>‹#›</a:t>
            </a:fld>
            <a:endParaRPr lang="en-US"/>
          </a:p>
        </p:txBody>
      </p:sp>
    </p:spTree>
    <p:extLst>
      <p:ext uri="{BB962C8B-B14F-4D97-AF65-F5344CB8AC3E}">
        <p14:creationId xmlns:p14="http://schemas.microsoft.com/office/powerpoint/2010/main" val="303479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5E5DAF-D6E6-463F-8CF8-00CC7FE345CC}"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09A21-6F45-49D3-889B-90FD94DC2D7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225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5E5DAF-D6E6-463F-8CF8-00CC7FE345CC}"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09A21-6F45-49D3-889B-90FD94DC2D77}" type="slidenum">
              <a:rPr lang="en-US" smtClean="0"/>
              <a:t>‹#›</a:t>
            </a:fld>
            <a:endParaRPr lang="en-US"/>
          </a:p>
        </p:txBody>
      </p:sp>
    </p:spTree>
    <p:extLst>
      <p:ext uri="{BB962C8B-B14F-4D97-AF65-F5344CB8AC3E}">
        <p14:creationId xmlns:p14="http://schemas.microsoft.com/office/powerpoint/2010/main" val="1142060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5E5DAF-D6E6-463F-8CF8-00CC7FE345CC}" type="datetimeFigureOut">
              <a:rPr lang="en-US" smtClean="0"/>
              <a:t>4/17/2017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209A21-6F45-49D3-889B-90FD94DC2D77}" type="slidenum">
              <a:rPr lang="en-US" smtClean="0"/>
              <a:t>‹#›</a:t>
            </a:fld>
            <a:endParaRPr lang="en-US"/>
          </a:p>
        </p:txBody>
      </p:sp>
    </p:spTree>
    <p:extLst>
      <p:ext uri="{BB962C8B-B14F-4D97-AF65-F5344CB8AC3E}">
        <p14:creationId xmlns:p14="http://schemas.microsoft.com/office/powerpoint/2010/main" val="425942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5E5DAF-D6E6-463F-8CF8-00CC7FE345CC}" type="datetimeFigureOut">
              <a:rPr lang="en-US" smtClean="0"/>
              <a:t>4/17/2017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209A21-6F45-49D3-889B-90FD94DC2D77}" type="slidenum">
              <a:rPr lang="en-US" smtClean="0"/>
              <a:t>‹#›</a:t>
            </a:fld>
            <a:endParaRPr lang="en-US"/>
          </a:p>
        </p:txBody>
      </p:sp>
    </p:spTree>
    <p:extLst>
      <p:ext uri="{BB962C8B-B14F-4D97-AF65-F5344CB8AC3E}">
        <p14:creationId xmlns:p14="http://schemas.microsoft.com/office/powerpoint/2010/main" val="105425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E5DAF-D6E6-463F-8CF8-00CC7FE345CC}" type="datetimeFigureOut">
              <a:rPr lang="en-US" smtClean="0"/>
              <a:t>4/17/2017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209A21-6F45-49D3-889B-90FD94DC2D77}" type="slidenum">
              <a:rPr lang="en-US" smtClean="0"/>
              <a:t>‹#›</a:t>
            </a:fld>
            <a:endParaRPr lang="en-US"/>
          </a:p>
        </p:txBody>
      </p:sp>
    </p:spTree>
    <p:extLst>
      <p:ext uri="{BB962C8B-B14F-4D97-AF65-F5344CB8AC3E}">
        <p14:creationId xmlns:p14="http://schemas.microsoft.com/office/powerpoint/2010/main" val="2253154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35E5DAF-D6E6-463F-8CF8-00CC7FE345CC}"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09A21-6F45-49D3-889B-90FD94DC2D77}" type="slidenum">
              <a:rPr lang="en-US" smtClean="0"/>
              <a:t>‹#›</a:t>
            </a:fld>
            <a:endParaRPr lang="en-US"/>
          </a:p>
        </p:txBody>
      </p:sp>
    </p:spTree>
    <p:extLst>
      <p:ext uri="{BB962C8B-B14F-4D97-AF65-F5344CB8AC3E}">
        <p14:creationId xmlns:p14="http://schemas.microsoft.com/office/powerpoint/2010/main" val="312110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5E5DAF-D6E6-463F-8CF8-00CC7FE345CC}"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09A21-6F45-49D3-889B-90FD94DC2D7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005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35E5DAF-D6E6-463F-8CF8-00CC7FE345CC}" type="datetimeFigureOut">
              <a:rPr lang="en-US" smtClean="0"/>
              <a:t>4/17/2017</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C209A21-6F45-49D3-889B-90FD94DC2D77}"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423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the-cryosphere.net/5/107/2011/tc-5-107-2011.pdf" TargetMode="External"/><Relationship Id="rId2" Type="http://schemas.openxmlformats.org/officeDocument/2006/relationships/hyperlink" Target="http://www.nature.com/nature/journal/v498/n7452/box/nature12238_BX3.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Correlation Analysis of Glacier Melt</a:t>
            </a:r>
          </a:p>
        </p:txBody>
      </p:sp>
      <p:sp>
        <p:nvSpPr>
          <p:cNvPr id="3" name="Subtitle 2"/>
          <p:cNvSpPr>
            <a:spLocks noGrp="1"/>
          </p:cNvSpPr>
          <p:nvPr>
            <p:ph type="subTitle" idx="1"/>
          </p:nvPr>
        </p:nvSpPr>
        <p:spPr/>
        <p:txBody>
          <a:bodyPr/>
          <a:lstStyle/>
          <a:p>
            <a:r>
              <a:rPr lang="en-US" dirty="0"/>
              <a:t>Are glaciers melting the same way?</a:t>
            </a:r>
          </a:p>
          <a:p>
            <a:r>
              <a:rPr lang="en-US" dirty="0"/>
              <a:t>By: Matt Barr</a:t>
            </a:r>
          </a:p>
        </p:txBody>
      </p:sp>
    </p:spTree>
    <p:extLst>
      <p:ext uri="{BB962C8B-B14F-4D97-AF65-F5344CB8AC3E}">
        <p14:creationId xmlns:p14="http://schemas.microsoft.com/office/powerpoint/2010/main" val="1078695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0"/>
            <a:ext cx="10515600" cy="1325563"/>
          </a:xfrm>
        </p:spPr>
        <p:txBody>
          <a:bodyPr/>
          <a:lstStyle/>
          <a:p>
            <a:r>
              <a:rPr lang="en-US" dirty="0"/>
              <a:t>Melt Trends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7612"/>
            <a:ext cx="10072467" cy="5810388"/>
          </a:xfrm>
          <a:prstGeom prst="rect">
            <a:avLst/>
          </a:prstGeom>
        </p:spPr>
      </p:pic>
      <p:sp>
        <p:nvSpPr>
          <p:cNvPr id="5" name="TextBox 4"/>
          <p:cNvSpPr txBox="1"/>
          <p:nvPr/>
        </p:nvSpPr>
        <p:spPr>
          <a:xfrm>
            <a:off x="10072467" y="1577009"/>
            <a:ext cx="2119531" cy="2862322"/>
          </a:xfrm>
          <a:prstGeom prst="rect">
            <a:avLst/>
          </a:prstGeom>
          <a:noFill/>
        </p:spPr>
        <p:txBody>
          <a:bodyPr wrap="square" rtlCol="0">
            <a:spAutoFit/>
          </a:bodyPr>
          <a:lstStyle/>
          <a:p>
            <a:r>
              <a:rPr lang="en-US" b="1" u="sng" dirty="0"/>
              <a:t>Mass Balance Slopes (mm </a:t>
            </a:r>
            <a:r>
              <a:rPr lang="en-US" b="1" u="sng" dirty="0" err="1"/>
              <a:t>w.e</a:t>
            </a:r>
            <a:r>
              <a:rPr lang="en-US" b="1" u="sng" dirty="0"/>
              <a:t>./</a:t>
            </a:r>
            <a:r>
              <a:rPr lang="en-US" b="1" u="sng" dirty="0" err="1"/>
              <a:t>yr</a:t>
            </a:r>
            <a:r>
              <a:rPr lang="en-US" b="1" u="sng" dirty="0"/>
              <a:t>)</a:t>
            </a:r>
          </a:p>
          <a:p>
            <a:endParaRPr lang="en-US" b="1" u="sng" dirty="0"/>
          </a:p>
          <a:p>
            <a:r>
              <a:rPr lang="en-US" dirty="0" err="1"/>
              <a:t>Gries</a:t>
            </a:r>
            <a:r>
              <a:rPr lang="en-US" dirty="0"/>
              <a:t> = -36.07</a:t>
            </a:r>
          </a:p>
          <a:p>
            <a:endParaRPr lang="en-US" dirty="0"/>
          </a:p>
          <a:p>
            <a:r>
              <a:rPr lang="en-US" dirty="0" err="1"/>
              <a:t>Echaurren</a:t>
            </a:r>
            <a:r>
              <a:rPr lang="en-US" dirty="0"/>
              <a:t> = -23.90</a:t>
            </a:r>
          </a:p>
          <a:p>
            <a:endParaRPr lang="en-US" dirty="0"/>
          </a:p>
          <a:p>
            <a:r>
              <a:rPr lang="en-US" dirty="0"/>
              <a:t>Devon = -10.94</a:t>
            </a:r>
          </a:p>
          <a:p>
            <a:endParaRPr lang="en-US" dirty="0"/>
          </a:p>
          <a:p>
            <a:r>
              <a:rPr lang="en-US" dirty="0" err="1"/>
              <a:t>Midtre</a:t>
            </a:r>
            <a:r>
              <a:rPr lang="en-US" dirty="0"/>
              <a:t> = -3.78</a:t>
            </a:r>
          </a:p>
        </p:txBody>
      </p:sp>
    </p:spTree>
    <p:extLst>
      <p:ext uri="{BB962C8B-B14F-4D97-AF65-F5344CB8AC3E}">
        <p14:creationId xmlns:p14="http://schemas.microsoft.com/office/powerpoint/2010/main" val="1114063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10523"/>
            <a:ext cx="9720072" cy="1499616"/>
          </a:xfrm>
        </p:spPr>
        <p:txBody>
          <a:bodyPr/>
          <a:lstStyle/>
          <a:p>
            <a:r>
              <a:rPr lang="en-US" dirty="0"/>
              <a:t>Correlation Coefficients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186069"/>
            <a:ext cx="9270609" cy="5519531"/>
          </a:xfrm>
        </p:spPr>
      </p:pic>
      <p:sp>
        <p:nvSpPr>
          <p:cNvPr id="5" name="TextBox 4"/>
          <p:cNvSpPr txBox="1"/>
          <p:nvPr/>
        </p:nvSpPr>
        <p:spPr>
          <a:xfrm>
            <a:off x="9439422" y="2099174"/>
            <a:ext cx="2752578" cy="3693319"/>
          </a:xfrm>
          <a:prstGeom prst="rect">
            <a:avLst/>
          </a:prstGeom>
          <a:noFill/>
        </p:spPr>
        <p:txBody>
          <a:bodyPr wrap="square" rtlCol="0">
            <a:spAutoFit/>
          </a:bodyPr>
          <a:lstStyle/>
          <a:p>
            <a:r>
              <a:rPr lang="en-US" dirty="0" err="1"/>
              <a:t>Gries</a:t>
            </a:r>
            <a:r>
              <a:rPr lang="en-US" dirty="0"/>
              <a:t> – </a:t>
            </a:r>
            <a:r>
              <a:rPr lang="en-US" dirty="0" err="1"/>
              <a:t>Echaurren</a:t>
            </a:r>
            <a:r>
              <a:rPr lang="en-US" dirty="0"/>
              <a:t>: -0.0667</a:t>
            </a:r>
          </a:p>
          <a:p>
            <a:endParaRPr lang="en-US" dirty="0"/>
          </a:p>
          <a:p>
            <a:endParaRPr lang="en-US" dirty="0"/>
          </a:p>
          <a:p>
            <a:endParaRPr lang="en-US" dirty="0"/>
          </a:p>
          <a:p>
            <a:endParaRPr lang="en-US" dirty="0"/>
          </a:p>
          <a:p>
            <a:endParaRPr lang="en-US" dirty="0"/>
          </a:p>
          <a:p>
            <a:r>
              <a:rPr lang="en-US" dirty="0" err="1"/>
              <a:t>Gries</a:t>
            </a:r>
            <a:r>
              <a:rPr lang="en-US" dirty="0"/>
              <a:t> – Devon: 0.3568</a:t>
            </a:r>
          </a:p>
          <a:p>
            <a:endParaRPr lang="en-US" dirty="0"/>
          </a:p>
          <a:p>
            <a:endParaRPr lang="en-US" dirty="0"/>
          </a:p>
          <a:p>
            <a:endParaRPr lang="en-US" dirty="0"/>
          </a:p>
          <a:p>
            <a:endParaRPr lang="en-US" dirty="0"/>
          </a:p>
          <a:p>
            <a:endParaRPr lang="en-US" dirty="0"/>
          </a:p>
          <a:p>
            <a:r>
              <a:rPr lang="en-US" dirty="0" err="1"/>
              <a:t>Gries</a:t>
            </a:r>
            <a:r>
              <a:rPr lang="en-US" dirty="0"/>
              <a:t> – </a:t>
            </a:r>
            <a:r>
              <a:rPr lang="en-US" dirty="0" err="1"/>
              <a:t>Midtre</a:t>
            </a:r>
            <a:r>
              <a:rPr lang="en-US" dirty="0"/>
              <a:t>: 0.1483</a:t>
            </a:r>
          </a:p>
        </p:txBody>
      </p:sp>
    </p:spTree>
    <p:extLst>
      <p:ext uri="{BB962C8B-B14F-4D97-AF65-F5344CB8AC3E}">
        <p14:creationId xmlns:p14="http://schemas.microsoft.com/office/powerpoint/2010/main" val="4162746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67286"/>
            <a:ext cx="9720072" cy="1499616"/>
          </a:xfrm>
        </p:spPr>
        <p:txBody>
          <a:bodyPr/>
          <a:lstStyle/>
          <a:p>
            <a:r>
              <a:rPr lang="en-US" dirty="0"/>
              <a:t>Correlation Coefficients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87287"/>
            <a:ext cx="8792308" cy="5559287"/>
          </a:xfrm>
        </p:spPr>
      </p:pic>
      <p:sp>
        <p:nvSpPr>
          <p:cNvPr id="5" name="TextBox 4"/>
          <p:cNvSpPr txBox="1"/>
          <p:nvPr/>
        </p:nvSpPr>
        <p:spPr>
          <a:xfrm>
            <a:off x="9045526" y="1920270"/>
            <a:ext cx="2962370" cy="3693319"/>
          </a:xfrm>
          <a:prstGeom prst="rect">
            <a:avLst/>
          </a:prstGeom>
          <a:noFill/>
        </p:spPr>
        <p:txBody>
          <a:bodyPr wrap="square" rtlCol="0">
            <a:spAutoFit/>
          </a:bodyPr>
          <a:lstStyle/>
          <a:p>
            <a:r>
              <a:rPr lang="en-US" dirty="0" err="1"/>
              <a:t>Echaurren</a:t>
            </a:r>
            <a:r>
              <a:rPr lang="en-US" dirty="0"/>
              <a:t> – </a:t>
            </a:r>
            <a:r>
              <a:rPr lang="en-US" dirty="0" err="1"/>
              <a:t>Gries</a:t>
            </a:r>
            <a:r>
              <a:rPr lang="en-US" dirty="0"/>
              <a:t>: -0.0667</a:t>
            </a:r>
          </a:p>
          <a:p>
            <a:endParaRPr lang="en-US" dirty="0"/>
          </a:p>
          <a:p>
            <a:endParaRPr lang="en-US" dirty="0"/>
          </a:p>
          <a:p>
            <a:endParaRPr lang="en-US" dirty="0"/>
          </a:p>
          <a:p>
            <a:endParaRPr lang="en-US" dirty="0"/>
          </a:p>
          <a:p>
            <a:endParaRPr lang="en-US" dirty="0"/>
          </a:p>
          <a:p>
            <a:r>
              <a:rPr lang="en-US" dirty="0" err="1"/>
              <a:t>Echaurren</a:t>
            </a:r>
            <a:r>
              <a:rPr lang="en-US" dirty="0"/>
              <a:t> – Devon: 0.1292</a:t>
            </a:r>
          </a:p>
          <a:p>
            <a:endParaRPr lang="en-US" dirty="0"/>
          </a:p>
          <a:p>
            <a:endParaRPr lang="en-US" dirty="0"/>
          </a:p>
          <a:p>
            <a:endParaRPr lang="en-US" dirty="0"/>
          </a:p>
          <a:p>
            <a:endParaRPr lang="en-US" dirty="0"/>
          </a:p>
          <a:p>
            <a:endParaRPr lang="en-US" dirty="0"/>
          </a:p>
          <a:p>
            <a:r>
              <a:rPr lang="en-US" dirty="0" err="1"/>
              <a:t>Echaurren</a:t>
            </a:r>
            <a:r>
              <a:rPr lang="en-US" dirty="0"/>
              <a:t> – </a:t>
            </a:r>
            <a:r>
              <a:rPr lang="en-US" dirty="0" err="1"/>
              <a:t>Midtre</a:t>
            </a:r>
            <a:r>
              <a:rPr lang="en-US" dirty="0"/>
              <a:t>: -0.1079</a:t>
            </a:r>
          </a:p>
        </p:txBody>
      </p:sp>
    </p:spTree>
    <p:extLst>
      <p:ext uri="{BB962C8B-B14F-4D97-AF65-F5344CB8AC3E}">
        <p14:creationId xmlns:p14="http://schemas.microsoft.com/office/powerpoint/2010/main" val="74481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0"/>
            <a:ext cx="9720072" cy="1499616"/>
          </a:xfrm>
        </p:spPr>
        <p:txBody>
          <a:bodyPr/>
          <a:lstStyle/>
          <a:p>
            <a:r>
              <a:rPr lang="en-US" dirty="0"/>
              <a:t>Correlation Coefficients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21026"/>
            <a:ext cx="9242473" cy="5506278"/>
          </a:xfrm>
        </p:spPr>
      </p:pic>
      <p:sp>
        <p:nvSpPr>
          <p:cNvPr id="6" name="TextBox 5"/>
          <p:cNvSpPr txBox="1"/>
          <p:nvPr/>
        </p:nvSpPr>
        <p:spPr>
          <a:xfrm>
            <a:off x="9242474" y="1827505"/>
            <a:ext cx="2830868" cy="3693319"/>
          </a:xfrm>
          <a:prstGeom prst="rect">
            <a:avLst/>
          </a:prstGeom>
          <a:noFill/>
        </p:spPr>
        <p:txBody>
          <a:bodyPr wrap="square" rtlCol="0">
            <a:spAutoFit/>
          </a:bodyPr>
          <a:lstStyle/>
          <a:p>
            <a:r>
              <a:rPr lang="en-US" dirty="0" err="1"/>
              <a:t>Midtre</a:t>
            </a:r>
            <a:r>
              <a:rPr lang="en-US" dirty="0"/>
              <a:t> – </a:t>
            </a:r>
            <a:r>
              <a:rPr lang="en-US" dirty="0" err="1"/>
              <a:t>Gries</a:t>
            </a:r>
            <a:r>
              <a:rPr lang="en-US" dirty="0"/>
              <a:t>: 0.1483</a:t>
            </a:r>
          </a:p>
          <a:p>
            <a:endParaRPr lang="en-US" dirty="0"/>
          </a:p>
          <a:p>
            <a:endParaRPr lang="en-US" dirty="0"/>
          </a:p>
          <a:p>
            <a:endParaRPr lang="en-US" dirty="0"/>
          </a:p>
          <a:p>
            <a:endParaRPr lang="en-US" dirty="0"/>
          </a:p>
          <a:p>
            <a:endParaRPr lang="en-US" dirty="0"/>
          </a:p>
          <a:p>
            <a:r>
              <a:rPr lang="en-US" dirty="0" err="1"/>
              <a:t>Midtre</a:t>
            </a:r>
            <a:r>
              <a:rPr lang="en-US" dirty="0"/>
              <a:t> – </a:t>
            </a:r>
            <a:r>
              <a:rPr lang="en-US" dirty="0" err="1"/>
              <a:t>Echaurren</a:t>
            </a:r>
            <a:r>
              <a:rPr lang="en-US" dirty="0"/>
              <a:t>: -0.1079</a:t>
            </a:r>
          </a:p>
          <a:p>
            <a:endParaRPr lang="en-US" dirty="0"/>
          </a:p>
          <a:p>
            <a:endParaRPr lang="en-US" dirty="0"/>
          </a:p>
          <a:p>
            <a:endParaRPr lang="en-US" dirty="0"/>
          </a:p>
          <a:p>
            <a:endParaRPr lang="en-US" dirty="0"/>
          </a:p>
          <a:p>
            <a:endParaRPr lang="en-US" dirty="0"/>
          </a:p>
          <a:p>
            <a:r>
              <a:rPr lang="en-US" dirty="0" err="1"/>
              <a:t>Midtre</a:t>
            </a:r>
            <a:r>
              <a:rPr lang="en-US" dirty="0"/>
              <a:t> – Devon: -0.0580</a:t>
            </a:r>
          </a:p>
        </p:txBody>
      </p:sp>
    </p:spTree>
    <p:extLst>
      <p:ext uri="{BB962C8B-B14F-4D97-AF65-F5344CB8AC3E}">
        <p14:creationId xmlns:p14="http://schemas.microsoft.com/office/powerpoint/2010/main" val="823856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38538"/>
            <a:ext cx="9720072" cy="1369215"/>
          </a:xfrm>
        </p:spPr>
        <p:txBody>
          <a:bodyPr/>
          <a:lstStyle/>
          <a:p>
            <a:r>
              <a:rPr lang="en-US" dirty="0"/>
              <a:t>Correlation Coefficients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86069"/>
            <a:ext cx="9359348" cy="5413514"/>
          </a:xfrm>
        </p:spPr>
      </p:pic>
      <p:sp>
        <p:nvSpPr>
          <p:cNvPr id="5" name="TextBox 4"/>
          <p:cNvSpPr txBox="1"/>
          <p:nvPr/>
        </p:nvSpPr>
        <p:spPr>
          <a:xfrm>
            <a:off x="9359348" y="2046166"/>
            <a:ext cx="2769704" cy="3693319"/>
          </a:xfrm>
          <a:prstGeom prst="rect">
            <a:avLst/>
          </a:prstGeom>
          <a:noFill/>
        </p:spPr>
        <p:txBody>
          <a:bodyPr wrap="square" rtlCol="0">
            <a:spAutoFit/>
          </a:bodyPr>
          <a:lstStyle/>
          <a:p>
            <a:r>
              <a:rPr lang="en-US" dirty="0"/>
              <a:t>Devon – </a:t>
            </a:r>
            <a:r>
              <a:rPr lang="en-US" dirty="0" err="1"/>
              <a:t>Gries</a:t>
            </a:r>
            <a:r>
              <a:rPr lang="en-US" dirty="0"/>
              <a:t>: 0.3568</a:t>
            </a:r>
          </a:p>
          <a:p>
            <a:endParaRPr lang="en-US" dirty="0"/>
          </a:p>
          <a:p>
            <a:endParaRPr lang="en-US" dirty="0"/>
          </a:p>
          <a:p>
            <a:endParaRPr lang="en-US" dirty="0"/>
          </a:p>
          <a:p>
            <a:endParaRPr lang="en-US" dirty="0"/>
          </a:p>
          <a:p>
            <a:endParaRPr lang="en-US" dirty="0"/>
          </a:p>
          <a:p>
            <a:r>
              <a:rPr lang="en-US" dirty="0"/>
              <a:t>Devon – </a:t>
            </a:r>
            <a:r>
              <a:rPr lang="en-US" dirty="0" err="1"/>
              <a:t>Echaurren</a:t>
            </a:r>
            <a:r>
              <a:rPr lang="en-US" dirty="0"/>
              <a:t>: 0.1292</a:t>
            </a:r>
          </a:p>
          <a:p>
            <a:endParaRPr lang="en-US" dirty="0"/>
          </a:p>
          <a:p>
            <a:endParaRPr lang="en-US" dirty="0"/>
          </a:p>
          <a:p>
            <a:endParaRPr lang="en-US" dirty="0"/>
          </a:p>
          <a:p>
            <a:endParaRPr lang="en-US" dirty="0"/>
          </a:p>
          <a:p>
            <a:endParaRPr lang="en-US" dirty="0"/>
          </a:p>
          <a:p>
            <a:r>
              <a:rPr lang="en-US" dirty="0"/>
              <a:t>Devon – </a:t>
            </a:r>
            <a:r>
              <a:rPr lang="en-US" dirty="0" err="1"/>
              <a:t>Midtre</a:t>
            </a:r>
            <a:r>
              <a:rPr lang="en-US" dirty="0"/>
              <a:t>: -0.0580</a:t>
            </a:r>
          </a:p>
        </p:txBody>
      </p:sp>
    </p:spTree>
    <p:extLst>
      <p:ext uri="{BB962C8B-B14F-4D97-AF65-F5344CB8AC3E}">
        <p14:creationId xmlns:p14="http://schemas.microsoft.com/office/powerpoint/2010/main" val="4149043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1024128" y="1715454"/>
            <a:ext cx="5704524" cy="4023360"/>
          </a:xfrm>
        </p:spPr>
        <p:txBody>
          <a:bodyPr>
            <a:normAutofit fontScale="92500"/>
          </a:bodyPr>
          <a:lstStyle/>
          <a:p>
            <a:r>
              <a:rPr lang="en-US" dirty="0"/>
              <a:t>All glaciers analyzed exhibit negative mass balance trends; indication of eventual disappearance due to disequilibrium favoring ablation.</a:t>
            </a:r>
          </a:p>
          <a:p>
            <a:r>
              <a:rPr lang="en-US" dirty="0"/>
              <a:t>Melting among analyzed glaciers does not appear to correlate well, lending support to the variety of ways that glacier mass balance is affected (e.g. debris cover, type, location, elevation distribution of area, local climate, etc.)</a:t>
            </a:r>
          </a:p>
          <a:p>
            <a:r>
              <a:rPr lang="en-US" dirty="0"/>
              <a:t>Glacier mass balance changes reflect local atmospheric conditions, but total mass balance changes over the globe can be useful for observing immediate affects of changes in global atmospheric conditions. </a:t>
            </a:r>
          </a:p>
        </p:txBody>
      </p:sp>
      <p:pic>
        <p:nvPicPr>
          <p:cNvPr id="3075" name="Picture 3" descr="A mummified body photographed on March 5, 2015 is the body of a man discovered by Mexican alpinists on Pico de Orizaba, Mexico. Ice melting on the mountain caused by global warming exposed the mum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8652" y="1869178"/>
            <a:ext cx="5303221" cy="3380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305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Rapid glacial melt occurred during the 20</a:t>
            </a:r>
            <a:r>
              <a:rPr lang="en-US" baseline="30000" dirty="0"/>
              <a:t>th</a:t>
            </a:r>
            <a:r>
              <a:rPr lang="en-US" dirty="0"/>
              <a:t> century, with negative trends continuing into the 21</a:t>
            </a:r>
            <a:r>
              <a:rPr lang="en-US" baseline="30000" dirty="0"/>
              <a:t>st</a:t>
            </a:r>
            <a:r>
              <a:rPr lang="en-US" dirty="0"/>
              <a:t> century</a:t>
            </a:r>
          </a:p>
          <a:p>
            <a:r>
              <a:rPr lang="en-US" dirty="0"/>
              <a:t>Glaciological method calculates mass balance of glaciers</a:t>
            </a:r>
          </a:p>
          <a:p>
            <a:r>
              <a:rPr lang="en-US" dirty="0"/>
              <a:t>“Reference glaciers” are used as benchmarks, but they are strongly biased towards Europe and northern hemisphere</a:t>
            </a:r>
          </a:p>
          <a:p>
            <a:r>
              <a:rPr lang="en-US" dirty="0"/>
              <a:t>This study analyzed four reference glaciers:</a:t>
            </a:r>
          </a:p>
          <a:p>
            <a:pPr lvl="1"/>
            <a:r>
              <a:rPr lang="en-US" sz="2000" dirty="0" err="1"/>
              <a:t>Gries</a:t>
            </a:r>
            <a:r>
              <a:rPr lang="en-US" sz="2000" dirty="0"/>
              <a:t> – Switzerland</a:t>
            </a:r>
          </a:p>
          <a:p>
            <a:pPr lvl="1"/>
            <a:r>
              <a:rPr lang="en-US" sz="2000" dirty="0" err="1"/>
              <a:t>Echaurren</a:t>
            </a:r>
            <a:r>
              <a:rPr lang="en-US" sz="2000" dirty="0"/>
              <a:t> Norte – Chile</a:t>
            </a:r>
          </a:p>
          <a:p>
            <a:pPr lvl="1"/>
            <a:r>
              <a:rPr lang="en-US" sz="2000" dirty="0" err="1"/>
              <a:t>Midtre</a:t>
            </a:r>
            <a:r>
              <a:rPr lang="en-US" sz="2000" dirty="0"/>
              <a:t> </a:t>
            </a:r>
            <a:r>
              <a:rPr lang="en-US" sz="2000" dirty="0" err="1"/>
              <a:t>Lovenbreen</a:t>
            </a:r>
            <a:r>
              <a:rPr lang="en-US" sz="2000" dirty="0"/>
              <a:t> – Svalbard</a:t>
            </a:r>
          </a:p>
          <a:p>
            <a:pPr lvl="1"/>
            <a:r>
              <a:rPr lang="en-US" sz="2000" dirty="0"/>
              <a:t>Devon Ice Cap - Canada</a:t>
            </a:r>
          </a:p>
        </p:txBody>
      </p:sp>
    </p:spTree>
    <p:extLst>
      <p:ext uri="{BB962C8B-B14F-4D97-AF65-F5344CB8AC3E}">
        <p14:creationId xmlns:p14="http://schemas.microsoft.com/office/powerpoint/2010/main" val="1415370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7407"/>
            <a:ext cx="9720072" cy="1499616"/>
          </a:xfrm>
        </p:spPr>
        <p:txBody>
          <a:bodyPr/>
          <a:lstStyle/>
          <a:p>
            <a:r>
              <a:rPr lang="en-US" dirty="0"/>
              <a:t>The Big Melt</a:t>
            </a:r>
          </a:p>
        </p:txBody>
      </p:sp>
      <p:pic>
        <p:nvPicPr>
          <p:cNvPr id="1028" name="Picture 4" descr="http://www.grid.unep.ch/glaciers/img/5-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335024"/>
            <a:ext cx="4572058"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8200" y="5314122"/>
            <a:ext cx="4449417" cy="307777"/>
          </a:xfrm>
          <a:prstGeom prst="rect">
            <a:avLst/>
          </a:prstGeom>
          <a:solidFill>
            <a:schemeClr val="bg1"/>
          </a:solidFill>
        </p:spPr>
        <p:txBody>
          <a:bodyPr wrap="square" rtlCol="0">
            <a:spAutoFit/>
          </a:bodyPr>
          <a:lstStyle/>
          <a:p>
            <a:r>
              <a:rPr lang="en-US" sz="1400" dirty="0"/>
              <a:t>Source: United Nations Environment </a:t>
            </a:r>
            <a:r>
              <a:rPr lang="en-US" sz="1400" dirty="0" err="1"/>
              <a:t>Programme</a:t>
            </a:r>
            <a:endParaRPr lang="en-US" sz="1400" dirty="0"/>
          </a:p>
        </p:txBody>
      </p:sp>
      <p:sp>
        <p:nvSpPr>
          <p:cNvPr id="7" name="TextBox 6"/>
          <p:cNvSpPr txBox="1"/>
          <p:nvPr/>
        </p:nvSpPr>
        <p:spPr>
          <a:xfrm>
            <a:off x="5618922" y="1484243"/>
            <a:ext cx="5734878" cy="3631763"/>
          </a:xfrm>
          <a:prstGeom prst="rect">
            <a:avLst/>
          </a:prstGeom>
          <a:noFill/>
        </p:spPr>
        <p:txBody>
          <a:bodyPr wrap="square" rtlCol="0">
            <a:spAutoFit/>
          </a:bodyPr>
          <a:lstStyle/>
          <a:p>
            <a:pPr marL="285750" indent="-285750">
              <a:buFont typeface="Arial" panose="020B0604020202020204" pitchFamily="34" charset="0"/>
              <a:buChar char="•"/>
            </a:pPr>
            <a:r>
              <a:rPr lang="en-US" dirty="0"/>
              <a:t>Data for the second half of the 20</a:t>
            </a:r>
            <a:r>
              <a:rPr lang="en-US" baseline="30000" dirty="0"/>
              <a:t>th</a:t>
            </a:r>
            <a:r>
              <a:rPr lang="en-US" dirty="0"/>
              <a:t> century and first years of the 21</a:t>
            </a:r>
            <a:r>
              <a:rPr lang="en-US" baseline="30000" dirty="0"/>
              <a:t>st</a:t>
            </a:r>
            <a:r>
              <a:rPr lang="en-US" dirty="0"/>
              <a:t> century illustrate significant mass loss for the world’s glaciers. </a:t>
            </a:r>
          </a:p>
          <a:p>
            <a:pPr marL="285750" indent="-285750">
              <a:buFont typeface="Arial" panose="020B0604020202020204" pitchFamily="34" charset="0"/>
              <a:buChar char="•"/>
            </a:pPr>
            <a:r>
              <a:rPr lang="en-US" dirty="0"/>
              <a:t>Glaciers experience the consequences of climate change more immediately than most other natural phenomenon, making them valuable resources to observe the effects of climate change. </a:t>
            </a:r>
            <a:r>
              <a:rPr lang="en-US" sz="1400" dirty="0"/>
              <a:t>[Source: Global Glacier Changes – UNEP]</a:t>
            </a:r>
          </a:p>
          <a:p>
            <a:pPr marL="285750" indent="-285750">
              <a:buFont typeface="Arial" panose="020B0604020202020204" pitchFamily="34" charset="0"/>
              <a:buChar char="•"/>
            </a:pPr>
            <a:r>
              <a:rPr lang="en-US" dirty="0"/>
              <a:t>The World Glacier Monitoring Service and its predecessors have organized glacier measurements since the 1890’s, with ongoing reports on glacier fluctuations published every five years, and mass balance every other year.</a:t>
            </a:r>
          </a:p>
        </p:txBody>
      </p:sp>
    </p:spTree>
    <p:extLst>
      <p:ext uri="{BB962C8B-B14F-4D97-AF65-F5344CB8AC3E}">
        <p14:creationId xmlns:p14="http://schemas.microsoft.com/office/powerpoint/2010/main" val="2080546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Glaciological Method of Mass Balance</a:t>
            </a:r>
          </a:p>
        </p:txBody>
      </p:sp>
      <p:sp>
        <p:nvSpPr>
          <p:cNvPr id="3" name="Content Placeholder 2"/>
          <p:cNvSpPr>
            <a:spLocks noGrp="1"/>
          </p:cNvSpPr>
          <p:nvPr>
            <p:ph idx="1"/>
          </p:nvPr>
        </p:nvSpPr>
        <p:spPr/>
        <p:txBody>
          <a:bodyPr/>
          <a:lstStyle/>
          <a:p>
            <a:r>
              <a:rPr lang="en-US" dirty="0"/>
              <a:t>Glaciological method involves extrapolation of mass balance estimates over the volume of a glacier. In situ measurements are taken at stake points, snow pits, and from shallow core extraction. These data are then used to calculate mass balance changes. </a:t>
            </a:r>
            <a:r>
              <a:rPr lang="en-US" sz="1400" dirty="0"/>
              <a:t>[Source: </a:t>
            </a:r>
            <a:r>
              <a:rPr lang="en-US" sz="1400" dirty="0">
                <a:hlinkClick r:id="rId2"/>
              </a:rPr>
              <a:t>Hanna et al. 2013</a:t>
            </a:r>
            <a:r>
              <a:rPr lang="en-US" sz="1400" dirty="0"/>
              <a:t>]</a:t>
            </a:r>
          </a:p>
          <a:p>
            <a:r>
              <a:rPr lang="en-US" dirty="0"/>
              <a:t>Another method, the geodetic method, utilizes aerial photography and satellite imagery. This method is considered inferior to direct measurement, but when combined with the glaciological method, can provide accurate data regarding a glacier’s mass balance. </a:t>
            </a:r>
            <a:r>
              <a:rPr lang="en-US" sz="1400" dirty="0"/>
              <a:t>[Source: </a:t>
            </a:r>
            <a:r>
              <a:rPr lang="en-US" sz="1400" dirty="0">
                <a:hlinkClick r:id="rId3"/>
              </a:rPr>
              <a:t>Fischer 2011</a:t>
            </a:r>
            <a:r>
              <a:rPr lang="en-US" sz="1400" dirty="0"/>
              <a:t>]</a:t>
            </a:r>
          </a:p>
          <a:p>
            <a:endParaRPr lang="en-US" dirty="0"/>
          </a:p>
        </p:txBody>
      </p:sp>
    </p:spTree>
    <p:extLst>
      <p:ext uri="{BB962C8B-B14F-4D97-AF65-F5344CB8AC3E}">
        <p14:creationId xmlns:p14="http://schemas.microsoft.com/office/powerpoint/2010/main" val="35336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253870" cy="972309"/>
          </a:xfrm>
        </p:spPr>
        <p:txBody>
          <a:bodyPr>
            <a:normAutofit/>
          </a:bodyPr>
          <a:lstStyle/>
          <a:p>
            <a:r>
              <a:rPr lang="en-US" sz="3500" dirty="0"/>
              <a:t>Reference Glaciers: 30+ years of continuous monitoring</a:t>
            </a:r>
          </a:p>
        </p:txBody>
      </p:sp>
      <p:pic>
        <p:nvPicPr>
          <p:cNvPr id="2050" name="Picture 2" descr="http://wgms.ch/downloads/Overview_map_reference_glacie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37434"/>
            <a:ext cx="10055087" cy="5455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473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64" y="-239151"/>
            <a:ext cx="9720072" cy="1499616"/>
          </a:xfrm>
        </p:spPr>
        <p:txBody>
          <a:bodyPr/>
          <a:lstStyle/>
          <a:p>
            <a:r>
              <a:rPr lang="en-US" dirty="0" err="1"/>
              <a:t>Gries</a:t>
            </a:r>
            <a:r>
              <a:rPr lang="en-US" dirty="0"/>
              <a:t> - Switzerland</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4134"/>
            <a:ext cx="11998076" cy="5717969"/>
          </a:xfrm>
          <a:prstGeom prst="rect">
            <a:avLst/>
          </a:prstGeom>
        </p:spPr>
      </p:pic>
    </p:spTree>
    <p:extLst>
      <p:ext uri="{BB962C8B-B14F-4D97-AF65-F5344CB8AC3E}">
        <p14:creationId xmlns:p14="http://schemas.microsoft.com/office/powerpoint/2010/main" val="1967806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0"/>
            <a:ext cx="9720072" cy="1499616"/>
          </a:xfrm>
        </p:spPr>
        <p:txBody>
          <a:bodyPr/>
          <a:lstStyle/>
          <a:p>
            <a:r>
              <a:rPr lang="en-US" dirty="0" err="1"/>
              <a:t>Echaurren</a:t>
            </a:r>
            <a:r>
              <a:rPr lang="en-US" dirty="0"/>
              <a:t> Norte - Chile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70" y="1104453"/>
            <a:ext cx="12072730" cy="5753547"/>
          </a:xfrm>
          <a:prstGeom prst="rect">
            <a:avLst/>
          </a:prstGeom>
        </p:spPr>
      </p:pic>
    </p:spTree>
    <p:extLst>
      <p:ext uri="{BB962C8B-B14F-4D97-AF65-F5344CB8AC3E}">
        <p14:creationId xmlns:p14="http://schemas.microsoft.com/office/powerpoint/2010/main" val="3546184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270" y="0"/>
            <a:ext cx="9720072" cy="1499616"/>
          </a:xfrm>
        </p:spPr>
        <p:txBody>
          <a:bodyPr/>
          <a:lstStyle/>
          <a:p>
            <a:r>
              <a:rPr lang="en-US" dirty="0"/>
              <a:t>Devon Ice Cap - Canada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2346"/>
            <a:ext cx="11993218" cy="5715654"/>
          </a:xfrm>
          <a:prstGeom prst="rect">
            <a:avLst/>
          </a:prstGeom>
        </p:spPr>
      </p:pic>
    </p:spTree>
    <p:extLst>
      <p:ext uri="{BB962C8B-B14F-4D97-AF65-F5344CB8AC3E}">
        <p14:creationId xmlns:p14="http://schemas.microsoft.com/office/powerpoint/2010/main" val="2488654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928" y="-146553"/>
            <a:ext cx="9720072" cy="1499616"/>
          </a:xfrm>
        </p:spPr>
        <p:txBody>
          <a:bodyPr/>
          <a:lstStyle/>
          <a:p>
            <a:r>
              <a:rPr lang="en-US" dirty="0" err="1"/>
              <a:t>Midtre</a:t>
            </a:r>
            <a:r>
              <a:rPr lang="en-US" dirty="0"/>
              <a:t> </a:t>
            </a:r>
            <a:r>
              <a:rPr lang="en-US" dirty="0" err="1"/>
              <a:t>Lovenbreen</a:t>
            </a:r>
            <a:r>
              <a:rPr lang="en-US" dirty="0"/>
              <a:t> - Svalbard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313" y="1199664"/>
            <a:ext cx="11872946" cy="5658335"/>
          </a:xfrm>
          <a:prstGeom prst="rect">
            <a:avLst/>
          </a:prstGeom>
        </p:spPr>
      </p:pic>
    </p:spTree>
    <p:extLst>
      <p:ext uri="{BB962C8B-B14F-4D97-AF65-F5344CB8AC3E}">
        <p14:creationId xmlns:p14="http://schemas.microsoft.com/office/powerpoint/2010/main" val="6990106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
  <TotalTime>1214</TotalTime>
  <Words>513</Words>
  <Application>Microsoft Office PowerPoint</Application>
  <PresentationFormat>Widescreen</PresentationFormat>
  <Paragraphs>95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Tw Cen MT</vt:lpstr>
      <vt:lpstr>Tw Cen MT Condensed</vt:lpstr>
      <vt:lpstr>Wingdings 3</vt:lpstr>
      <vt:lpstr>Integral</vt:lpstr>
      <vt:lpstr>Correlation Analysis of Glacier Melt</vt:lpstr>
      <vt:lpstr>Introduction</vt:lpstr>
      <vt:lpstr>The Big Melt</vt:lpstr>
      <vt:lpstr>Glaciological Method of Mass Balance</vt:lpstr>
      <vt:lpstr>Reference Glaciers: 30+ years of continuous monitoring</vt:lpstr>
      <vt:lpstr>Gries - Switzerland</vt:lpstr>
      <vt:lpstr>Echaurren Norte - Chile</vt:lpstr>
      <vt:lpstr>Devon Ice Cap - Canada</vt:lpstr>
      <vt:lpstr>Midtre Lovenbreen - Svalbard</vt:lpstr>
      <vt:lpstr>Melt Trends</vt:lpstr>
      <vt:lpstr>Correlation Coefficients</vt:lpstr>
      <vt:lpstr>Correlation Coefficients</vt:lpstr>
      <vt:lpstr>Correlation Coefficients</vt:lpstr>
      <vt:lpstr>Correlation Coefficients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Correlation Analysis of Glacier Melt</dc:title>
  <dc:creator>Matt Barr</dc:creator>
  <cp:lastModifiedBy>Matt Barr</cp:lastModifiedBy>
  <cp:revision>21</cp:revision>
  <dcterms:created xsi:type="dcterms:W3CDTF">2017-04-17T21:17:56Z</dcterms:created>
  <dcterms:modified xsi:type="dcterms:W3CDTF">2017-04-18T17:32:36Z</dcterms:modified>
</cp:coreProperties>
</file>