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7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3EC"/>
    <a:srgbClr val="AAB8EC"/>
    <a:srgbClr val="ADB3E9"/>
    <a:srgbClr val="989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6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4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2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63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4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2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89FE4"/>
            </a:gs>
            <a:gs pos="66000">
              <a:srgbClr val="AAC3EC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E815C0-B63A-47E7-9513-5FE1448B8690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144A-DD4B-4D8F-AFB4-D963273CB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5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28" y="0"/>
            <a:ext cx="455927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32523"/>
            <a:ext cx="7632728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Does fracking cause earthquakes?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19600"/>
            <a:ext cx="7632728" cy="858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Brian Sherman</a:t>
            </a:r>
          </a:p>
          <a:p>
            <a:r>
              <a:rPr lang="en-US" dirty="0" smtClean="0"/>
              <a:t>18 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311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"/>
            <a:ext cx="6708155" cy="5029200"/>
          </a:xfrm>
        </p:spPr>
      </p:pic>
      <p:sp>
        <p:nvSpPr>
          <p:cNvPr id="5" name="TextBox 4"/>
          <p:cNvSpPr txBox="1"/>
          <p:nvPr/>
        </p:nvSpPr>
        <p:spPr>
          <a:xfrm>
            <a:off x="3429000" y="5760720"/>
            <a:ext cx="5214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r-value</a:t>
            </a:r>
            <a:r>
              <a:rPr lang="en-US" sz="2800" dirty="0" smtClean="0"/>
              <a:t>: 0.049	p-value: 0.0005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752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of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fracking occurs around 2-6 km</a:t>
            </a:r>
          </a:p>
          <a:p>
            <a:r>
              <a:rPr lang="en-US" dirty="0" smtClean="0"/>
              <a:t>Mean depth: 5.44 km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108" y="1899920"/>
            <a:ext cx="4572452" cy="4275172"/>
          </a:xfrm>
        </p:spPr>
      </p:pic>
    </p:spTree>
    <p:extLst>
      <p:ext uri="{BB962C8B-B14F-4D97-AF65-F5344CB8AC3E}">
        <p14:creationId xmlns:p14="http://schemas.microsoft.com/office/powerpoint/2010/main" val="2791783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637" y="474652"/>
            <a:ext cx="7067843" cy="5298863"/>
          </a:xfrm>
        </p:spPr>
      </p:pic>
      <p:sp>
        <p:nvSpPr>
          <p:cNvPr id="6" name="TextBox 5"/>
          <p:cNvSpPr txBox="1"/>
          <p:nvPr/>
        </p:nvSpPr>
        <p:spPr>
          <a:xfrm>
            <a:off x="2691592" y="6004560"/>
            <a:ext cx="699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Min: 0.8		Mean: 2.77		Max: 5.8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9360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Overall, fracking rates correlate with earthquake rates</a:t>
            </a:r>
          </a:p>
          <a:p>
            <a:r>
              <a:rPr lang="en-US" dirty="0" smtClean="0"/>
              <a:t>Difficult to find correlation at local levels</a:t>
            </a:r>
          </a:p>
          <a:p>
            <a:pPr lvl="1"/>
            <a:r>
              <a:rPr lang="en-US" dirty="0" smtClean="0"/>
              <a:t>Earthquakes caused by oil drilling</a:t>
            </a:r>
          </a:p>
          <a:p>
            <a:pPr lvl="1"/>
            <a:r>
              <a:rPr lang="en-US" dirty="0" smtClean="0"/>
              <a:t>Short </a:t>
            </a:r>
            <a:r>
              <a:rPr lang="en-US" dirty="0" smtClean="0"/>
              <a:t>timeframe</a:t>
            </a:r>
          </a:p>
          <a:p>
            <a:r>
              <a:rPr lang="en-US" dirty="0" smtClean="0"/>
              <a:t>Mean depth of earthquakes points to fracking</a:t>
            </a:r>
            <a:endParaRPr lang="en-US" dirty="0" smtClean="0"/>
          </a:p>
          <a:p>
            <a:r>
              <a:rPr lang="en-US" dirty="0" smtClean="0"/>
              <a:t>Possible that magnitudes have increased from fracking</a:t>
            </a:r>
          </a:p>
          <a:p>
            <a:pPr lvl="1"/>
            <a:r>
              <a:rPr lang="en-US" dirty="0" smtClean="0"/>
              <a:t>Most earthquakes won’t be felt</a:t>
            </a:r>
          </a:p>
          <a:p>
            <a:pPr lvl="1"/>
            <a:r>
              <a:rPr lang="en-US" dirty="0" smtClean="0"/>
              <a:t>Largest earthquakes could cause slight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0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4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fracking?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Well stimulation technique to draw oil or natural gas out of rock formation</a:t>
            </a:r>
          </a:p>
          <a:p>
            <a:r>
              <a:rPr lang="en-US" dirty="0" smtClean="0"/>
              <a:t>Applied to old wells, shale, and “tight” formations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8874"/>
            <a:ext cx="5181600" cy="3031189"/>
          </a:xfrm>
        </p:spPr>
      </p:pic>
    </p:spTree>
    <p:extLst>
      <p:ext uri="{BB962C8B-B14F-4D97-AF65-F5344CB8AC3E}">
        <p14:creationId xmlns:p14="http://schemas.microsoft.com/office/powerpoint/2010/main" val="309262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High pressure fracking fluid injected</a:t>
            </a:r>
          </a:p>
          <a:p>
            <a:pPr lvl="1"/>
            <a:r>
              <a:rPr lang="en-US" dirty="0" smtClean="0"/>
              <a:t>Water</a:t>
            </a:r>
          </a:p>
          <a:p>
            <a:pPr lvl="1"/>
            <a:r>
              <a:rPr lang="en-US" dirty="0" smtClean="0"/>
              <a:t>Proppants (sand or ceramic materials)</a:t>
            </a:r>
          </a:p>
          <a:p>
            <a:pPr lvl="1"/>
            <a:r>
              <a:rPr lang="en-US" dirty="0" smtClean="0"/>
              <a:t>Thickening agent</a:t>
            </a:r>
          </a:p>
          <a:p>
            <a:r>
              <a:rPr lang="en-US" dirty="0" smtClean="0"/>
              <a:t>Causes fractures within the formation</a:t>
            </a:r>
          </a:p>
          <a:p>
            <a:r>
              <a:rPr lang="en-US" dirty="0" smtClean="0"/>
              <a:t>Fractures allow gas or oil to flow more freely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88874"/>
            <a:ext cx="5181600" cy="3031189"/>
          </a:xfrm>
        </p:spPr>
      </p:pic>
    </p:spTree>
    <p:extLst>
      <p:ext uri="{BB962C8B-B14F-4D97-AF65-F5344CB8AC3E}">
        <p14:creationId xmlns:p14="http://schemas.microsoft.com/office/powerpoint/2010/main" val="230654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Fracking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663" y="2752538"/>
            <a:ext cx="3768064" cy="2503860"/>
          </a:xfr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45126" y="1828800"/>
            <a:ext cx="6500553" cy="4351337"/>
          </a:xfrm>
        </p:spPr>
        <p:txBody>
          <a:bodyPr/>
          <a:lstStyle/>
          <a:p>
            <a:r>
              <a:rPr lang="en-US" dirty="0" smtClean="0"/>
              <a:t>First experiment 1947</a:t>
            </a:r>
          </a:p>
          <a:p>
            <a:r>
              <a:rPr lang="en-US" dirty="0" smtClean="0"/>
              <a:t>First used commercially 1949</a:t>
            </a:r>
          </a:p>
          <a:p>
            <a:r>
              <a:rPr lang="en-US" dirty="0" smtClean="0"/>
              <a:t>Not used on shale formations until 1998</a:t>
            </a:r>
          </a:p>
          <a:p>
            <a:pPr lvl="1"/>
            <a:r>
              <a:rPr lang="en-US" dirty="0" smtClean="0"/>
              <a:t>Made large shale formations in Texas viable for drilling</a:t>
            </a:r>
          </a:p>
          <a:p>
            <a:r>
              <a:rPr lang="en-US" dirty="0" smtClean="0"/>
              <a:t>Fracking has been used on around 1 million wells</a:t>
            </a:r>
          </a:p>
        </p:txBody>
      </p:sp>
    </p:spTree>
    <p:extLst>
      <p:ext uri="{BB962C8B-B14F-4D97-AF65-F5344CB8AC3E}">
        <p14:creationId xmlns:p14="http://schemas.microsoft.com/office/powerpoint/2010/main" val="242919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research (Kim, 2013):</a:t>
            </a:r>
          </a:p>
          <a:p>
            <a:pPr lvl="1"/>
            <a:r>
              <a:rPr lang="en-US" dirty="0" smtClean="0"/>
              <a:t>Single well induced seismic activity</a:t>
            </a:r>
          </a:p>
          <a:p>
            <a:pPr lvl="1"/>
            <a:r>
              <a:rPr lang="en-US" dirty="0" smtClean="0"/>
              <a:t>Along dormant or unknown fault</a:t>
            </a:r>
          </a:p>
          <a:p>
            <a:r>
              <a:rPr lang="en-US" dirty="0" smtClean="0"/>
              <a:t>Is there a correlation between the amount of hydraulic fracturing and the number of earthquakes?</a:t>
            </a:r>
          </a:p>
          <a:p>
            <a:r>
              <a:rPr lang="en-US" dirty="0" smtClean="0"/>
              <a:t>Study region: Texas</a:t>
            </a:r>
          </a:p>
          <a:p>
            <a:pPr lvl="1"/>
            <a:r>
              <a:rPr lang="en-US" dirty="0" smtClean="0"/>
              <a:t>254 counties</a:t>
            </a:r>
          </a:p>
          <a:p>
            <a:r>
              <a:rPr lang="en-US" dirty="0" smtClean="0"/>
              <a:t>Study timeframe: Nov 2006-Nov 2016</a:t>
            </a:r>
          </a:p>
          <a:p>
            <a:r>
              <a:rPr lang="en-US" dirty="0" smtClean="0"/>
              <a:t>Number of earthquakes: 1372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5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Earthquakes: ANSS Composite Catalog</a:t>
            </a:r>
          </a:p>
          <a:p>
            <a:r>
              <a:rPr lang="en-US" dirty="0" smtClean="0"/>
              <a:t>Gas wells: Texas Railroad Commission</a:t>
            </a:r>
          </a:p>
          <a:p>
            <a:r>
              <a:rPr lang="en-US" dirty="0" smtClean="0"/>
              <a:t>Texas counties GPS: Google Fusion Tables</a:t>
            </a:r>
          </a:p>
          <a:p>
            <a:r>
              <a:rPr lang="en-US" dirty="0" smtClean="0"/>
              <a:t>Spatial Resolution: 30 arc sec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4" y="5025033"/>
            <a:ext cx="3505306" cy="1292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335" y="4935843"/>
            <a:ext cx="3684725" cy="138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8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74319"/>
            <a:ext cx="6708156" cy="5029200"/>
          </a:xfrm>
        </p:spPr>
      </p:pic>
      <p:sp>
        <p:nvSpPr>
          <p:cNvPr id="5" name="TextBox 4"/>
          <p:cNvSpPr txBox="1"/>
          <p:nvPr/>
        </p:nvSpPr>
        <p:spPr>
          <a:xfrm>
            <a:off x="3429000" y="5760720"/>
            <a:ext cx="554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r-value</a:t>
            </a:r>
            <a:r>
              <a:rPr lang="en-US" sz="2800" dirty="0" smtClean="0"/>
              <a:t>: 0.84		p-value: 3.4 x 10</a:t>
            </a:r>
            <a:r>
              <a:rPr lang="en-US" sz="2800" baseline="30000" dirty="0" smtClean="0"/>
              <a:t>-6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806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4320"/>
            <a:ext cx="6708156" cy="5029200"/>
          </a:xfrm>
        </p:spPr>
      </p:pic>
      <p:sp>
        <p:nvSpPr>
          <p:cNvPr id="5" name="TextBox 4"/>
          <p:cNvSpPr txBox="1"/>
          <p:nvPr/>
        </p:nvSpPr>
        <p:spPr>
          <a:xfrm>
            <a:off x="3429000" y="5760720"/>
            <a:ext cx="503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r-value</a:t>
            </a:r>
            <a:r>
              <a:rPr lang="en-US" sz="2800" dirty="0" smtClean="0"/>
              <a:t>: 0.025	p-value: 0.075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071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Scurry County Texas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63" y="1828800"/>
            <a:ext cx="4578574" cy="4351338"/>
          </a:xfrm>
        </p:spPr>
      </p:pic>
    </p:spTree>
    <p:extLst>
      <p:ext uri="{BB962C8B-B14F-4D97-AF65-F5344CB8AC3E}">
        <p14:creationId xmlns:p14="http://schemas.microsoft.com/office/powerpoint/2010/main" val="424063383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261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 2</vt:lpstr>
      <vt:lpstr>HDOfficeLightV0</vt:lpstr>
      <vt:lpstr>Does fracking cause earthquakes?</vt:lpstr>
      <vt:lpstr>What is fracking?</vt:lpstr>
      <vt:lpstr>How It Works</vt:lpstr>
      <vt:lpstr>History of Fracking</vt:lpstr>
      <vt:lpstr>The Study</vt:lpstr>
      <vt:lpstr>Data</vt:lpstr>
      <vt:lpstr>PowerPoint Presentation</vt:lpstr>
      <vt:lpstr>PowerPoint Presentation</vt:lpstr>
      <vt:lpstr>Scurry County Texas</vt:lpstr>
      <vt:lpstr>PowerPoint Presentation</vt:lpstr>
      <vt:lpstr>Depth of Earthquakes</vt:lpstr>
      <vt:lpstr>PowerPoint Presentation</vt:lpstr>
      <vt:lpstr>Conclusions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Sherman</dc:creator>
  <cp:lastModifiedBy>Brian Sherman</cp:lastModifiedBy>
  <cp:revision>27</cp:revision>
  <dcterms:created xsi:type="dcterms:W3CDTF">2017-04-18T16:26:09Z</dcterms:created>
  <dcterms:modified xsi:type="dcterms:W3CDTF">2017-04-18T18:36:11Z</dcterms:modified>
</cp:coreProperties>
</file>