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57" r:id="rId3"/>
    <p:sldId id="261" r:id="rId4"/>
    <p:sldId id="259" r:id="rId5"/>
    <p:sldId id="260"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81020" autoAdjust="0"/>
  </p:normalViewPr>
  <p:slideViewPr>
    <p:cSldViewPr snapToGrid="0">
      <p:cViewPr varScale="1">
        <p:scale>
          <a:sx n="55" d="100"/>
          <a:sy n="55" d="100"/>
        </p:scale>
        <p:origin x="98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AE3224-0D6F-4DB8-A893-6D3C217518A1}" type="datetimeFigureOut">
              <a:rPr lang="en-US" smtClean="0"/>
              <a:t>4/22/2019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EEEB69-EEF4-4C94-ADD6-E3C1F09BC09A}" type="slidenum">
              <a:rPr lang="en-US" smtClean="0"/>
              <a:t>‹#›</a:t>
            </a:fld>
            <a:endParaRPr lang="en-US"/>
          </a:p>
        </p:txBody>
      </p:sp>
    </p:spTree>
    <p:extLst>
      <p:ext uri="{BB962C8B-B14F-4D97-AF65-F5344CB8AC3E}">
        <p14:creationId xmlns:p14="http://schemas.microsoft.com/office/powerpoint/2010/main" val="472597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-hypothesis is that an increase in CO2 emissions will lead to a</a:t>
            </a:r>
            <a:r>
              <a:rPr lang="en-US" baseline="0" dirty="0"/>
              <a:t> freer country (meaning a lower index rating), and also that a decrease in CO2 emissions will lead to a less free country (meaning a higher index rating)</a:t>
            </a:r>
            <a:endParaRPr lang="en-US" dirty="0"/>
          </a:p>
          <a:p>
            <a:endParaRPr lang="en-US" dirty="0"/>
          </a:p>
          <a:p>
            <a:r>
              <a:rPr lang="en-US" dirty="0"/>
              <a:t>-CO2 emissions fluctuate because of changes in industrialization but also due to major population changes </a:t>
            </a:r>
          </a:p>
          <a:p>
            <a:r>
              <a:rPr lang="en-US" dirty="0"/>
              <a:t>-CO2 data ranged from 0.1-90 or so metric tons/capita</a:t>
            </a:r>
          </a:p>
          <a:p>
            <a:endParaRPr lang="en-US" dirty="0"/>
          </a:p>
          <a:p>
            <a:r>
              <a:rPr lang="en-US" dirty="0"/>
              <a:t>-</a:t>
            </a:r>
            <a:r>
              <a:rPr lang="en-US" sz="1200" b="0" i="0" kern="1200" dirty="0">
                <a:solidFill>
                  <a:schemeClr val="tx1"/>
                </a:solidFill>
                <a:effectLst/>
                <a:latin typeface="+mn-lt"/>
                <a:ea typeface="+mn-ea"/>
                <a:cs typeface="+mn-cs"/>
              </a:rPr>
              <a:t>Countries and territories are assessed by external analysts, primarily using in-country contacts, field research, nongovernmental and government reports, news articles, and other open-source information. The analysts’ conclusions are then vetted by teams of expert advisers</a:t>
            </a:r>
            <a:endParaRPr lang="en-US" dirty="0"/>
          </a:p>
          <a:p>
            <a:r>
              <a:rPr lang="en-US" dirty="0"/>
              <a:t>-</a:t>
            </a:r>
            <a:r>
              <a:rPr lang="en-US" sz="1200" b="0" i="0" kern="1200" dirty="0">
                <a:solidFill>
                  <a:schemeClr val="tx1"/>
                </a:solidFill>
                <a:effectLst/>
                <a:latin typeface="+mn-lt"/>
                <a:ea typeface="+mn-ea"/>
                <a:cs typeface="+mn-cs"/>
              </a:rPr>
              <a:t>Free (1.0 to 2.5), Partly Free (3.0 to 5.0), or Not Free (5.5 to 7.0)</a:t>
            </a:r>
          </a:p>
          <a:p>
            <a:r>
              <a:rPr lang="en-US" sz="1200" b="0" i="0" kern="1200" dirty="0">
                <a:solidFill>
                  <a:schemeClr val="tx1"/>
                </a:solidFill>
                <a:effectLst/>
                <a:latin typeface="+mn-lt"/>
                <a:ea typeface="+mn-ea"/>
                <a:cs typeface="+mn-cs"/>
              </a:rPr>
              <a:t>-At the </a:t>
            </a:r>
            <a:r>
              <a:rPr lang="en-US" sz="1200" b="1" i="0" kern="1200" dirty="0">
                <a:solidFill>
                  <a:schemeClr val="tx1"/>
                </a:solidFill>
                <a:effectLst/>
                <a:latin typeface="+mn-lt"/>
                <a:ea typeface="+mn-ea"/>
                <a:cs typeface="+mn-cs"/>
              </a:rPr>
              <a:t>score</a:t>
            </a:r>
            <a:r>
              <a:rPr lang="en-US" sz="1200" b="0" i="0" kern="1200" dirty="0">
                <a:solidFill>
                  <a:schemeClr val="tx1"/>
                </a:solidFill>
                <a:effectLst/>
                <a:latin typeface="+mn-lt"/>
                <a:ea typeface="+mn-ea"/>
                <a:cs typeface="+mn-cs"/>
              </a:rPr>
              <a:t> level, a country/territory is awarded 0 to 4 points on each of 25 indicators, for a maximum total of 100 points. These indicators, which take the form of questions, are grouped into the categories of Political Rights and Civil Liberties. A country/territory is assigned a </a:t>
            </a:r>
            <a:r>
              <a:rPr lang="en-US" sz="1200" b="1" i="0" kern="1200" dirty="0">
                <a:solidFill>
                  <a:schemeClr val="tx1"/>
                </a:solidFill>
                <a:effectLst/>
                <a:latin typeface="+mn-lt"/>
                <a:ea typeface="+mn-ea"/>
                <a:cs typeface="+mn-cs"/>
              </a:rPr>
              <a:t>rating</a:t>
            </a:r>
            <a:r>
              <a:rPr lang="en-US" sz="1200" b="0" i="0" kern="1200" dirty="0">
                <a:solidFill>
                  <a:schemeClr val="tx1"/>
                </a:solidFill>
                <a:effectLst/>
                <a:latin typeface="+mn-lt"/>
                <a:ea typeface="+mn-ea"/>
                <a:cs typeface="+mn-cs"/>
              </a:rPr>
              <a:t> (7 to 1) for each of these two categories based on its scores.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-How was data chosen or excluded? Countries taken out of data sets: </a:t>
            </a:r>
            <a:r>
              <a:rPr lang="en-US" sz="1200" kern="1200" dirty="0">
                <a:solidFill>
                  <a:schemeClr val="tx1"/>
                </a:solidFill>
                <a:effectLst/>
                <a:latin typeface="+mn-lt"/>
                <a:ea typeface="+mn-ea"/>
                <a:cs typeface="+mn-cs"/>
              </a:rPr>
              <a:t>East/West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Germany, Marshall Islands, South Sudan, Timor-Leste, North/South Vietnam,</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Palau, Northern Cyprus, Montenegro, Czechoslovakia, Cape Verde (no CO2 data), North/South Korea, Taiwan, USSR/Russia, </a:t>
            </a:r>
            <a:r>
              <a:rPr lang="en-US" sz="1200" kern="1200" dirty="0" err="1">
                <a:solidFill>
                  <a:schemeClr val="tx1"/>
                </a:solidFill>
                <a:effectLst/>
                <a:latin typeface="+mn-lt"/>
                <a:ea typeface="+mn-ea"/>
                <a:cs typeface="+mn-cs"/>
              </a:rPr>
              <a:t>etc</a:t>
            </a:r>
            <a:endParaRPr lang="en-US" dirty="0"/>
          </a:p>
        </p:txBody>
      </p:sp>
      <p:sp>
        <p:nvSpPr>
          <p:cNvPr id="4" name="Slide Number Placeholder 3"/>
          <p:cNvSpPr>
            <a:spLocks noGrp="1"/>
          </p:cNvSpPr>
          <p:nvPr>
            <p:ph type="sldNum" sz="quarter" idx="10"/>
          </p:nvPr>
        </p:nvSpPr>
        <p:spPr/>
        <p:txBody>
          <a:bodyPr/>
          <a:lstStyle/>
          <a:p>
            <a:fld id="{02EEEB69-EEF4-4C94-ADD6-E3C1F09BC09A}" type="slidenum">
              <a:rPr lang="en-US" smtClean="0"/>
              <a:t>2</a:t>
            </a:fld>
            <a:endParaRPr lang="en-US"/>
          </a:p>
        </p:txBody>
      </p:sp>
    </p:spTree>
    <p:extLst>
      <p:ext uri="{BB962C8B-B14F-4D97-AF65-F5344CB8AC3E}">
        <p14:creationId xmlns:p14="http://schemas.microsoft.com/office/powerpoint/2010/main" val="3038162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forget, STD of CO2 data is 0.368, meaning anything above 2.288 (3 STDs above mean) is an outlier</a:t>
            </a:r>
          </a:p>
          <a:p>
            <a:r>
              <a:rPr lang="en-US" dirty="0"/>
              <a:t>- Ask people to guess about the highest lines on CO2 figure and why</a:t>
            </a:r>
          </a:p>
        </p:txBody>
      </p:sp>
      <p:sp>
        <p:nvSpPr>
          <p:cNvPr id="4" name="Slide Number Placeholder 3"/>
          <p:cNvSpPr>
            <a:spLocks noGrp="1"/>
          </p:cNvSpPr>
          <p:nvPr>
            <p:ph type="sldNum" sz="quarter" idx="10"/>
          </p:nvPr>
        </p:nvSpPr>
        <p:spPr/>
        <p:txBody>
          <a:bodyPr/>
          <a:lstStyle/>
          <a:p>
            <a:fld id="{02EEEB69-EEF4-4C94-ADD6-E3C1F09BC09A}" type="slidenum">
              <a:rPr lang="en-US" smtClean="0"/>
              <a:t>3</a:t>
            </a:fld>
            <a:endParaRPr lang="en-US"/>
          </a:p>
        </p:txBody>
      </p:sp>
    </p:spTree>
    <p:extLst>
      <p:ext uri="{BB962C8B-B14F-4D97-AF65-F5344CB8AC3E}">
        <p14:creationId xmlns:p14="http://schemas.microsoft.com/office/powerpoint/2010/main" val="1871643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The</a:t>
            </a:r>
            <a:r>
              <a:rPr lang="en-US" baseline="0" dirty="0"/>
              <a:t> cross spectral analysis seems to show significant frequencies and the time lag is -2.66, again implying that CO2 emissions lags behind the freedom index score and is possibly influenced by the freedom score. Problem? The U.S. freedom index score has been at 1 since the index was started in 1973 and thus there is no significance that this number caused the overall drop in the U.S. CO2 emissions since 1973. </a:t>
            </a:r>
          </a:p>
          <a:p>
            <a:pPr marL="171450" indent="-171450">
              <a:buFontTx/>
              <a:buChar char="-"/>
            </a:pPr>
            <a:endParaRPr lang="en-US" baseline="0" dirty="0"/>
          </a:p>
          <a:p>
            <a:r>
              <a:rPr lang="en-US"/>
              <a:t>-  </a:t>
            </a:r>
            <a:r>
              <a:rPr lang="en-US" dirty="0"/>
              <a:t>For this project, I looked at 7 specific countries, 5 of which are in this presentation because of time constraints, that give a</a:t>
            </a:r>
            <a:r>
              <a:rPr lang="en-US" baseline="0" dirty="0"/>
              <a:t> snapshot of the world, meaning they are from different continents and regions with different forms </a:t>
            </a:r>
            <a:r>
              <a:rPr lang="en-US" baseline="0"/>
              <a:t>of  government </a:t>
            </a:r>
            <a:r>
              <a:rPr lang="en-US" baseline="0" dirty="0"/>
              <a:t>and political history </a:t>
            </a:r>
          </a:p>
          <a:p>
            <a:r>
              <a:rPr lang="en-US" baseline="0" dirty="0"/>
              <a:t>-  They also have larger populations to ensure analysis dealing with the CO2 data is significant</a:t>
            </a:r>
          </a:p>
          <a:p>
            <a:pPr marL="0" indent="0">
              <a:buFontTx/>
              <a:buNone/>
            </a:pPr>
            <a:endParaRPr lang="en-US" baseline="0" dirty="0"/>
          </a:p>
          <a:p>
            <a:pPr marL="171450" indent="-171450">
              <a:buFontTx/>
              <a:buChar char="-"/>
            </a:pPr>
            <a:r>
              <a:rPr lang="en-US" baseline="0" dirty="0"/>
              <a:t>Mexico: giant spike in CO2 emissions from about 1975-1982 followed by a significant drop in freedom score about 15 years later. What was happening in Mexico in 1975-1982? Oil reserves were found off the Gulf of Mexico coast, leading to massive industrialization and wealthy for the country until the mid-1980s when the country almost went bankrupt</a:t>
            </a:r>
            <a:endParaRPr lang="en-US" dirty="0"/>
          </a:p>
        </p:txBody>
      </p:sp>
      <p:sp>
        <p:nvSpPr>
          <p:cNvPr id="4" name="Slide Number Placeholder 3"/>
          <p:cNvSpPr>
            <a:spLocks noGrp="1"/>
          </p:cNvSpPr>
          <p:nvPr>
            <p:ph type="sldNum" sz="quarter" idx="10"/>
          </p:nvPr>
        </p:nvSpPr>
        <p:spPr/>
        <p:txBody>
          <a:bodyPr/>
          <a:lstStyle/>
          <a:p>
            <a:fld id="{02EEEB69-EEF4-4C94-ADD6-E3C1F09BC09A}" type="slidenum">
              <a:rPr lang="en-US" smtClean="0"/>
              <a:t>4</a:t>
            </a:fld>
            <a:endParaRPr lang="en-US"/>
          </a:p>
        </p:txBody>
      </p:sp>
    </p:spTree>
    <p:extLst>
      <p:ext uri="{BB962C8B-B14F-4D97-AF65-F5344CB8AC3E}">
        <p14:creationId xmlns:p14="http://schemas.microsoft.com/office/powerpoint/2010/main" val="3365855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r>
              <a:rPr lang="en-US" baseline="0" dirty="0"/>
              <a:t>-Afghanistan: significant frequency at 0.02, which corresponds to a __ R^2 value in the coherence analysis. Time lag is 12.32 years, meaning CO2 emissions precedes the freedom index by 12.3 years and may have caused or influenced changes in the freedom index. (For this specific case, we know the civil war precipitated both a drop in emissions and yearly changes in the freedom index. US involvement in the country changed the country’s freedom index, making the country more free, and during the same time period CO2 emissions began to increase)</a:t>
            </a:r>
          </a:p>
        </p:txBody>
      </p:sp>
      <p:sp>
        <p:nvSpPr>
          <p:cNvPr id="4" name="Slide Number Placeholder 3"/>
          <p:cNvSpPr>
            <a:spLocks noGrp="1"/>
          </p:cNvSpPr>
          <p:nvPr>
            <p:ph type="sldNum" sz="quarter" idx="10"/>
          </p:nvPr>
        </p:nvSpPr>
        <p:spPr/>
        <p:txBody>
          <a:bodyPr/>
          <a:lstStyle/>
          <a:p>
            <a:fld id="{02EEEB69-EEF4-4C94-ADD6-E3C1F09BC09A}" type="slidenum">
              <a:rPr lang="en-US" smtClean="0"/>
              <a:t>5</a:t>
            </a:fld>
            <a:endParaRPr lang="en-US"/>
          </a:p>
        </p:txBody>
      </p:sp>
    </p:spTree>
    <p:extLst>
      <p:ext uri="{BB962C8B-B14F-4D97-AF65-F5344CB8AC3E}">
        <p14:creationId xmlns:p14="http://schemas.microsoft.com/office/powerpoint/2010/main" val="3433561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Poland: significant frequency at 0.01 which corresponds to an R^2 value of 0.87. The time lag for Poland is -0.7 years, which means CO2 emissions lags behind the freedom index by about 8.4 months. </a:t>
            </a:r>
          </a:p>
          <a:p>
            <a:r>
              <a:rPr lang="en-US" baseline="0" dirty="0"/>
              <a:t>Fall of Nations in Poland and around Eastern Europe beginning in 1989 in Poland. Revolutions that ushered in freer democracies. </a:t>
            </a:r>
          </a:p>
          <a:p>
            <a:endParaRPr lang="en-US" baseline="0" dirty="0"/>
          </a:p>
        </p:txBody>
      </p:sp>
      <p:sp>
        <p:nvSpPr>
          <p:cNvPr id="4" name="Slide Number Placeholder 3"/>
          <p:cNvSpPr>
            <a:spLocks noGrp="1"/>
          </p:cNvSpPr>
          <p:nvPr>
            <p:ph type="sldNum" sz="quarter" idx="10"/>
          </p:nvPr>
        </p:nvSpPr>
        <p:spPr/>
        <p:txBody>
          <a:bodyPr/>
          <a:lstStyle/>
          <a:p>
            <a:fld id="{02EEEB69-EEF4-4C94-ADD6-E3C1F09BC09A}" type="slidenum">
              <a:rPr lang="en-US" smtClean="0"/>
              <a:t>6</a:t>
            </a:fld>
            <a:endParaRPr lang="en-US"/>
          </a:p>
        </p:txBody>
      </p:sp>
    </p:spTree>
    <p:extLst>
      <p:ext uri="{BB962C8B-B14F-4D97-AF65-F5344CB8AC3E}">
        <p14:creationId xmlns:p14="http://schemas.microsoft.com/office/powerpoint/2010/main" val="1287804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Iran: significant frequency at 0.022, which corresponds to a 0.94 R^2 value, confirming</a:t>
            </a:r>
            <a:r>
              <a:rPr lang="en-US" baseline="0" dirty="0"/>
              <a:t> this frequency is significant. Time lag is -14.36 years, meaning CO2 emissions lagged behind changes in the freedom index by this many years. </a:t>
            </a:r>
          </a:p>
          <a:p>
            <a:r>
              <a:rPr lang="en-US" dirty="0"/>
              <a:t>History: Iranian Revolution in 1979 which ushered in a freer society but</a:t>
            </a:r>
            <a:r>
              <a:rPr lang="en-US" baseline="0" dirty="0"/>
              <a:t> also precipitated a slight drop in CO2 emissions because priorities were on a war and not on producing or industrializing. However the outcome of the revolution caused industrialization again and there is a general rising trend in CO2 emissions. We see a slight mellowing out about 13 years after a rise in freedom index (less free), followed by another slight bump around 2006, which was possibly influenced by an increase in  freedom score from 1992. </a:t>
            </a:r>
            <a:endParaRPr lang="en-US" dirty="0"/>
          </a:p>
        </p:txBody>
      </p:sp>
      <p:sp>
        <p:nvSpPr>
          <p:cNvPr id="4" name="Slide Number Placeholder 3"/>
          <p:cNvSpPr>
            <a:spLocks noGrp="1"/>
          </p:cNvSpPr>
          <p:nvPr>
            <p:ph type="sldNum" sz="quarter" idx="10"/>
          </p:nvPr>
        </p:nvSpPr>
        <p:spPr/>
        <p:txBody>
          <a:bodyPr/>
          <a:lstStyle/>
          <a:p>
            <a:fld id="{02EEEB69-EEF4-4C94-ADD6-E3C1F09BC09A}" type="slidenum">
              <a:rPr lang="en-US" smtClean="0"/>
              <a:t>7</a:t>
            </a:fld>
            <a:endParaRPr lang="en-US"/>
          </a:p>
        </p:txBody>
      </p:sp>
    </p:spTree>
    <p:extLst>
      <p:ext uri="{BB962C8B-B14F-4D97-AF65-F5344CB8AC3E}">
        <p14:creationId xmlns:p14="http://schemas.microsoft.com/office/powerpoint/2010/main" val="23767364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Nigeria: significant frequency</a:t>
            </a:r>
            <a:r>
              <a:rPr lang="en-US" baseline="0" dirty="0"/>
              <a:t> at 0.01 and a corresponding R^2 value of 0.86, confirming that this frequency is significant. Time lag is 20.338 years, meaning CO2 emissions precede freedom index changes by 20 years. This implies that CO2 emissions, or whatever causes CO2 emissions (industrialization), influenced changes in the freedom index score. For example, shown on the graph, the arrow on CO2 emissions shows a drop over a few years, which is mirrored by a rise in the freedom index, meaning the country became less free, about 20 years later. </a:t>
            </a:r>
          </a:p>
          <a:p>
            <a:r>
              <a:rPr lang="en-US" baseline="0" dirty="0"/>
              <a:t>Second arrow on CO2 data: this is an important arrow because if the analysis is to be believed, we should see a freer Nigeria around now, 2020ish. Nigeria has been massively developing since 2000, along with a population boom. In 2000 they had a population of 122 million, and today their population is 191 million. This is a country to watch as it emerges as a developed leader on the continent of Africa. </a:t>
            </a:r>
          </a:p>
          <a:p>
            <a:endParaRPr lang="en-US" baseline="0" dirty="0"/>
          </a:p>
          <a:p>
            <a:r>
              <a:rPr lang="en-US" baseline="0" dirty="0"/>
              <a:t>Nigeria in 2018 had a freedom rating of 4, down 0.5 points from the last data point in 2014 of 4.5</a:t>
            </a:r>
          </a:p>
          <a:p>
            <a:endParaRPr lang="en-US" baseline="0" dirty="0"/>
          </a:p>
          <a:p>
            <a:r>
              <a:rPr lang="en-US" baseline="0" dirty="0"/>
              <a:t>Mention Environmental Kuznets Curve*** once a certain level of wealth is reached by a country’s citizens, environmental actions begin, which could mean lower CO2 emissions as the country becomes “cleaner”</a:t>
            </a:r>
            <a:endParaRPr lang="en-US" dirty="0"/>
          </a:p>
        </p:txBody>
      </p:sp>
      <p:sp>
        <p:nvSpPr>
          <p:cNvPr id="4" name="Slide Number Placeholder 3"/>
          <p:cNvSpPr>
            <a:spLocks noGrp="1"/>
          </p:cNvSpPr>
          <p:nvPr>
            <p:ph type="sldNum" sz="quarter" idx="10"/>
          </p:nvPr>
        </p:nvSpPr>
        <p:spPr/>
        <p:txBody>
          <a:bodyPr/>
          <a:lstStyle/>
          <a:p>
            <a:fld id="{02EEEB69-EEF4-4C94-ADD6-E3C1F09BC09A}" type="slidenum">
              <a:rPr lang="en-US" smtClean="0"/>
              <a:t>8</a:t>
            </a:fld>
            <a:endParaRPr lang="en-US"/>
          </a:p>
        </p:txBody>
      </p:sp>
    </p:spTree>
    <p:extLst>
      <p:ext uri="{BB962C8B-B14F-4D97-AF65-F5344CB8AC3E}">
        <p14:creationId xmlns:p14="http://schemas.microsoft.com/office/powerpoint/2010/main" val="4022156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However, in some cases a decrease in freedom rating also means a decrease in CO2 emissions, which is the opposite of my initial hypothesis. Why? War can mean a loss of infrastructure, so a decrease in emissions, but the outcome of that war can lead to a freer society.</a:t>
            </a:r>
          </a:p>
          <a:p>
            <a:endParaRPr lang="en-US" baseline="0" dirty="0"/>
          </a:p>
          <a:p>
            <a:r>
              <a:rPr lang="en-US" baseline="0" dirty="0"/>
              <a:t>Results not conclusive because each country is so specific to its history and region of the world. More analysis needed and would need to look at additional variables such as population change, type of government, age of country, </a:t>
            </a:r>
            <a:r>
              <a:rPr lang="en-US" baseline="0" dirty="0" err="1"/>
              <a:t>etc</a:t>
            </a:r>
            <a:endParaRPr lang="en-US" baseline="0" dirty="0"/>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does this mean? It means as a country becomes more free, its CO2 emissions</a:t>
            </a:r>
            <a:r>
              <a:rPr lang="en-US" baseline="0" dirty="0"/>
              <a:t> increase, implying industrialization is or was taking place. On the flip side, as a country becomes less free, its CO2 emissions decrease, possibly due to war or some other domestic issue.</a:t>
            </a:r>
          </a:p>
          <a:p>
            <a:endParaRPr lang="en-US" dirty="0"/>
          </a:p>
        </p:txBody>
      </p:sp>
      <p:sp>
        <p:nvSpPr>
          <p:cNvPr id="4" name="Slide Number Placeholder 3"/>
          <p:cNvSpPr>
            <a:spLocks noGrp="1"/>
          </p:cNvSpPr>
          <p:nvPr>
            <p:ph type="sldNum" sz="quarter" idx="10"/>
          </p:nvPr>
        </p:nvSpPr>
        <p:spPr/>
        <p:txBody>
          <a:bodyPr/>
          <a:lstStyle/>
          <a:p>
            <a:fld id="{02EEEB69-EEF4-4C94-ADD6-E3C1F09BC09A}" type="slidenum">
              <a:rPr lang="en-US" smtClean="0"/>
              <a:t>9</a:t>
            </a:fld>
            <a:endParaRPr lang="en-US"/>
          </a:p>
        </p:txBody>
      </p:sp>
    </p:spTree>
    <p:extLst>
      <p:ext uri="{BB962C8B-B14F-4D97-AF65-F5344CB8AC3E}">
        <p14:creationId xmlns:p14="http://schemas.microsoft.com/office/powerpoint/2010/main" val="884322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4/22/2019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4/22/2019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4/22/2019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4/22/2019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4/22/2019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War and freedom:  a study of countries’ CO</a:t>
            </a:r>
            <a:r>
              <a:rPr lang="en-US" baseline="-25000" dirty="0"/>
              <a:t>2</a:t>
            </a:r>
            <a:r>
              <a:rPr lang="en-US" dirty="0"/>
              <a:t> emissions and freedom index</a:t>
            </a:r>
          </a:p>
        </p:txBody>
      </p:sp>
      <p:sp>
        <p:nvSpPr>
          <p:cNvPr id="3" name="Subtitle 2"/>
          <p:cNvSpPr>
            <a:spLocks noGrp="1"/>
          </p:cNvSpPr>
          <p:nvPr>
            <p:ph type="subTitle" idx="1"/>
          </p:nvPr>
        </p:nvSpPr>
        <p:spPr/>
        <p:txBody>
          <a:bodyPr>
            <a:normAutofit fontScale="92500" lnSpcReduction="20000"/>
          </a:bodyPr>
          <a:lstStyle/>
          <a:p>
            <a:r>
              <a:rPr lang="en-US" dirty="0"/>
              <a:t>An Environmental and historical analysis</a:t>
            </a:r>
          </a:p>
          <a:p>
            <a:r>
              <a:rPr lang="en-US" dirty="0"/>
              <a:t>Presented By: Lucia Lombardo</a:t>
            </a:r>
          </a:p>
        </p:txBody>
      </p:sp>
    </p:spTree>
    <p:extLst>
      <p:ext uri="{BB962C8B-B14F-4D97-AF65-F5344CB8AC3E}">
        <p14:creationId xmlns:p14="http://schemas.microsoft.com/office/powerpoint/2010/main" val="3971558004"/>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Hypothesis and data</a:t>
            </a:r>
          </a:p>
        </p:txBody>
      </p:sp>
      <p:sp>
        <p:nvSpPr>
          <p:cNvPr id="3" name="Content Placeholder 2"/>
          <p:cNvSpPr>
            <a:spLocks noGrp="1"/>
          </p:cNvSpPr>
          <p:nvPr>
            <p:ph idx="1"/>
          </p:nvPr>
        </p:nvSpPr>
        <p:spPr>
          <a:xfrm>
            <a:off x="581192" y="2302042"/>
            <a:ext cx="11029615" cy="3556757"/>
          </a:xfrm>
        </p:spPr>
        <p:txBody>
          <a:bodyPr>
            <a:normAutofit fontScale="85000" lnSpcReduction="20000"/>
          </a:bodyPr>
          <a:lstStyle/>
          <a:p>
            <a:pPr marL="0" indent="0">
              <a:buNone/>
            </a:pPr>
            <a:endParaRPr lang="en-US" dirty="0"/>
          </a:p>
          <a:p>
            <a:r>
              <a:rPr lang="en-US" dirty="0"/>
              <a:t>Hypothesis: an increase in CO</a:t>
            </a:r>
            <a:r>
              <a:rPr lang="en-US" baseline="-25000" dirty="0"/>
              <a:t>2</a:t>
            </a:r>
            <a:r>
              <a:rPr lang="en-US" dirty="0"/>
              <a:t> emissions will lead to a decrease in freedom index rating in a country (and vice versa)</a:t>
            </a:r>
          </a:p>
          <a:p>
            <a:r>
              <a:rPr lang="en-US" dirty="0"/>
              <a:t>CO</a:t>
            </a:r>
            <a:r>
              <a:rPr lang="en-US" baseline="-25000" dirty="0"/>
              <a:t>2</a:t>
            </a:r>
            <a:r>
              <a:rPr lang="en-US" dirty="0"/>
              <a:t> emissions by country per year 1973-2014</a:t>
            </a:r>
          </a:p>
          <a:p>
            <a:pPr lvl="1"/>
            <a:r>
              <a:rPr lang="en-US" dirty="0"/>
              <a:t>Measured in metric tons per capita </a:t>
            </a:r>
          </a:p>
          <a:p>
            <a:r>
              <a:rPr lang="en-US" dirty="0"/>
              <a:t>Freedom House Freedom Index number by country per year 1973-2014</a:t>
            </a:r>
          </a:p>
          <a:p>
            <a:pPr lvl="1"/>
            <a:r>
              <a:rPr lang="en-US" dirty="0"/>
              <a:t>Unit-less number from 1-7, with 1: most free and 7: least free</a:t>
            </a:r>
          </a:p>
          <a:p>
            <a:pPr lvl="1"/>
            <a:r>
              <a:rPr lang="en-US" dirty="0"/>
              <a:t>Average of political rights and civil liberties, weighted equally</a:t>
            </a:r>
          </a:p>
          <a:p>
            <a:r>
              <a:rPr lang="en-US" dirty="0"/>
              <a:t>Countries taken out of data sets: incomplete data in one or both data sets, independence issues</a:t>
            </a:r>
          </a:p>
          <a:p>
            <a:r>
              <a:rPr lang="en-US" dirty="0"/>
              <a:t>Preliminary analysis:</a:t>
            </a:r>
          </a:p>
          <a:p>
            <a:pPr lvl="1"/>
            <a:r>
              <a:rPr lang="en-US" dirty="0"/>
              <a:t>CO</a:t>
            </a:r>
            <a:r>
              <a:rPr lang="en-US" baseline="-25000" dirty="0"/>
              <a:t>2 </a:t>
            </a:r>
            <a:r>
              <a:rPr lang="en-US" dirty="0"/>
              <a:t>emissions – mean: 1.1846; </a:t>
            </a:r>
            <a:r>
              <a:rPr lang="en-US" dirty="0" err="1"/>
              <a:t>std</a:t>
            </a:r>
            <a:r>
              <a:rPr lang="en-US" dirty="0"/>
              <a:t>: 0.368</a:t>
            </a:r>
          </a:p>
          <a:p>
            <a:pPr lvl="1"/>
            <a:r>
              <a:rPr lang="en-US" dirty="0"/>
              <a:t>Freedom Index – mean: 5.3571; </a:t>
            </a:r>
            <a:r>
              <a:rPr lang="en-US" dirty="0" err="1"/>
              <a:t>std</a:t>
            </a:r>
            <a:r>
              <a:rPr lang="en-US" dirty="0"/>
              <a:t>: 0.7181</a:t>
            </a:r>
          </a:p>
          <a:p>
            <a:endParaRPr lang="en-US" dirty="0"/>
          </a:p>
          <a:p>
            <a:endParaRPr lang="en-US" dirty="0"/>
          </a:p>
        </p:txBody>
      </p:sp>
    </p:spTree>
    <p:extLst>
      <p:ext uri="{BB962C8B-B14F-4D97-AF65-F5344CB8AC3E}">
        <p14:creationId xmlns:p14="http://schemas.microsoft.com/office/powerpoint/2010/main" val="4697067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fade">
                                      <p:cBhvr>
                                        <p:cTn id="41" dur="500"/>
                                        <p:tgtEl>
                                          <p:spTgt spid="3">
                                            <p:txEl>
                                              <p:pRg st="8" end="8"/>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World data graphed</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81192" y="2405040"/>
            <a:ext cx="5098884" cy="3824163"/>
          </a:xfr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36632" y="2405041"/>
            <a:ext cx="5098884" cy="3824163"/>
          </a:xfrm>
          <a:prstGeom prst="rect">
            <a:avLst/>
          </a:prstGeom>
        </p:spPr>
      </p:pic>
      <p:cxnSp>
        <p:nvCxnSpPr>
          <p:cNvPr id="7" name="Straight Arrow Connector 6"/>
          <p:cNvCxnSpPr/>
          <p:nvPr/>
        </p:nvCxnSpPr>
        <p:spPr>
          <a:xfrm>
            <a:off x="1820779" y="2927684"/>
            <a:ext cx="0" cy="4491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459832" y="3312694"/>
            <a:ext cx="0" cy="4491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558527" y="2666074"/>
            <a:ext cx="494046" cy="246221"/>
          </a:xfrm>
          <a:prstGeom prst="rect">
            <a:avLst/>
          </a:prstGeom>
          <a:noFill/>
        </p:spPr>
        <p:txBody>
          <a:bodyPr wrap="none" rtlCol="0">
            <a:spAutoFit/>
          </a:bodyPr>
          <a:lstStyle/>
          <a:p>
            <a:r>
              <a:rPr lang="en-US" sz="1000" dirty="0"/>
              <a:t>Qatar</a:t>
            </a:r>
          </a:p>
        </p:txBody>
      </p:sp>
      <p:sp>
        <p:nvSpPr>
          <p:cNvPr id="10" name="TextBox 9"/>
          <p:cNvSpPr txBox="1"/>
          <p:nvPr/>
        </p:nvSpPr>
        <p:spPr>
          <a:xfrm>
            <a:off x="1230250" y="3057913"/>
            <a:ext cx="425116" cy="246221"/>
          </a:xfrm>
          <a:prstGeom prst="rect">
            <a:avLst/>
          </a:prstGeom>
          <a:noFill/>
        </p:spPr>
        <p:txBody>
          <a:bodyPr wrap="none" rtlCol="0">
            <a:spAutoFit/>
          </a:bodyPr>
          <a:lstStyle/>
          <a:p>
            <a:r>
              <a:rPr lang="en-US" sz="1000" dirty="0"/>
              <a:t>UAE</a:t>
            </a:r>
            <a:endParaRPr lang="en-US" sz="1100" dirty="0"/>
          </a:p>
        </p:txBody>
      </p:sp>
      <p:cxnSp>
        <p:nvCxnSpPr>
          <p:cNvPr id="11" name="Straight Arrow Connector 10"/>
          <p:cNvCxnSpPr/>
          <p:nvPr/>
        </p:nvCxnSpPr>
        <p:spPr>
          <a:xfrm>
            <a:off x="1459832" y="4317121"/>
            <a:ext cx="0" cy="3190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170439" y="4107633"/>
            <a:ext cx="776175" cy="230832"/>
          </a:xfrm>
          <a:prstGeom prst="rect">
            <a:avLst/>
          </a:prstGeom>
          <a:noFill/>
        </p:spPr>
        <p:txBody>
          <a:bodyPr wrap="none" rtlCol="0">
            <a:spAutoFit/>
          </a:bodyPr>
          <a:lstStyle/>
          <a:p>
            <a:r>
              <a:rPr lang="en-US" sz="900" dirty="0"/>
              <a:t>Luxembourg</a:t>
            </a:r>
            <a:endParaRPr lang="en-US" sz="1050" dirty="0"/>
          </a:p>
        </p:txBody>
      </p:sp>
    </p:spTree>
    <p:extLst>
      <p:ext uri="{BB962C8B-B14F-4D97-AF65-F5344CB8AC3E}">
        <p14:creationId xmlns:p14="http://schemas.microsoft.com/office/powerpoint/2010/main" val="325307810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fade">
                                      <p:cBhvr>
                                        <p:cTn id="4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 cross-spectral, coherence, lags</a:t>
            </a:r>
          </a:p>
        </p:txBody>
      </p:sp>
      <p:sp>
        <p:nvSpPr>
          <p:cNvPr id="3" name="Content Placeholder 2"/>
          <p:cNvSpPr>
            <a:spLocks noGrp="1"/>
          </p:cNvSpPr>
          <p:nvPr>
            <p:ph idx="1"/>
          </p:nvPr>
        </p:nvSpPr>
        <p:spPr>
          <a:xfrm>
            <a:off x="581192" y="1838805"/>
            <a:ext cx="11029615" cy="3678303"/>
          </a:xfrm>
        </p:spPr>
        <p:txBody>
          <a:bodyPr/>
          <a:lstStyle/>
          <a:p>
            <a:r>
              <a:rPr lang="en-US" dirty="0"/>
              <a:t>Importance of statistically significant analyses – U.S.A. great example</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373" y="2206780"/>
            <a:ext cx="3358895" cy="2519171"/>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5693" y="2206782"/>
            <a:ext cx="3358893" cy="2519170"/>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636807" y="1838805"/>
            <a:ext cx="3538141" cy="2653606"/>
          </a:xfrm>
          <a:prstGeom prst="rect">
            <a:avLst/>
          </a:prstGeom>
        </p:spPr>
      </p:pic>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53105" y="4466247"/>
            <a:ext cx="3129892" cy="2347419"/>
          </a:xfrm>
          <a:prstGeom prst="rect">
            <a:avLst/>
          </a:prstGeom>
        </p:spPr>
      </p:pic>
      <p:cxnSp>
        <p:nvCxnSpPr>
          <p:cNvPr id="19" name="Straight Arrow Connector 18"/>
          <p:cNvCxnSpPr/>
          <p:nvPr/>
        </p:nvCxnSpPr>
        <p:spPr>
          <a:xfrm>
            <a:off x="860079" y="2185433"/>
            <a:ext cx="0" cy="2952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4065006" y="2206780"/>
            <a:ext cx="9053" cy="2738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8383509" y="5251014"/>
            <a:ext cx="18107" cy="3165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9696261" y="2897109"/>
            <a:ext cx="18107" cy="353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27282" y="2150110"/>
            <a:ext cx="470000" cy="246221"/>
          </a:xfrm>
          <a:prstGeom prst="rect">
            <a:avLst/>
          </a:prstGeom>
          <a:noFill/>
        </p:spPr>
        <p:txBody>
          <a:bodyPr wrap="none" rtlCol="0">
            <a:spAutoFit/>
          </a:bodyPr>
          <a:lstStyle/>
          <a:p>
            <a:r>
              <a:rPr lang="en-US" sz="1000" dirty="0"/>
              <a:t>0.021</a:t>
            </a:r>
          </a:p>
        </p:txBody>
      </p:sp>
      <p:sp>
        <p:nvSpPr>
          <p:cNvPr id="29" name="TextBox 28"/>
          <p:cNvSpPr txBox="1"/>
          <p:nvPr/>
        </p:nvSpPr>
        <p:spPr>
          <a:xfrm>
            <a:off x="3659184" y="2185433"/>
            <a:ext cx="405880" cy="246221"/>
          </a:xfrm>
          <a:prstGeom prst="rect">
            <a:avLst/>
          </a:prstGeom>
          <a:noFill/>
        </p:spPr>
        <p:txBody>
          <a:bodyPr wrap="none" rtlCol="0">
            <a:spAutoFit/>
          </a:bodyPr>
          <a:lstStyle/>
          <a:p>
            <a:r>
              <a:rPr lang="en-US" sz="1000" dirty="0"/>
              <a:t>0.94</a:t>
            </a:r>
          </a:p>
        </p:txBody>
      </p:sp>
      <p:sp>
        <p:nvSpPr>
          <p:cNvPr id="31" name="TextBox 30"/>
          <p:cNvSpPr txBox="1"/>
          <p:nvPr/>
        </p:nvSpPr>
        <p:spPr>
          <a:xfrm>
            <a:off x="6714646" y="3055193"/>
            <a:ext cx="1358020" cy="523220"/>
          </a:xfrm>
          <a:prstGeom prst="rect">
            <a:avLst/>
          </a:prstGeom>
          <a:noFill/>
        </p:spPr>
        <p:txBody>
          <a:bodyPr wrap="square" rtlCol="0">
            <a:spAutoFit/>
          </a:bodyPr>
          <a:lstStyle/>
          <a:p>
            <a:r>
              <a:rPr lang="en-US" sz="1400" dirty="0"/>
              <a:t>Time lag of 16.8 years</a:t>
            </a:r>
          </a:p>
        </p:txBody>
      </p:sp>
      <p:sp>
        <p:nvSpPr>
          <p:cNvPr id="32" name="TextBox 31"/>
          <p:cNvSpPr txBox="1"/>
          <p:nvPr/>
        </p:nvSpPr>
        <p:spPr>
          <a:xfrm>
            <a:off x="9515192" y="3258135"/>
            <a:ext cx="1197764" cy="253916"/>
          </a:xfrm>
          <a:prstGeom prst="rect">
            <a:avLst/>
          </a:prstGeom>
          <a:noFill/>
        </p:spPr>
        <p:txBody>
          <a:bodyPr wrap="none" rtlCol="0">
            <a:spAutoFit/>
          </a:bodyPr>
          <a:lstStyle/>
          <a:p>
            <a:r>
              <a:rPr lang="en-US" sz="1000" dirty="0"/>
              <a:t>Oil reserves found</a:t>
            </a:r>
          </a:p>
        </p:txBody>
      </p:sp>
    </p:spTree>
    <p:extLst>
      <p:ext uri="{BB962C8B-B14F-4D97-AF65-F5344CB8AC3E}">
        <p14:creationId xmlns:p14="http://schemas.microsoft.com/office/powerpoint/2010/main" val="391860165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fade">
                                      <p:cBhvr>
                                        <p:cTn id="32" dur="500"/>
                                        <p:tgtEl>
                                          <p:spTgt spid="2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500"/>
                                        <p:tgtEl>
                                          <p:spTgt spid="2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500"/>
                                        <p:tgtEl>
                                          <p:spTgt spid="2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500"/>
                                        <p:tgtEl>
                                          <p:spTgt spid="3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fade">
                                      <p:cBhvr>
                                        <p:cTn id="62" dur="500"/>
                                        <p:tgtEl>
                                          <p:spTgt spid="27"/>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500"/>
                                        <p:tgtEl>
                                          <p:spTgt spid="25"/>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2"/>
                                        </p:tgtEl>
                                        <p:attrNameLst>
                                          <p:attrName>style.visibility</p:attrName>
                                        </p:attrNameLst>
                                      </p:cBhvr>
                                      <p:to>
                                        <p:strVal val="visible"/>
                                      </p:to>
                                    </p:set>
                                    <p:animEffect transition="in" filter="fade">
                                      <p:cBhvr>
                                        <p:cTn id="7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28" grpId="0"/>
      <p:bldP spid="29" grpId="0"/>
      <p:bldP spid="31" grpId="0"/>
      <p:bldP spid="3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Country analysis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171024" y="1938573"/>
            <a:ext cx="2973931" cy="2230449"/>
          </a:xfr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03607" y="4544341"/>
            <a:ext cx="2932937" cy="2199702"/>
          </a:xfrm>
          <a:prstGeom prst="rect">
            <a:avLst/>
          </a:prstGeom>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71024" y="4513396"/>
            <a:ext cx="2973932" cy="2230449"/>
          </a:xfrm>
          <a:prstGeom prst="rect">
            <a:avLst/>
          </a:prstGeom>
        </p:spPr>
      </p:pic>
      <p:cxnSp>
        <p:nvCxnSpPr>
          <p:cNvPr id="13" name="Straight Arrow Connector 12"/>
          <p:cNvCxnSpPr/>
          <p:nvPr/>
        </p:nvCxnSpPr>
        <p:spPr>
          <a:xfrm flipH="1">
            <a:off x="3866975" y="2010763"/>
            <a:ext cx="16042" cy="2406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530856" y="1847710"/>
            <a:ext cx="415498" cy="253916"/>
          </a:xfrm>
          <a:prstGeom prst="rect">
            <a:avLst/>
          </a:prstGeom>
          <a:noFill/>
        </p:spPr>
        <p:txBody>
          <a:bodyPr wrap="none" rtlCol="0">
            <a:spAutoFit/>
          </a:bodyPr>
          <a:lstStyle/>
          <a:p>
            <a:r>
              <a:rPr lang="en-US" sz="1050" dirty="0"/>
              <a:t>0.02</a:t>
            </a:r>
          </a:p>
        </p:txBody>
      </p:sp>
      <p:cxnSp>
        <p:nvCxnSpPr>
          <p:cNvPr id="18" name="Straight Arrow Connector 17"/>
          <p:cNvCxnSpPr/>
          <p:nvPr/>
        </p:nvCxnSpPr>
        <p:spPr>
          <a:xfrm>
            <a:off x="4339172" y="5237666"/>
            <a:ext cx="6940" cy="2510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601862" y="5045151"/>
            <a:ext cx="1134176" cy="246221"/>
          </a:xfrm>
          <a:prstGeom prst="rect">
            <a:avLst/>
          </a:prstGeom>
          <a:noFill/>
        </p:spPr>
        <p:txBody>
          <a:bodyPr wrap="square" rtlCol="0">
            <a:spAutoFit/>
          </a:bodyPr>
          <a:lstStyle/>
          <a:p>
            <a:r>
              <a:rPr lang="en-US" sz="1000" dirty="0"/>
              <a:t>Afghan Civil War</a:t>
            </a:r>
          </a:p>
        </p:txBody>
      </p:sp>
      <p:sp>
        <p:nvSpPr>
          <p:cNvPr id="48" name="TextBox 47"/>
          <p:cNvSpPr txBox="1"/>
          <p:nvPr/>
        </p:nvSpPr>
        <p:spPr>
          <a:xfrm>
            <a:off x="9043314" y="2810269"/>
            <a:ext cx="805314" cy="646331"/>
          </a:xfrm>
          <a:prstGeom prst="rect">
            <a:avLst/>
          </a:prstGeom>
          <a:noFill/>
        </p:spPr>
        <p:txBody>
          <a:bodyPr wrap="square" rtlCol="0">
            <a:spAutoFit/>
          </a:bodyPr>
          <a:lstStyle/>
          <a:p>
            <a:r>
              <a:rPr lang="en-US" sz="1200" dirty="0" err="1"/>
              <a:t>Timelag</a:t>
            </a:r>
            <a:r>
              <a:rPr lang="en-US" sz="1200" dirty="0"/>
              <a:t> of 12.32 years</a:t>
            </a:r>
          </a:p>
        </p:txBody>
      </p:sp>
      <p:cxnSp>
        <p:nvCxnSpPr>
          <p:cNvPr id="53" name="Straight Arrow Connector 52"/>
          <p:cNvCxnSpPr/>
          <p:nvPr/>
        </p:nvCxnSpPr>
        <p:spPr>
          <a:xfrm flipV="1">
            <a:off x="8047599" y="4733954"/>
            <a:ext cx="65288" cy="3111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6"/>
          <a:stretch>
            <a:fillRect/>
          </a:stretch>
        </p:blipFill>
        <p:spPr>
          <a:xfrm>
            <a:off x="5959624" y="1947453"/>
            <a:ext cx="2973000" cy="2229750"/>
          </a:xfrm>
          <a:prstGeom prst="rect">
            <a:avLst/>
          </a:prstGeom>
        </p:spPr>
      </p:pic>
      <p:cxnSp>
        <p:nvCxnSpPr>
          <p:cNvPr id="6" name="Straight Arrow Connector 5"/>
          <p:cNvCxnSpPr/>
          <p:nvPr/>
        </p:nvCxnSpPr>
        <p:spPr>
          <a:xfrm>
            <a:off x="6601152" y="1909998"/>
            <a:ext cx="0" cy="4331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316543" y="1889424"/>
            <a:ext cx="341760" cy="246221"/>
          </a:xfrm>
          <a:prstGeom prst="rect">
            <a:avLst/>
          </a:prstGeom>
          <a:noFill/>
        </p:spPr>
        <p:txBody>
          <a:bodyPr wrap="none" rtlCol="0">
            <a:spAutoFit/>
          </a:bodyPr>
          <a:lstStyle/>
          <a:p>
            <a:r>
              <a:rPr lang="en-US" sz="1000" dirty="0"/>
              <a:t>0.8</a:t>
            </a:r>
          </a:p>
        </p:txBody>
      </p:sp>
    </p:spTree>
    <p:extLst>
      <p:ext uri="{BB962C8B-B14F-4D97-AF65-F5344CB8AC3E}">
        <p14:creationId xmlns:p14="http://schemas.microsoft.com/office/powerpoint/2010/main" val="126746498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fade">
                                      <p:cBhvr>
                                        <p:cTn id="42" dur="500"/>
                                        <p:tgtEl>
                                          <p:spTgt spid="4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5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3"/>
                                        </p:tgtEl>
                                        <p:attrNameLst>
                                          <p:attrName>style.visibility</p:attrName>
                                        </p:attrNameLst>
                                      </p:cBhvr>
                                      <p:to>
                                        <p:strVal val="visible"/>
                                      </p:to>
                                    </p:set>
                                    <p:animEffect transition="in" filter="fade">
                                      <p:cBhvr>
                                        <p:cTn id="62" dur="500"/>
                                        <p:tgtEl>
                                          <p:spTgt spid="5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Effect transition="in" filter="fade">
                                      <p:cBhvr>
                                        <p:cTn id="6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p:bldP spid="29" grpId="0"/>
      <p:bldP spid="48"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Country analysis</a:t>
            </a:r>
          </a:p>
        </p:txBody>
      </p:sp>
      <p:pic>
        <p:nvPicPr>
          <p:cNvPr id="3" name="Picture 2"/>
          <p:cNvPicPr>
            <a:picLocks noChangeAspect="1"/>
          </p:cNvPicPr>
          <p:nvPr/>
        </p:nvPicPr>
        <p:blipFill>
          <a:blip r:embed="rId3"/>
          <a:stretch>
            <a:fillRect/>
          </a:stretch>
        </p:blipFill>
        <p:spPr>
          <a:xfrm>
            <a:off x="2070753" y="1951744"/>
            <a:ext cx="3274250" cy="2455688"/>
          </a:xfrm>
          <a:prstGeom prst="rect">
            <a:avLst/>
          </a:prstGeom>
        </p:spPr>
      </p:pic>
      <p:pic>
        <p:nvPicPr>
          <p:cNvPr id="4" name="Picture 3"/>
          <p:cNvPicPr>
            <a:picLocks noChangeAspect="1"/>
          </p:cNvPicPr>
          <p:nvPr/>
        </p:nvPicPr>
        <p:blipFill>
          <a:blip r:embed="rId4"/>
          <a:stretch>
            <a:fillRect/>
          </a:stretch>
        </p:blipFill>
        <p:spPr>
          <a:xfrm>
            <a:off x="2157759" y="4407432"/>
            <a:ext cx="3173469" cy="2380102"/>
          </a:xfrm>
          <a:prstGeom prst="rect">
            <a:avLst/>
          </a:prstGeom>
        </p:spPr>
      </p:pic>
      <p:cxnSp>
        <p:nvCxnSpPr>
          <p:cNvPr id="7" name="Straight Arrow Connector 6"/>
          <p:cNvCxnSpPr/>
          <p:nvPr/>
        </p:nvCxnSpPr>
        <p:spPr>
          <a:xfrm flipH="1">
            <a:off x="2610554" y="1874933"/>
            <a:ext cx="6927" cy="3226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2707535" y="4346307"/>
            <a:ext cx="6927" cy="3499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265829" y="1874933"/>
            <a:ext cx="405880" cy="246221"/>
          </a:xfrm>
          <a:prstGeom prst="rect">
            <a:avLst/>
          </a:prstGeom>
          <a:noFill/>
        </p:spPr>
        <p:txBody>
          <a:bodyPr wrap="none" rtlCol="0">
            <a:spAutoFit/>
          </a:bodyPr>
          <a:lstStyle/>
          <a:p>
            <a:r>
              <a:rPr lang="en-US" sz="1000" dirty="0"/>
              <a:t>0.01</a:t>
            </a:r>
          </a:p>
        </p:txBody>
      </p:sp>
      <p:sp>
        <p:nvSpPr>
          <p:cNvPr id="19" name="TextBox 18"/>
          <p:cNvSpPr txBox="1"/>
          <p:nvPr/>
        </p:nvSpPr>
        <p:spPr>
          <a:xfrm>
            <a:off x="2346618" y="4331563"/>
            <a:ext cx="405880" cy="246221"/>
          </a:xfrm>
          <a:prstGeom prst="rect">
            <a:avLst/>
          </a:prstGeom>
          <a:noFill/>
        </p:spPr>
        <p:txBody>
          <a:bodyPr wrap="none" rtlCol="0">
            <a:spAutoFit/>
          </a:bodyPr>
          <a:lstStyle/>
          <a:p>
            <a:r>
              <a:rPr lang="en-US" sz="1000" dirty="0"/>
              <a:t>0.87</a:t>
            </a:r>
          </a:p>
        </p:txBody>
      </p:sp>
      <p:sp>
        <p:nvSpPr>
          <p:cNvPr id="22" name="TextBox 21"/>
          <p:cNvSpPr txBox="1"/>
          <p:nvPr/>
        </p:nvSpPr>
        <p:spPr>
          <a:xfrm>
            <a:off x="5023126" y="2725715"/>
            <a:ext cx="997105" cy="523220"/>
          </a:xfrm>
          <a:prstGeom prst="rect">
            <a:avLst/>
          </a:prstGeom>
          <a:noFill/>
        </p:spPr>
        <p:txBody>
          <a:bodyPr wrap="square" rtlCol="0">
            <a:spAutoFit/>
          </a:bodyPr>
          <a:lstStyle/>
          <a:p>
            <a:r>
              <a:rPr lang="en-US" sz="1400" dirty="0"/>
              <a:t>Time lag of -0.7 years</a:t>
            </a:r>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14827" y="1953732"/>
            <a:ext cx="3227044" cy="2420283"/>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87267" y="4417046"/>
            <a:ext cx="3254604" cy="2440954"/>
          </a:xfrm>
          <a:prstGeom prst="rect">
            <a:avLst/>
          </a:prstGeom>
        </p:spPr>
      </p:pic>
      <p:cxnSp>
        <p:nvCxnSpPr>
          <p:cNvPr id="10" name="Straight Arrow Connector 9"/>
          <p:cNvCxnSpPr/>
          <p:nvPr/>
        </p:nvCxnSpPr>
        <p:spPr>
          <a:xfrm flipH="1">
            <a:off x="7696888" y="2285277"/>
            <a:ext cx="24276" cy="3155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7648336" y="4724012"/>
            <a:ext cx="24276" cy="4177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672612" y="2242246"/>
            <a:ext cx="973343" cy="253916"/>
          </a:xfrm>
          <a:prstGeom prst="rect">
            <a:avLst/>
          </a:prstGeom>
          <a:noFill/>
        </p:spPr>
        <p:txBody>
          <a:bodyPr wrap="none" rtlCol="0">
            <a:spAutoFit/>
          </a:bodyPr>
          <a:lstStyle/>
          <a:p>
            <a:r>
              <a:rPr lang="en-US" sz="1000" dirty="0"/>
              <a:t>Fall of Nations</a:t>
            </a:r>
          </a:p>
        </p:txBody>
      </p:sp>
    </p:spTree>
    <p:extLst>
      <p:ext uri="{BB962C8B-B14F-4D97-AF65-F5344CB8AC3E}">
        <p14:creationId xmlns:p14="http://schemas.microsoft.com/office/powerpoint/2010/main" val="51422497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fade">
                                      <p:cBhvr>
                                        <p:cTn id="47" dur="500"/>
                                        <p:tgtEl>
                                          <p:spTgt spid="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fade">
                                      <p:cBhvr>
                                        <p:cTn id="52" dur="500"/>
                                        <p:tgtEl>
                                          <p:spTgt spid="6"/>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fade">
                                      <p:cBhvr>
                                        <p:cTn id="57" dur="500"/>
                                        <p:tgtEl>
                                          <p:spTgt spid="10"/>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fade">
                                      <p:cBhvr>
                                        <p:cTn id="62" dur="500"/>
                                        <p:tgtEl>
                                          <p:spTgt spid="1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fade">
                                      <p:cBhvr>
                                        <p:cTn id="6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 grpId="0"/>
      <p:bldP spid="19" grpId="0"/>
      <p:bldP spid="22"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Country analysis</a:t>
            </a:r>
          </a:p>
        </p:txBody>
      </p:sp>
      <p:pic>
        <p:nvPicPr>
          <p:cNvPr id="6"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0246" y="1837460"/>
            <a:ext cx="3177766" cy="2383325"/>
          </a:xfrm>
          <a:prstGeom prst="rect">
            <a:avLst/>
          </a:prstGeom>
        </p:spPr>
      </p:pic>
      <p:cxnSp>
        <p:nvCxnSpPr>
          <p:cNvPr id="9" name="Straight Arrow Connector 8"/>
          <p:cNvCxnSpPr/>
          <p:nvPr/>
        </p:nvCxnSpPr>
        <p:spPr>
          <a:xfrm>
            <a:off x="1104523" y="1837460"/>
            <a:ext cx="9053" cy="2448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43576" y="1809811"/>
            <a:ext cx="470000" cy="246221"/>
          </a:xfrm>
          <a:prstGeom prst="rect">
            <a:avLst/>
          </a:prstGeom>
          <a:noFill/>
        </p:spPr>
        <p:txBody>
          <a:bodyPr wrap="none" rtlCol="0">
            <a:spAutoFit/>
          </a:bodyPr>
          <a:lstStyle/>
          <a:p>
            <a:r>
              <a:rPr lang="en-US" sz="1000" dirty="0"/>
              <a:t>0.022</a:t>
            </a:r>
            <a:endParaRPr lang="en-US" dirty="0"/>
          </a:p>
        </p:txBody>
      </p:sp>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0246" y="4342289"/>
            <a:ext cx="3304653" cy="2478490"/>
          </a:xfrm>
          <a:prstGeom prst="rect">
            <a:avLst/>
          </a:prstGeom>
        </p:spPr>
      </p:pic>
      <p:cxnSp>
        <p:nvCxnSpPr>
          <p:cNvPr id="15" name="Straight Arrow Connector 14"/>
          <p:cNvCxnSpPr/>
          <p:nvPr/>
        </p:nvCxnSpPr>
        <p:spPr>
          <a:xfrm>
            <a:off x="1140738" y="4297024"/>
            <a:ext cx="0" cy="3474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104523" y="4255803"/>
            <a:ext cx="405880" cy="246221"/>
          </a:xfrm>
          <a:prstGeom prst="rect">
            <a:avLst/>
          </a:prstGeom>
          <a:noFill/>
        </p:spPr>
        <p:txBody>
          <a:bodyPr wrap="none" rtlCol="0">
            <a:spAutoFit/>
          </a:bodyPr>
          <a:lstStyle/>
          <a:p>
            <a:r>
              <a:rPr lang="en-US" sz="1000" dirty="0"/>
              <a:t>0.94</a:t>
            </a:r>
          </a:p>
        </p:txBody>
      </p:sp>
      <p:pic>
        <p:nvPicPr>
          <p:cNvPr id="17" name="Picture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86369" y="3666654"/>
            <a:ext cx="3720734" cy="2790550"/>
          </a:xfrm>
          <a:prstGeom prst="rect">
            <a:avLst/>
          </a:prstGeom>
        </p:spPr>
      </p:pic>
      <p:pic>
        <p:nvPicPr>
          <p:cNvPr id="18" name="Picture 1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44127" y="2357283"/>
            <a:ext cx="3756127" cy="2817095"/>
          </a:xfrm>
          <a:prstGeom prst="rect">
            <a:avLst/>
          </a:prstGeom>
        </p:spPr>
      </p:pic>
      <p:cxnSp>
        <p:nvCxnSpPr>
          <p:cNvPr id="20" name="Straight Arrow Connector 19"/>
          <p:cNvCxnSpPr/>
          <p:nvPr/>
        </p:nvCxnSpPr>
        <p:spPr>
          <a:xfrm>
            <a:off x="4725909" y="2634558"/>
            <a:ext cx="9053" cy="2716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9852140" y="5108573"/>
            <a:ext cx="18107" cy="353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672424" y="2564347"/>
            <a:ext cx="1176925" cy="253916"/>
          </a:xfrm>
          <a:prstGeom prst="rect">
            <a:avLst/>
          </a:prstGeom>
          <a:noFill/>
        </p:spPr>
        <p:txBody>
          <a:bodyPr wrap="none" rtlCol="0">
            <a:spAutoFit/>
          </a:bodyPr>
          <a:lstStyle/>
          <a:p>
            <a:r>
              <a:rPr lang="en-US" sz="1000" dirty="0"/>
              <a:t>Iranian Revolution</a:t>
            </a:r>
          </a:p>
        </p:txBody>
      </p:sp>
      <p:sp>
        <p:nvSpPr>
          <p:cNvPr id="3" name="TextBox 2"/>
          <p:cNvSpPr txBox="1"/>
          <p:nvPr/>
        </p:nvSpPr>
        <p:spPr>
          <a:xfrm>
            <a:off x="3558012" y="5347829"/>
            <a:ext cx="2424253" cy="369332"/>
          </a:xfrm>
          <a:prstGeom prst="rect">
            <a:avLst/>
          </a:prstGeom>
          <a:noFill/>
        </p:spPr>
        <p:txBody>
          <a:bodyPr wrap="none" rtlCol="0">
            <a:spAutoFit/>
          </a:bodyPr>
          <a:lstStyle/>
          <a:p>
            <a:r>
              <a:rPr lang="en-US" dirty="0"/>
              <a:t>Time lag of -14.36 years</a:t>
            </a:r>
          </a:p>
        </p:txBody>
      </p:sp>
      <p:cxnSp>
        <p:nvCxnSpPr>
          <p:cNvPr id="5" name="Straight Arrow Connector 4"/>
          <p:cNvCxnSpPr/>
          <p:nvPr/>
        </p:nvCxnSpPr>
        <p:spPr>
          <a:xfrm flipH="1" flipV="1">
            <a:off x="5092262" y="2906162"/>
            <a:ext cx="39414" cy="4045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0287000" y="5005552"/>
            <a:ext cx="0" cy="3422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5849349" y="2818263"/>
            <a:ext cx="0" cy="4924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0909738" y="4083269"/>
            <a:ext cx="0" cy="3547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929568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fade">
                                      <p:cBhvr>
                                        <p:cTn id="42" dur="500"/>
                                        <p:tgtEl>
                                          <p:spTgt spid="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fade">
                                      <p:cBhvr>
                                        <p:cTn id="52" dur="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500"/>
                                        <p:tgtEl>
                                          <p:spTgt spid="20"/>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fade">
                                      <p:cBhvr>
                                        <p:cTn id="62" dur="500"/>
                                        <p:tgtEl>
                                          <p:spTgt spid="2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fade">
                                      <p:cBhvr>
                                        <p:cTn id="67" dur="500"/>
                                        <p:tgtEl>
                                          <p:spTgt spid="2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5"/>
                                        </p:tgtEl>
                                        <p:attrNameLst>
                                          <p:attrName>style.visibility</p:attrName>
                                        </p:attrNameLst>
                                      </p:cBhvr>
                                      <p:to>
                                        <p:strVal val="visible"/>
                                      </p:to>
                                    </p:set>
                                    <p:animEffect transition="in" filter="fade">
                                      <p:cBhvr>
                                        <p:cTn id="72" dur="500"/>
                                        <p:tgtEl>
                                          <p:spTgt spid="5"/>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fade">
                                      <p:cBhvr>
                                        <p:cTn id="77" dur="500"/>
                                        <p:tgtEl>
                                          <p:spTgt spid="8"/>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11"/>
                                        </p:tgtEl>
                                        <p:attrNameLst>
                                          <p:attrName>style.visibility</p:attrName>
                                        </p:attrNameLst>
                                      </p:cBhvr>
                                      <p:to>
                                        <p:strVal val="visible"/>
                                      </p:to>
                                    </p:set>
                                    <p:animEffect transition="in" filter="fade">
                                      <p:cBhvr>
                                        <p:cTn id="82" dur="500"/>
                                        <p:tgtEl>
                                          <p:spTgt spid="11"/>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19"/>
                                        </p:tgtEl>
                                        <p:attrNameLst>
                                          <p:attrName>style.visibility</p:attrName>
                                        </p:attrNameLst>
                                      </p:cBhvr>
                                      <p:to>
                                        <p:strVal val="visible"/>
                                      </p:to>
                                    </p:set>
                                    <p:animEffect transition="in" filter="fade">
                                      <p:cBhvr>
                                        <p:cTn id="8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p:bldP spid="16" grpId="0"/>
      <p:bldP spid="23"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Country analysis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3191" y="1824897"/>
            <a:ext cx="3332489" cy="2499365"/>
          </a:xfrm>
          <a:prstGeom prst="rect">
            <a:avLst/>
          </a:prstGeom>
        </p:spPr>
      </p:pic>
      <p:pic>
        <p:nvPicPr>
          <p:cNvPr id="5" name="Picture 4"/>
          <p:cNvPicPr>
            <a:picLocks noChangeAspect="1"/>
          </p:cNvPicPr>
          <p:nvPr/>
        </p:nvPicPr>
        <p:blipFill>
          <a:blip r:embed="rId4"/>
          <a:stretch>
            <a:fillRect/>
          </a:stretch>
        </p:blipFill>
        <p:spPr>
          <a:xfrm>
            <a:off x="309999" y="4433203"/>
            <a:ext cx="3225681" cy="2419261"/>
          </a:xfrm>
          <a:prstGeom prst="rect">
            <a:avLst/>
          </a:prstGeom>
        </p:spPr>
      </p:pic>
      <p:pic>
        <p:nvPicPr>
          <p:cNvPr id="6" name="Picture 5"/>
          <p:cNvPicPr>
            <a:picLocks noChangeAspect="1"/>
          </p:cNvPicPr>
          <p:nvPr/>
        </p:nvPicPr>
        <p:blipFill>
          <a:blip r:embed="rId5"/>
          <a:stretch>
            <a:fillRect/>
          </a:stretch>
        </p:blipFill>
        <p:spPr>
          <a:xfrm>
            <a:off x="3982720" y="1935480"/>
            <a:ext cx="4138507" cy="3103880"/>
          </a:xfrm>
          <a:prstGeom prst="rect">
            <a:avLst/>
          </a:prstGeom>
        </p:spPr>
      </p:pic>
      <p:pic>
        <p:nvPicPr>
          <p:cNvPr id="7" name="Picture 6"/>
          <p:cNvPicPr>
            <a:picLocks noChangeAspect="1"/>
          </p:cNvPicPr>
          <p:nvPr/>
        </p:nvPicPr>
        <p:blipFill>
          <a:blip r:embed="rId6"/>
          <a:stretch>
            <a:fillRect/>
          </a:stretch>
        </p:blipFill>
        <p:spPr>
          <a:xfrm>
            <a:off x="8114454" y="3718560"/>
            <a:ext cx="3830666" cy="2873000"/>
          </a:xfrm>
          <a:prstGeom prst="rect">
            <a:avLst/>
          </a:prstGeom>
        </p:spPr>
      </p:pic>
      <p:cxnSp>
        <p:nvCxnSpPr>
          <p:cNvPr id="9" name="Straight Arrow Connector 8"/>
          <p:cNvCxnSpPr/>
          <p:nvPr/>
        </p:nvCxnSpPr>
        <p:spPr>
          <a:xfrm>
            <a:off x="751840" y="1824897"/>
            <a:ext cx="0" cy="2782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51840" y="1774097"/>
            <a:ext cx="405880" cy="246221"/>
          </a:xfrm>
          <a:prstGeom prst="rect">
            <a:avLst/>
          </a:prstGeom>
          <a:noFill/>
        </p:spPr>
        <p:txBody>
          <a:bodyPr wrap="none" rtlCol="0">
            <a:spAutoFit/>
          </a:bodyPr>
          <a:lstStyle/>
          <a:p>
            <a:r>
              <a:rPr lang="en-US" sz="1000" dirty="0"/>
              <a:t>0.01</a:t>
            </a:r>
          </a:p>
        </p:txBody>
      </p:sp>
      <p:cxnSp>
        <p:nvCxnSpPr>
          <p:cNvPr id="12" name="Straight Arrow Connector 11"/>
          <p:cNvCxnSpPr/>
          <p:nvPr/>
        </p:nvCxnSpPr>
        <p:spPr>
          <a:xfrm flipH="1">
            <a:off x="863600" y="4283622"/>
            <a:ext cx="10160" cy="4102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63600" y="4310092"/>
            <a:ext cx="405880" cy="246221"/>
          </a:xfrm>
          <a:prstGeom prst="rect">
            <a:avLst/>
          </a:prstGeom>
          <a:noFill/>
        </p:spPr>
        <p:txBody>
          <a:bodyPr wrap="none" rtlCol="0">
            <a:spAutoFit/>
          </a:bodyPr>
          <a:lstStyle/>
          <a:p>
            <a:r>
              <a:rPr lang="en-US" sz="1000" dirty="0"/>
              <a:t>0.86</a:t>
            </a:r>
          </a:p>
        </p:txBody>
      </p:sp>
      <p:cxnSp>
        <p:nvCxnSpPr>
          <p:cNvPr id="15" name="Straight Arrow Connector 14"/>
          <p:cNvCxnSpPr/>
          <p:nvPr/>
        </p:nvCxnSpPr>
        <p:spPr>
          <a:xfrm>
            <a:off x="8866159" y="3812850"/>
            <a:ext cx="6773" cy="3454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6096000" y="2849530"/>
            <a:ext cx="13547" cy="4944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535680" y="4972013"/>
            <a:ext cx="1303020" cy="670820"/>
          </a:xfrm>
          <a:prstGeom prst="rect">
            <a:avLst/>
          </a:prstGeom>
          <a:noFill/>
        </p:spPr>
        <p:txBody>
          <a:bodyPr wrap="square" rtlCol="0">
            <a:spAutoFit/>
          </a:bodyPr>
          <a:lstStyle/>
          <a:p>
            <a:r>
              <a:rPr lang="en-US" dirty="0"/>
              <a:t>Time lag of 20.3 years</a:t>
            </a:r>
          </a:p>
        </p:txBody>
      </p:sp>
      <p:cxnSp>
        <p:nvCxnSpPr>
          <p:cNvPr id="8" name="Straight Arrow Connector 7"/>
          <p:cNvCxnSpPr/>
          <p:nvPr/>
        </p:nvCxnSpPr>
        <p:spPr>
          <a:xfrm>
            <a:off x="10446327" y="5642833"/>
            <a:ext cx="46182" cy="4716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517759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fade">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fade">
                                      <p:cBhvr>
                                        <p:cTn id="52" dur="5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500"/>
                                        <p:tgtEl>
                                          <p:spTgt spid="17"/>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fade">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3"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lstStyle/>
          <a:p>
            <a:r>
              <a:rPr lang="en-US" dirty="0"/>
              <a:t>The time lag varies by country and by region</a:t>
            </a:r>
          </a:p>
          <a:p>
            <a:r>
              <a:rPr lang="en-US" dirty="0"/>
              <a:t>Some countries are not good to analyze due to little to no change in their freedom index score (USA, Canada)</a:t>
            </a:r>
          </a:p>
          <a:p>
            <a:r>
              <a:rPr lang="en-US" dirty="0"/>
              <a:t>War, revolution or rebellion can lead to a freer country, oftentimes at the expense of their infrastructure </a:t>
            </a:r>
          </a:p>
          <a:p>
            <a:r>
              <a:rPr lang="en-US" dirty="0"/>
              <a:t>More analysis is needed, using more variables to define freedom and industrialization rates of countries</a:t>
            </a:r>
          </a:p>
          <a:p>
            <a:pPr lvl="1"/>
            <a:r>
              <a:rPr lang="en-US" dirty="0"/>
              <a:t>Analysis by region, continent and decade to see global trends </a:t>
            </a:r>
          </a:p>
        </p:txBody>
      </p:sp>
    </p:spTree>
    <p:extLst>
      <p:ext uri="{BB962C8B-B14F-4D97-AF65-F5344CB8AC3E}">
        <p14:creationId xmlns:p14="http://schemas.microsoft.com/office/powerpoint/2010/main" val="154131502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599</TotalTime>
  <Words>1379</Words>
  <Application>Microsoft Office PowerPoint</Application>
  <PresentationFormat>Widescreen</PresentationFormat>
  <Paragraphs>99</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Gill Sans MT</vt:lpstr>
      <vt:lpstr>Wingdings 2</vt:lpstr>
      <vt:lpstr>Dividend</vt:lpstr>
      <vt:lpstr>War and freedom:  a study of countries’ CO2 emissions and freedom index</vt:lpstr>
      <vt:lpstr>Hypothesis and data</vt:lpstr>
      <vt:lpstr>World data graphed</vt:lpstr>
      <vt:lpstr>Analysis – cross-spectral, coherence, lags</vt:lpstr>
      <vt:lpstr>Country analysis</vt:lpstr>
      <vt:lpstr>Country analysis</vt:lpstr>
      <vt:lpstr>Country analysis</vt:lpstr>
      <vt:lpstr>Country analysis</vt:lpstr>
      <vt:lpstr>conclusions</vt:lpstr>
    </vt:vector>
  </TitlesOfParts>
  <Company>Georgia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Countries’ co2 emissions and freedom index</dc:title>
  <dc:creator>Lombardo, Lucia G</dc:creator>
  <cp:lastModifiedBy>Lucy Lombardo</cp:lastModifiedBy>
  <cp:revision>57</cp:revision>
  <dcterms:created xsi:type="dcterms:W3CDTF">2019-04-17T17:40:03Z</dcterms:created>
  <dcterms:modified xsi:type="dcterms:W3CDTF">2019-04-22T17:21:15Z</dcterms:modified>
</cp:coreProperties>
</file>