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4" r:id="rId4"/>
    <p:sldId id="257" r:id="rId5"/>
    <p:sldId id="262" r:id="rId6"/>
    <p:sldId id="261" r:id="rId7"/>
    <p:sldId id="265" r:id="rId8"/>
    <p:sldId id="263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4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8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40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8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1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4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3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164F86-B7DA-43D2-8565-33CE97108FC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3BAE41-DD1C-4F43-AE8A-EAF76F7F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6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5B43C1-5374-400C-9C18-383DA5F95CEB}"/>
              </a:ext>
            </a:extLst>
          </p:cNvPr>
          <p:cNvSpPr/>
          <p:nvPr/>
        </p:nvSpPr>
        <p:spPr>
          <a:xfrm>
            <a:off x="-2368875" y="980880"/>
            <a:ext cx="1765091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Analyzing Distribution of goals in soccer in 10 minute intervals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2FCE9-C7A5-473C-97FA-8E929C40485E}"/>
              </a:ext>
            </a:extLst>
          </p:cNvPr>
          <p:cNvSpPr txBox="1"/>
          <p:nvPr/>
        </p:nvSpPr>
        <p:spPr>
          <a:xfrm>
            <a:off x="4782207" y="2952897"/>
            <a:ext cx="5276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EAS 4480</a:t>
            </a:r>
          </a:p>
          <a:p>
            <a:r>
              <a:rPr lang="en-US" sz="3200" dirty="0"/>
              <a:t>April 18 2019</a:t>
            </a:r>
          </a:p>
          <a:p>
            <a:r>
              <a:rPr lang="en-US" sz="3200" dirty="0"/>
              <a:t>Emile Kanazi</a:t>
            </a:r>
          </a:p>
        </p:txBody>
      </p:sp>
    </p:spTree>
    <p:extLst>
      <p:ext uri="{BB962C8B-B14F-4D97-AF65-F5344CB8AC3E}">
        <p14:creationId xmlns:p14="http://schemas.microsoft.com/office/powerpoint/2010/main" val="211540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5A48CC-393F-417C-B72D-45CF20B1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44145"/>
            <a:ext cx="6079913" cy="4559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18E05-F265-433A-8A7D-D7DEE593C01A}"/>
              </a:ext>
            </a:extLst>
          </p:cNvPr>
          <p:cNvSpPr txBox="1"/>
          <p:nvPr/>
        </p:nvSpPr>
        <p:spPr>
          <a:xfrm>
            <a:off x="6096000" y="5232400"/>
            <a:ext cx="527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 of goals in the 80</a:t>
            </a:r>
            <a:r>
              <a:rPr lang="en-US" baseline="30000" dirty="0"/>
              <a:t>th</a:t>
            </a:r>
            <a:r>
              <a:rPr lang="en-US" dirty="0"/>
              <a:t> to 90</a:t>
            </a:r>
            <a:r>
              <a:rPr lang="en-US" baseline="30000" dirty="0"/>
              <a:t>th</a:t>
            </a:r>
            <a:r>
              <a:rPr lang="en-US" dirty="0"/>
              <a:t> minute in the Bundesliga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407CE0-0705-4643-90F3-ED1F0A611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" y="501048"/>
            <a:ext cx="5569776" cy="4039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FF873-BFA0-42DC-AD72-2C484570A87D}"/>
              </a:ext>
            </a:extLst>
          </p:cNvPr>
          <p:cNvSpPr txBox="1"/>
          <p:nvPr/>
        </p:nvSpPr>
        <p:spPr>
          <a:xfrm>
            <a:off x="89502" y="5232400"/>
            <a:ext cx="5815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 of goals in the 80</a:t>
            </a:r>
            <a:r>
              <a:rPr lang="en-US" baseline="30000" dirty="0"/>
              <a:t>th</a:t>
            </a:r>
            <a:r>
              <a:rPr lang="en-US" dirty="0"/>
              <a:t> to 90</a:t>
            </a:r>
            <a:r>
              <a:rPr lang="en-US" baseline="30000" dirty="0"/>
              <a:t>th</a:t>
            </a:r>
            <a:r>
              <a:rPr lang="en-US" dirty="0"/>
              <a:t> minute in the English Premier League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1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D3FA26-0C97-4CA1-BF39-2DEAB6FFD0FD}"/>
              </a:ext>
            </a:extLst>
          </p:cNvPr>
          <p:cNvSpPr/>
          <p:nvPr/>
        </p:nvSpPr>
        <p:spPr>
          <a:xfrm>
            <a:off x="2100698" y="560518"/>
            <a:ext cx="7675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Motivation for the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25957-E113-4194-8119-F7E02DD05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93" y="1483848"/>
            <a:ext cx="8172399" cy="51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6DB202-3492-43BC-A8AB-7C098E4AE136}"/>
              </a:ext>
            </a:extLst>
          </p:cNvPr>
          <p:cNvSpPr/>
          <p:nvPr/>
        </p:nvSpPr>
        <p:spPr>
          <a:xfrm>
            <a:off x="2078521" y="833735"/>
            <a:ext cx="803495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possible explanation of this phenomenon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23F04-056D-4ADC-B786-352FD7717DF5}"/>
              </a:ext>
            </a:extLst>
          </p:cNvPr>
          <p:cNvSpPr txBox="1"/>
          <p:nvPr/>
        </p:nvSpPr>
        <p:spPr>
          <a:xfrm>
            <a:off x="914400" y="2174240"/>
            <a:ext cx="9032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deterioration of players (fatigue)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Goal scoring ability is not impacted by fatigue but the ability to defend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Dehydration of 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Managerial tactical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Lapses in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81059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F706-02DC-4A55-AA2D-AA3D8F9D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83" y="201347"/>
            <a:ext cx="10131425" cy="1456267"/>
          </a:xfrm>
        </p:spPr>
        <p:txBody>
          <a:bodyPr/>
          <a:lstStyle/>
          <a:p>
            <a:r>
              <a:rPr lang="en-US" dirty="0"/>
              <a:t>Source of the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C7BA2-E8C2-4D47-A87E-2633017B7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r="19940"/>
          <a:stretch/>
        </p:blipFill>
        <p:spPr>
          <a:xfrm>
            <a:off x="84081" y="1316029"/>
            <a:ext cx="5812221" cy="5340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51160-BC6C-4DC8-904D-33EB38436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"/>
          <a:stretch/>
        </p:blipFill>
        <p:spPr>
          <a:xfrm>
            <a:off x="5896302" y="1316029"/>
            <a:ext cx="6254833" cy="42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6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42F4C-717B-40B8-A465-DD33C5C14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0" y="1326404"/>
            <a:ext cx="6906260" cy="51796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AFE06B-5B2B-4B66-A1C1-E242622CCDFD}"/>
              </a:ext>
            </a:extLst>
          </p:cNvPr>
          <p:cNvSpPr/>
          <p:nvPr/>
        </p:nvSpPr>
        <p:spPr>
          <a:xfrm>
            <a:off x="936050" y="10510"/>
            <a:ext cx="94586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Comparison of goals distribution for different seasons in the English league</a:t>
            </a:r>
            <a:endParaRPr lang="en-US" sz="35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724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25E13-2778-4CD9-A34C-60D16CEBD831}"/>
              </a:ext>
            </a:extLst>
          </p:cNvPr>
          <p:cNvSpPr/>
          <p:nvPr/>
        </p:nvSpPr>
        <p:spPr>
          <a:xfrm>
            <a:off x="-227697" y="203815"/>
            <a:ext cx="124196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Comparison of the goal distribution in the English league by team rank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EF961-D95A-47E3-8ED5-34B52326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0" y="1281033"/>
            <a:ext cx="6875780" cy="51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7A94EA-A066-4AA2-B3DC-A4566237E48C}"/>
              </a:ext>
            </a:extLst>
          </p:cNvPr>
          <p:cNvSpPr/>
          <p:nvPr/>
        </p:nvSpPr>
        <p:spPr>
          <a:xfrm>
            <a:off x="1216660" y="301674"/>
            <a:ext cx="9758680" cy="1069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</a:rPr>
              <a:t>Comparison of the goal distribution in the German league by team rank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47E36-3E66-4B49-B1CF-5B069FED6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90" y="1483311"/>
            <a:ext cx="6764020" cy="50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222D5-29C4-43F7-AE6C-FBBD7DF52BA1}"/>
              </a:ext>
            </a:extLst>
          </p:cNvPr>
          <p:cNvSpPr/>
          <p:nvPr/>
        </p:nvSpPr>
        <p:spPr>
          <a:xfrm>
            <a:off x="896184" y="376535"/>
            <a:ext cx="10013575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cap="none" spc="0" dirty="0">
                <a:ln/>
                <a:solidFill>
                  <a:schemeClr val="accent4"/>
                </a:solidFill>
                <a:effectLst/>
              </a:rPr>
              <a:t>Comparison by rank for two different seasons in the EPL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BA284-3242-4798-B889-AA667A4C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0" y="1261745"/>
            <a:ext cx="6611620" cy="49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B21BAC-2861-4D8C-9F85-CA7373B70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55033"/>
              </p:ext>
            </p:extLst>
          </p:nvPr>
        </p:nvGraphicFramePr>
        <p:xfrm>
          <a:off x="1606682" y="1526510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760907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513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88805433"/>
                    </a:ext>
                  </a:extLst>
                </a:gridCol>
              </a:tblGrid>
              <a:tr h="331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 League (Bundesliga)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 Premier League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32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Chi2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5.693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3.9007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4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Critical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7255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48175A0-C7C6-4D4D-BB19-5D9C6E134182}"/>
              </a:ext>
            </a:extLst>
          </p:cNvPr>
          <p:cNvSpPr/>
          <p:nvPr/>
        </p:nvSpPr>
        <p:spPr>
          <a:xfrm>
            <a:off x="606761" y="339749"/>
            <a:ext cx="98223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Is the data in the last 10 minute interval normally distributed?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0078D-BE71-4FDB-996F-C74CC44087C8}"/>
              </a:ext>
            </a:extLst>
          </p:cNvPr>
          <p:cNvSpPr txBox="1"/>
          <p:nvPr/>
        </p:nvSpPr>
        <p:spPr>
          <a:xfrm>
            <a:off x="1191198" y="3625238"/>
            <a:ext cx="8634235" cy="64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both chi2 values are less than the critical chi2 value, we cannot reject the null hypothesis stating that the data is normally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777304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755</TotalTime>
  <Words>185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Source of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Kanazi, Emile G</dc:creator>
  <cp:lastModifiedBy>Kanazi, Emile G</cp:lastModifiedBy>
  <cp:revision>13</cp:revision>
  <dcterms:created xsi:type="dcterms:W3CDTF">2019-04-18T03:46:11Z</dcterms:created>
  <dcterms:modified xsi:type="dcterms:W3CDTF">2019-04-18T16:21:54Z</dcterms:modified>
</cp:coreProperties>
</file>