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67" r:id="rId6"/>
    <p:sldId id="273" r:id="rId7"/>
    <p:sldId id="272" r:id="rId8"/>
    <p:sldId id="274" r:id="rId9"/>
    <p:sldId id="262" r:id="rId10"/>
    <p:sldId id="270" r:id="rId11"/>
    <p:sldId id="275" r:id="rId12"/>
    <p:sldId id="271" r:id="rId13"/>
    <p:sldId id="278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8E173-2C55-49AD-8488-A9E2DB2EDEA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97D0-C380-4111-BD7E-51E7D9012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LSR finds the line that best represents observations in a bivariate data set.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Residuals are the difference between the observed value of the dependent variable (y) and the predicted value (y*). </a:t>
            </a:r>
          </a:p>
          <a:p>
            <a:r>
              <a:rPr lang="en-US" dirty="0"/>
              <a:t>The sum and the mean of the residuals are equal to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0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Chi^2 test compares the difference between each observed and theoretical frequency for each possible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6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Representative of the 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997D0-C380-4111-BD7E-51E7D90129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EE9D-2912-4357-BF85-E84184961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33365-B911-44A0-A461-EA183A422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6938-150F-477E-A13A-D2D847D0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19169-47C7-427F-95A7-CBE184E3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1E48-29BA-4E44-900F-48DBE177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24DB-C21F-411D-AA7A-A1DEBCA9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2B9E8-AED0-45A4-A9B2-FB7B285DE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BBD5-53EC-4D97-BBE9-9C3C0CEB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56CED-7FBD-408E-ADF3-67996986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17F4-CA29-43C3-8468-F30CABCD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E9A60-9337-4E33-BFE7-F36B5963C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7875-AE57-47BD-8B99-5F03BE6BB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B2F5-07E5-4585-B752-233FA160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2E8E6-A74B-41B6-BEB5-7BBD7A72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E3339-E2DC-4B4B-BAD2-D772D62E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A821-2948-484C-847C-E2B7A48F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0032-422B-45E0-8183-FD1F3C2AE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DBECE-EB09-4226-BAE8-35E8481E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8A82A-CFAE-4A00-B087-B22E8176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5BEC-7E3D-4DD6-A60F-FC9288CD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71FA-D35A-4839-BF33-CC9579BB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1D4A1-BB99-4A99-8478-CAFA7D3E8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C98E-4E98-47AB-B8BC-0E5A518A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A472A-8C2F-499C-AA4E-EA4FBB54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E9FCB-DAFD-49F4-8A68-66E045D0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DBBB-4258-42E0-A17D-ED84F417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A674-C1C5-4B87-91A4-9FF5909E9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62B5F-82B5-44EB-8F09-DDEEE95D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32391-B2D7-4B89-836E-5EEC6372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3B65A-C49F-4069-8E68-57E46636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2B46B-8506-4EE1-8CB7-ED327677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69E4-758C-484C-9BA6-B20856A6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5C67B-F1DA-4869-8102-C952A16AB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EBE05-09B4-45B3-AB51-12635D7FF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5F750-F816-4A25-9E38-E71665C80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D5E55-FCD4-4999-98A7-9814AC07E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3086B-99C5-4967-B02B-071B1351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0E1F8-E5B8-48DC-BA7D-90C24077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B5947-643C-4A91-8532-32695526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751D-297E-4669-911A-41D4AF86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F53CC-B1A3-43DB-9FC7-BDC016C7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52D3E-3E38-4B83-AD8A-84680C97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17E1-D828-42A3-A459-888968F9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4AD97-75E2-46E4-8D61-8BA83CE9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0797A-C00B-49BD-9565-6882E952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DD98-A7D1-49E6-A958-4F29E0AD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ECA0-F749-49D9-9213-B94CE482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019D-1336-4D64-994D-1223E105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0C8B3-0EBF-4FEE-857E-9F94969CE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120FA-CC1E-4B46-BF54-2BC2CC7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16436-A56B-4104-A00A-49BD7A83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1D943-AC0A-46DD-82A6-BF9F1EC8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7279-4C76-4257-8D73-BE1CEF15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FA3BD-B15E-4A0F-8081-D186A3E10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A13D0-6D74-43A0-9C8A-0A7455F6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85A10-ECDA-401D-9C7C-437C123A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5797F-4E7C-4C64-BE25-DC934CAE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AC10-74DA-4138-99BB-BBC0C2F0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8E428-A38A-46A8-81F7-1B0C0B29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E72C-1DE4-4AF9-AA11-143D341D9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F51DE-FB15-424E-9FB0-0F9342D10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09FF-FD6F-4ED2-B90B-8A9471404DA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BE22-87DF-45C5-BFE3-D9D25F228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CE41-E6EB-455F-96C4-9CAE5767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5773B-13BF-4525-B476-2F724A58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celandmonitor.mbl.is/news/nature_and_travel/2017/11/17/iceland_s_volcanoes_may_be_getting_ready_to_blow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3/12/iceland-volcano-warning-syste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.ucdavis.edu/faculty/ORLOVE/GlacierObits/volcanic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antarcticglaciers.org/glacier-processes/introduction-glacier-mass-balan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tech/science/2018/09/25/iceland-volcano-eruption-isnt-imminent-despite-wild-headlines/142006000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B3E7-D32D-4248-AD5D-D4671E4D6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US" sz="4200" dirty="0"/>
              <a:t>Glacial Retreats and the Surge of Volcanic Activity: Iceland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3358E-374F-4B3C-8988-1269CAA6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r>
              <a:rPr lang="en-US" dirty="0"/>
              <a:t>Riannon Colton</a:t>
            </a:r>
          </a:p>
        </p:txBody>
      </p:sp>
      <p:pic>
        <p:nvPicPr>
          <p:cNvPr id="19" name="Picture 2" descr="Image result for volcanic eruption iceland">
            <a:extLst>
              <a:ext uri="{FF2B5EF4-FFF2-40B4-BE49-F238E27FC236}">
                <a16:creationId xmlns:a16="http://schemas.microsoft.com/office/drawing/2014/main" id="{82207879-0F0C-4B41-9FCC-56CA9D4A2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gE-Yw6vu2U5Zt7r7_jI9LIluVYvTe5EZWEtKm2y7RgRjR46Ikc6JQE4d7ierQoCGIbUpMVbaskXj2X4HOxu0md-vP4HFzYvhsioS2uVonuzFFiV_qyg2YRbv6co8sGQT1e_hPA6549VKrLpfTDHjMn7wXzglwrBNP4URXa0b6jEwryTubprIV8rmpKjaQpRCX6a4Lxpn41P55VB7lgweW5f3ZT0slPy0XIzGtF0l3x8m_IhzTpy7jG8LXhcNc7jJihtIL2rPpYe_k9rGIxGfVs_MnbgoP0V9cCQEwK4LmgP0qrR5vraMv75ogEUtKXSAivT5fKhmwOj4ENl8zKpRyzgVNStjEkQtYfTeax5rEjxpm-e16HpRg0iptV6lTmRxxZydbmBjuuy8TBPLy8rky7MJE53JwvWMfnoQXDH342w5DBe1LddDycvEEIWYhJbX_nsuzABI_d2si6XIkdBEVIwtUg-_l8qr_kS35HCRw1gSnNyAaDJvs8FfJE2pUeGmfpT75MknxtsDpyC8PdN3sTCbvQsW16nQi3fJq07-jdI01AnxkWxUdkIxkDK4olLwEMyTB_j_J8TC0ZmqH4lKztLOYzdT4meBKaVd_pH25Z8zR64jAmXPtjw5yCV1OW1kp4aWDNpvILdN6U3wy_SehE67QRnqbk0=w565-h424-no">
            <a:extLst>
              <a:ext uri="{FF2B5EF4-FFF2-40B4-BE49-F238E27FC236}">
                <a16:creationId xmlns:a16="http://schemas.microsoft.com/office/drawing/2014/main" id="{A435242A-6461-4E4F-877E-A58AD83E5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A4A7435-DA93-4759-87A0-42A41CA9906D}"/>
              </a:ext>
            </a:extLst>
          </p:cNvPr>
          <p:cNvSpPr txBox="1"/>
          <p:nvPr/>
        </p:nvSpPr>
        <p:spPr>
          <a:xfrm>
            <a:off x="-2" y="3880217"/>
            <a:ext cx="18606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Source: </a:t>
            </a:r>
            <a:r>
              <a:rPr lang="en-US" sz="1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Iceland Monitor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84636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DAD69-9B98-4659-A04F-625A3BE0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Least-Squares Regression (LSR)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A1CB34-E3CE-4B70-8078-8751EE306096}"/>
              </a:ext>
            </a:extLst>
          </p:cNvPr>
          <p:cNvSpPr txBox="1">
            <a:spLocks/>
          </p:cNvSpPr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All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Slope: -0.0047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Slightly negative trend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time intervals between eruption are decreasing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Before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Slope: -0.0047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Slightly negative trend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time intervals between eruption events are decreasing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After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Slope: 0.079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Slightly positive trend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time intervals between eruption events are increasing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EE07A3-9463-4369-9418-3BA458743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7032"/>
          <a:stretch/>
        </p:blipFill>
        <p:spPr>
          <a:xfrm>
            <a:off x="4720976" y="222464"/>
            <a:ext cx="7471024" cy="1854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D64F68-1D64-42C0-9234-4BF9CF300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7728"/>
          <a:stretch/>
        </p:blipFill>
        <p:spPr>
          <a:xfrm>
            <a:off x="4720976" y="2321653"/>
            <a:ext cx="7414469" cy="18547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B823BE-BA89-462A-BC21-F36422282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7239"/>
          <a:stretch/>
        </p:blipFill>
        <p:spPr>
          <a:xfrm>
            <a:off x="4720976" y="4441155"/>
            <a:ext cx="7414469" cy="18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1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31B75-A6D5-4B95-9378-5C7D8A56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Residuals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ECF970-A06F-47FD-894E-D2DEB6AA2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6828"/>
          <a:stretch/>
        </p:blipFill>
        <p:spPr>
          <a:xfrm>
            <a:off x="4752752" y="4875926"/>
            <a:ext cx="7439248" cy="1803564"/>
          </a:xfr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C3138E-C389-47A6-9B67-48CB463354D7}"/>
              </a:ext>
            </a:extLst>
          </p:cNvPr>
          <p:cNvSpPr txBox="1">
            <a:spLocks/>
          </p:cNvSpPr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C8811B92-DD72-4D62-97AF-E159BB4527B9}"/>
              </a:ext>
            </a:extLst>
          </p:cNvPr>
          <p:cNvSpPr txBox="1">
            <a:spLocks/>
          </p:cNvSpPr>
          <p:nvPr/>
        </p:nvSpPr>
        <p:spPr>
          <a:xfrm>
            <a:off x="795868" y="2790444"/>
            <a:ext cx="3363974" cy="3889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All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Sum: 3.304e-13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Mean: 7.5091e-16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Both values are extremely close to zero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Values are not randomly dispersed around zero (linear)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LSR is not appropriate to use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Before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Sum: -1.3145e-13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Mean: -3.093e-16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Both values are extremely close to zero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Values are not randomly dispersed around zero (linear)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LSR is not appropriate to use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After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Sum: -8.2423e-13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Mean: -5.8874e-14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Both values are extremely close to zero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Values are not randomly dispersed around zero (linear)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Indicates LSR is not appropriate to use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D224C9-FB72-4753-AA2F-282889A34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7578"/>
          <a:stretch/>
        </p:blipFill>
        <p:spPr>
          <a:xfrm>
            <a:off x="4752752" y="2483722"/>
            <a:ext cx="7438504" cy="18621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5E386A-56C7-48FD-9027-BE959A84F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7265"/>
          <a:stretch/>
        </p:blipFill>
        <p:spPr>
          <a:xfrm>
            <a:off x="4752752" y="178510"/>
            <a:ext cx="7446476" cy="18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B59DBDB-3DED-4B9D-804A-271CC82A498E}"/>
              </a:ext>
            </a:extLst>
          </p:cNvPr>
          <p:cNvSpPr txBox="1">
            <a:spLocks/>
          </p:cNvSpPr>
          <p:nvPr/>
        </p:nvSpPr>
        <p:spPr>
          <a:xfrm>
            <a:off x="838200" y="2548467"/>
            <a:ext cx="4595071" cy="410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baseline="30000" dirty="0">
                <a:solidFill>
                  <a:schemeClr val="bg1"/>
                </a:solidFill>
              </a:rPr>
              <a:t>  </a:t>
            </a:r>
            <a:r>
              <a:rPr lang="en-US" sz="2000" dirty="0"/>
              <a:t>Value: 720.1639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Inv: 28.8693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Value &gt; Chi</a:t>
            </a:r>
            <a:r>
              <a:rPr lang="en-US" sz="2000" baseline="30000" dirty="0"/>
              <a:t>2</a:t>
            </a:r>
            <a:r>
              <a:rPr lang="en-US" sz="2000" dirty="0"/>
              <a:t> Inv : The hypothesis can be rejected</a:t>
            </a:r>
          </a:p>
          <a:p>
            <a:pPr lvl="1"/>
            <a:r>
              <a:rPr lang="en-US" sz="2000" dirty="0"/>
              <a:t>Indicates the actual data does not fit well with the expected distribution (Gaussian)</a:t>
            </a:r>
          </a:p>
          <a:p>
            <a:r>
              <a:rPr lang="en-US" sz="2000" dirty="0"/>
              <a:t>Before: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Value: 615.1455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Inv: 28.8693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Value &gt; Chi</a:t>
            </a:r>
            <a:r>
              <a:rPr lang="en-US" sz="2000" baseline="30000" dirty="0"/>
              <a:t>2</a:t>
            </a:r>
            <a:r>
              <a:rPr lang="en-US" sz="2000" dirty="0"/>
              <a:t> Inv : The hypothesis can be rejected</a:t>
            </a:r>
          </a:p>
          <a:p>
            <a:pPr lvl="1"/>
            <a:r>
              <a:rPr lang="en-US" sz="2000" dirty="0"/>
              <a:t>Indicates the actual data does not fit well with the expected distribution (Gaussian)</a:t>
            </a:r>
          </a:p>
          <a:p>
            <a:r>
              <a:rPr lang="en-US" sz="2000" dirty="0"/>
              <a:t>After: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Value: 2.0022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Inv: 3.8415</a:t>
            </a:r>
          </a:p>
          <a:p>
            <a:pPr lvl="1"/>
            <a:r>
              <a:rPr lang="en-US" sz="2000" dirty="0"/>
              <a:t>Chi</a:t>
            </a:r>
            <a:r>
              <a:rPr lang="en-US" sz="2000" baseline="30000" dirty="0"/>
              <a:t>2</a:t>
            </a:r>
            <a:r>
              <a:rPr lang="en-US" sz="2000" dirty="0"/>
              <a:t> Value &lt; Chi</a:t>
            </a:r>
            <a:r>
              <a:rPr lang="en-US" sz="2000" baseline="30000" dirty="0"/>
              <a:t>2</a:t>
            </a:r>
            <a:r>
              <a:rPr lang="en-US" sz="2000" dirty="0"/>
              <a:t> Inv : The hypothesis cannot be rejected</a:t>
            </a:r>
          </a:p>
          <a:p>
            <a:pPr lvl="1"/>
            <a:r>
              <a:rPr lang="en-US" sz="2000" dirty="0"/>
              <a:t>Indicates the actual data fits well with the expected distribution (Gaussian)</a:t>
            </a:r>
          </a:p>
          <a:p>
            <a:pPr lvl="1"/>
            <a:endParaRPr lang="en-US" sz="2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D6E3D1-9738-4312-8D02-1F126A3BC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r="5349" b="2857"/>
          <a:stretch/>
        </p:blipFill>
        <p:spPr>
          <a:xfrm>
            <a:off x="7198899" y="3481916"/>
            <a:ext cx="3981450" cy="329988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E28FED-5F0F-4710-A136-A6FD29E85F78}"/>
              </a:ext>
            </a:extLst>
          </p:cNvPr>
          <p:cNvSpPr txBox="1">
            <a:spLocks/>
          </p:cNvSpPr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640654B5-011D-4508-84FB-DEBDDB6B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4668"/>
          <a:stretch/>
        </p:blipFill>
        <p:spPr>
          <a:xfrm>
            <a:off x="9189530" y="380143"/>
            <a:ext cx="3002375" cy="2549414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0CB2C1-A944-4D90-90D6-535C1A5C0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5476"/>
          <a:stretch/>
        </p:blipFill>
        <p:spPr>
          <a:xfrm>
            <a:off x="6117330" y="380143"/>
            <a:ext cx="2959618" cy="2554191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D9137687-3508-40B9-AA1D-F852D3EC780D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3363974" cy="1597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Chi^2 Test</a:t>
            </a:r>
          </a:p>
        </p:txBody>
      </p:sp>
    </p:spTree>
    <p:extLst>
      <p:ext uri="{BB962C8B-B14F-4D97-AF65-F5344CB8AC3E}">
        <p14:creationId xmlns:p14="http://schemas.microsoft.com/office/powerpoint/2010/main" val="340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5E804-616F-4946-9187-73A2A1D9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Fast Fourier Transform (FFT)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0BA97F5-BF58-41FE-A1F3-B8C4894A0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6149"/>
          <a:stretch/>
        </p:blipFill>
        <p:spPr>
          <a:xfrm>
            <a:off x="4774017" y="4791731"/>
            <a:ext cx="7417982" cy="186032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CF373A-7E3E-490B-AD60-F2530C57156E}"/>
              </a:ext>
            </a:extLst>
          </p:cNvPr>
          <p:cNvSpPr txBox="1">
            <a:spLocks/>
          </p:cNvSpPr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78C0584-22F6-491F-BF2A-68370A049F66}"/>
              </a:ext>
            </a:extLst>
          </p:cNvPr>
          <p:cNvSpPr txBox="1">
            <a:spLocks/>
          </p:cNvSpPr>
          <p:nvPr/>
        </p:nvSpPr>
        <p:spPr>
          <a:xfrm>
            <a:off x="795868" y="2790444"/>
            <a:ext cx="3363974" cy="366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chemeClr val="bg1"/>
                </a:solidFill>
              </a:rPr>
              <a:t>All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Reverse of original data plot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More smaller frequencies than larger frequencies</a:t>
            </a:r>
          </a:p>
          <a:p>
            <a:pPr lvl="2"/>
            <a:r>
              <a:rPr lang="en-US" sz="1700" dirty="0">
                <a:solidFill>
                  <a:schemeClr val="bg1"/>
                </a:solidFill>
              </a:rPr>
              <a:t>Smaller periods per smaller amplitudes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Indicates there are more smaller time intervals than larger time intervals between volcanic eruptions</a:t>
            </a:r>
          </a:p>
          <a:p>
            <a:r>
              <a:rPr lang="en-US" sz="2300" dirty="0">
                <a:solidFill>
                  <a:schemeClr val="bg1"/>
                </a:solidFill>
              </a:rPr>
              <a:t>Before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Reverse of original data plot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More smaller frequencies than larger frequencies</a:t>
            </a:r>
          </a:p>
          <a:p>
            <a:pPr lvl="2"/>
            <a:r>
              <a:rPr lang="en-US" sz="1700" dirty="0">
                <a:solidFill>
                  <a:schemeClr val="bg1"/>
                </a:solidFill>
              </a:rPr>
              <a:t>Smaller periods per smaller amplitudes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Indicates there are more smaller time intervals than larger time intervals between volcanic eruptions</a:t>
            </a:r>
          </a:p>
          <a:p>
            <a:r>
              <a:rPr lang="en-US" sz="2300" dirty="0">
                <a:solidFill>
                  <a:schemeClr val="bg1"/>
                </a:solidFill>
              </a:rPr>
              <a:t>After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Reverse of original data plot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Not enough data</a:t>
            </a:r>
          </a:p>
          <a:p>
            <a:pPr lvl="2"/>
            <a:r>
              <a:rPr lang="en-US" sz="1700" dirty="0">
                <a:solidFill>
                  <a:schemeClr val="bg1"/>
                </a:solidFill>
              </a:rPr>
              <a:t>Most are within a period of 10 and an amplitude of 10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All time intervals represented on the figure are considered small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EF10087-1974-485A-B472-F9BFB22B9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6884"/>
          <a:stretch/>
        </p:blipFill>
        <p:spPr>
          <a:xfrm>
            <a:off x="4774017" y="2491426"/>
            <a:ext cx="7417982" cy="1854429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5945FB-9273-4EAF-840D-F420739C4C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578"/>
          <a:stretch/>
        </p:blipFill>
        <p:spPr>
          <a:xfrm>
            <a:off x="4774017" y="253185"/>
            <a:ext cx="7386825" cy="1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13FF-D455-40C2-BB4C-590FF27A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400" dirty="0"/>
              <a:t>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F2D36-436C-4D1D-B4E9-6AE616D5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Correlation between Glacial SMB decrease and volcanic eruptions after 1980</a:t>
            </a:r>
          </a:p>
          <a:p>
            <a:r>
              <a:rPr lang="en-US" sz="1800" dirty="0"/>
              <a:t>Correlation Coefficient: .061</a:t>
            </a:r>
          </a:p>
          <a:p>
            <a:r>
              <a:rPr lang="en-US" sz="1800" dirty="0"/>
              <a:t>Extremely weak positive correlation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s://lh3.googleusercontent.com/GhPiJvLyw0ys9ABVCAyGWztJAXg1n-1JQKq9xDKBKdQUcse3lg9KndmYEDwUcr1ulE1oYiWlH_BB6O1FbpQjjP1mqesSO-nFAN1RanLGmNcvDzESjn6tL5nPrhXSNxcXAykpkbOWyI1NuPoUhEWVJySrLcZkgr8ehRpEas7zVG9qxHUjbcpIcs80f8IjbFJgoe4XwUr_l9ctieVL-GByTokuua9LBJ5rPfaBmhwaiZOyU0-UiM0vuRrEZvooeIQ_IrVU_N8oUvEbvG3aKSfAVKhlK3coOPxJoVDvKS0m5BXpYoQzMO78-_Udgus3YmQ7LDmx4K93H0QQXDIuujpBG2rYiHeMW0ujhSGRb_-FNSPp3W8TVANKWd0SvhWrNXAj52Pzz48VvRVSlyZVr_nVFdo0NhJYYG7wpeiIs5u29f0evHOil5zEIN7bJ36IzOhcpgpVnpFcXBmX8TT_UThhTnMVEg8XbmlXKdA7sfe1uOsHoHN1hsXVAccBPCSvipmgCOv9WEu_7y1IkSMt2B3o8PauaSqPTqRvhQm0U29qwwQUCWvQG2eJsIYsI11GBQpUOEO7hlK0GJP0EMhylH13LAWTuYVZ7dR4vCpHPTOSV1M2NGCUjpGvQ40NwyRSTpWmzUumkbevRuhg0DwOnxD-HIwVR2DNNHA=w565-h424-no">
            <a:extLst>
              <a:ext uri="{FF2B5EF4-FFF2-40B4-BE49-F238E27FC236}">
                <a16:creationId xmlns:a16="http://schemas.microsoft.com/office/drawing/2014/main" id="{12DE7F08-DD33-4DDB-9B5A-9F80CDE9F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25413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4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CBA0-97BC-4701-8074-22492B23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F549-EFC9-4A7C-B6A6-3BB637F6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1800" dirty="0"/>
              <a:t>The hypothesis cannot be confirmed</a:t>
            </a:r>
          </a:p>
          <a:p>
            <a:r>
              <a:rPr lang="en-US" sz="1800" dirty="0"/>
              <a:t>Glacier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/>
              <a:t>LSR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/>
              <a:t>Residuals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/>
              <a:t>Chi^2 Test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/>
              <a:t>Correlation Coefficient</a:t>
            </a:r>
          </a:p>
          <a:p>
            <a:r>
              <a:rPr lang="en-US" sz="1800" dirty="0"/>
              <a:t>Volcano Data</a:t>
            </a:r>
          </a:p>
          <a:p>
            <a:pPr lvl="1">
              <a:buFont typeface="Calibri" panose="020F0502020204030204" pitchFamily="34" charset="0"/>
              <a:buChar char="×"/>
            </a:pPr>
            <a:r>
              <a:rPr lang="en-US" sz="1400" dirty="0"/>
              <a:t>LSR</a:t>
            </a:r>
          </a:p>
          <a:p>
            <a:pPr lvl="1">
              <a:buFont typeface="Calibri" panose="020F0502020204030204" pitchFamily="34" charset="0"/>
              <a:buChar char="×"/>
            </a:pPr>
            <a:r>
              <a:rPr lang="en-US" sz="1400" dirty="0"/>
              <a:t>Residuals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US" sz="1400" dirty="0"/>
              <a:t>Chi</a:t>
            </a:r>
            <a:r>
              <a:rPr lang="en-US" sz="1400" baseline="30000" dirty="0"/>
              <a:t>2</a:t>
            </a:r>
            <a:r>
              <a:rPr lang="en-US" sz="1400" dirty="0"/>
              <a:t> Test (After data)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US" sz="1400" dirty="0"/>
              <a:t>FFT (All and Before Data)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/>
              <a:t>Correlation Coefficient</a:t>
            </a:r>
          </a:p>
          <a:p>
            <a:r>
              <a:rPr lang="en-US" sz="1800" dirty="0"/>
              <a:t>Too few data points for volcanic eruptions after glacial melt</a:t>
            </a:r>
          </a:p>
          <a:p>
            <a:pPr lvl="1"/>
            <a:r>
              <a:rPr lang="en-US" sz="1400" dirty="0"/>
              <a:t>There were multiple eruptions in some years; However all volcanic eruptions in one year were counted as one eruption event</a:t>
            </a:r>
          </a:p>
          <a:p>
            <a:pPr lvl="1"/>
            <a:r>
              <a:rPr lang="en-US" sz="1400" dirty="0"/>
              <a:t>This is a smaller amount of data points than the actual amount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lh3.googleusercontent.com/ePn9WUEEI8NxrgU-sXwKdMt2wsfSVYbdwg-mvgYYpeH7FX-8Lo26OdGY4J93fhu8ppZha-ZOZDej1Qv7N536VPHQG9GSyxOFmSdWF_2-iUPXHSOakeHqomPg5KGsj2q9gpBIsDRHNZw7LsyoyIyuXP28licm-zkDijYEN_A6ly1iitghEFTzTM9B487UN8Qw0A3yypLh9kNljSsnH4WDV2-Z-KdOy4UovAl_ABy6dF8fvp3Wta7wyqIpp8ENO3kCO_qWa7vnARPrX9_ri84hXyDpuCO-kUBGEtUzxRIE_bPM1y6Fwr2dtxnp6Y-HkYNrkcuF0FMY72tTZlX6gOx-DqsB7gyfn5ytO6reZPI_zLuxjVf2PpdCxckMjlXakfRP7XOZh6VoTVZT3vWYzwL08aL6Q_uETr7M9bHmXOGXLr21iIPgXiPJ7rMdCkXGBSD41U6tdDkALiRX3U76ov6yBbpNSNwbMHhvb7-kAlL7uDfEOSLWeRpshjLI6PmXiqbvCCD1QHJeO49c4G1tfmg__nLyAPMszPlIBfc7ZQ7wMYmj_bWd7lYEfYoUqQfs8nk_uVwXO-LFFkThWIcdByfMNKuOn8gi4pFxGXmybn3e2vVJHHVmegmqm-LjIorSBceYNsD-APHxeYDnT2oQsSBVm0brKdn_M8o=w565-h424-no">
            <a:extLst>
              <a:ext uri="{FF2B5EF4-FFF2-40B4-BE49-F238E27FC236}">
                <a16:creationId xmlns:a16="http://schemas.microsoft.com/office/drawing/2014/main" id="{140D8ABF-A667-4DE2-942D-B396E5D6D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r="11917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83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1CCF4-5EB4-4012-891A-48F7F5CE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Motivation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EA76-9519-4A0F-8102-8F09D60E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The retreat of Iceland’s largest glacier, </a:t>
            </a:r>
            <a:r>
              <a:rPr lang="en-US" sz="1300" dirty="0" err="1">
                <a:solidFill>
                  <a:schemeClr val="bg1"/>
                </a:solidFill>
              </a:rPr>
              <a:t>Vatnajokull</a:t>
            </a:r>
            <a:r>
              <a:rPr lang="en-US" sz="1300" dirty="0">
                <a:solidFill>
                  <a:schemeClr val="bg1"/>
                </a:solidFill>
              </a:rPr>
              <a:t>, will cause local volcanoes to erupt more frequently</a:t>
            </a:r>
          </a:p>
          <a:p>
            <a:r>
              <a:rPr lang="en-US" sz="1300" dirty="0">
                <a:solidFill>
                  <a:schemeClr val="bg1"/>
                </a:solidFill>
              </a:rPr>
              <a:t>Glaciers in Iceland have been shrinking for the past century, losing 10% of their mass</a:t>
            </a:r>
          </a:p>
          <a:p>
            <a:r>
              <a:rPr lang="en-US" sz="1300" dirty="0">
                <a:solidFill>
                  <a:schemeClr val="bg1"/>
                </a:solidFill>
              </a:rPr>
              <a:t>A recent study showed that the reduction of the weight of the ice on top of the volcanoes has reduced pressure on the Earth’s surface</a:t>
            </a:r>
          </a:p>
          <a:p>
            <a:r>
              <a:rPr lang="en-US" sz="1300" dirty="0">
                <a:solidFill>
                  <a:schemeClr val="bg1"/>
                </a:solidFill>
              </a:rPr>
              <a:t>As a result, the ground has risen (isostatic rebound) allowing magma to flow upward more often</a:t>
            </a:r>
          </a:p>
          <a:p>
            <a:r>
              <a:rPr lang="en-US" sz="1300" dirty="0">
                <a:solidFill>
                  <a:schemeClr val="bg1"/>
                </a:solidFill>
              </a:rPr>
              <a:t>Other areas affected are Antarctica, Aleutian Islands, and Patagonia</a:t>
            </a:r>
          </a:p>
          <a:p>
            <a:r>
              <a:rPr lang="en-US" sz="1300" dirty="0">
                <a:solidFill>
                  <a:schemeClr val="bg1"/>
                </a:solidFill>
              </a:rPr>
              <a:t>Since 1980, significant global warming has led rapid glacial retreats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6148" name="Picture 4" descr="Image result for glacier and volcano map iceland">
            <a:extLst>
              <a:ext uri="{FF2B5EF4-FFF2-40B4-BE49-F238E27FC236}">
                <a16:creationId xmlns:a16="http://schemas.microsoft.com/office/drawing/2014/main" id="{F292F6D8-794D-4783-9F41-278DF5C8F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2950"/>
          <a:stretch/>
        </p:blipFill>
        <p:spPr bwMode="auto">
          <a:xfrm>
            <a:off x="4650908" y="0"/>
            <a:ext cx="7672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54035-B466-4AB9-B194-751BBA3CE2A3}"/>
              </a:ext>
            </a:extLst>
          </p:cNvPr>
          <p:cNvSpPr txBox="1"/>
          <p:nvPr/>
        </p:nvSpPr>
        <p:spPr>
          <a:xfrm>
            <a:off x="4774019" y="6411433"/>
            <a:ext cx="19032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Source: </a:t>
            </a:r>
            <a:r>
              <a:rPr lang="en-US" sz="13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Wired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5808F-8AFB-4852-BF93-0EEFF5E48BCB}"/>
              </a:ext>
            </a:extLst>
          </p:cNvPr>
          <p:cNvSpPr txBox="1"/>
          <p:nvPr/>
        </p:nvSpPr>
        <p:spPr>
          <a:xfrm>
            <a:off x="1639654" y="6411433"/>
            <a:ext cx="1371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Source: </a:t>
            </a:r>
            <a:r>
              <a:rPr lang="en-US" sz="13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 Davis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0F93-FB60-472A-B651-AB90CE07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48" y="4842266"/>
            <a:ext cx="10694902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dirty="0"/>
              <a:t>Hypothesis: Glacial retreats are followed by more frequent volcanic eruptions.	</a:t>
            </a:r>
          </a:p>
        </p:txBody>
      </p:sp>
      <p:pic>
        <p:nvPicPr>
          <p:cNvPr id="7" name="Picture 2" descr="https://lh3.googleusercontent.com/DTzbRH5gvhmtQ04IYIifgSjSW9n04qULlhwo1SirpVIXBqAV2oUKyfwiVRjWuFb-nHaTM_5FsEjsZVwp4h0U1nCM3hOURjbXC1dQpkv6kbjihYusIaU184PUN8l0cVcQ55yA_Xy8sE-CWr2ZBTut467ITUPUEOPJsaf1-9O9A17M-WIE7hu1N6bfVtHnb_5Lg4DJDwDpMQjsVgh4qvmuOVkVw6U3-2JSd4r8WBUFX-d4SxBrNTLGpMnlU2sSOqVW3Qw8-wFJr3rj-E88YT9WOz5K5cf9k5_QPEljI-EqK0XDswE-WhQZkvtUKrPRPhm_WncrdRpeR43-czP3KyipYXrddfIlWapGQTbbVtDwWKSNVfng2h7dG4sfDU8o65UHMKgUpeRyRzxoneWwabbYXCJzeZEQJ9zF93jey55sT7DKoDx1LzK--6AAhOF4cBoZOcHFQFPbDdT2c4lIQ-JuZN_eGxRAgo3Ps9SeB5mVW40ERUsHtEuMscUU_7VBu2OilhNgfvjHvllbEE5uuwBMm05ibJc39SywJBTj4atqq5nP4HZQFdYxZl6jvVgaBFKrOp1lsTSfgq4MdjLQWMosyRTXKdlatyipoa0gDLhQKOZ6gmHILf2ukZf2F5TJNHh-G80NABZyXfWIKWDbcnQnKuXEL6Ny8WM=w565-h424-no">
            <a:extLst>
              <a:ext uri="{FF2B5EF4-FFF2-40B4-BE49-F238E27FC236}">
                <a16:creationId xmlns:a16="http://schemas.microsoft.com/office/drawing/2014/main" id="{DFAB1500-3391-412A-B863-27190DF9D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4" b="6414"/>
          <a:stretch/>
        </p:blipFill>
        <p:spPr bwMode="auto">
          <a:xfrm>
            <a:off x="20" y="10"/>
            <a:ext cx="12191980" cy="42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8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A905-7557-4E20-AE6C-604E83FA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Glacier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58B7-5356-4F1B-AA3E-FB7EDBB0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Retrieve Data</a:t>
            </a:r>
          </a:p>
          <a:p>
            <a:pPr lvl="1"/>
            <a:r>
              <a:rPr lang="en-US" sz="1400" dirty="0"/>
              <a:t>World Glacier Monitoring Service</a:t>
            </a:r>
          </a:p>
          <a:p>
            <a:pPr lvl="1"/>
            <a:r>
              <a:rPr lang="en-US" sz="1400" dirty="0"/>
              <a:t>Years: 1986 – 2016</a:t>
            </a:r>
          </a:p>
          <a:p>
            <a:pPr lvl="1"/>
            <a:r>
              <a:rPr lang="en-US" sz="1400" dirty="0"/>
              <a:t>Selected One Country (Iceland)</a:t>
            </a:r>
          </a:p>
          <a:p>
            <a:r>
              <a:rPr lang="en-US" sz="1800" dirty="0"/>
              <a:t>Look at Individual Glacier SMB</a:t>
            </a:r>
          </a:p>
          <a:p>
            <a:r>
              <a:rPr lang="en-US" sz="1800" dirty="0"/>
              <a:t>Average Glacier SMB Changes</a:t>
            </a:r>
          </a:p>
          <a:p>
            <a:r>
              <a:rPr lang="en-US" sz="1800" dirty="0"/>
              <a:t>Least-Squares Regression (LSR)</a:t>
            </a:r>
          </a:p>
          <a:p>
            <a:r>
              <a:rPr lang="en-US" sz="1800" dirty="0"/>
              <a:t>Residuals</a:t>
            </a:r>
          </a:p>
          <a:p>
            <a:r>
              <a:rPr lang="en-US" sz="1800" dirty="0"/>
              <a:t>Chi</a:t>
            </a:r>
            <a:r>
              <a:rPr lang="en-US" sz="1800" baseline="30000" dirty="0"/>
              <a:t>2</a:t>
            </a:r>
            <a:r>
              <a:rPr lang="en-US" sz="1800" dirty="0"/>
              <a:t> Test</a:t>
            </a:r>
          </a:p>
          <a:p>
            <a:r>
              <a:rPr lang="en-US" sz="1800" dirty="0"/>
              <a:t>Correlation with Volcano Data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https://lh3.googleusercontent.com/RKDb-SpEMYd8sTL9TkbnPBaG4reSt0Af_HwuiJ-Uh0o1jUnluPU9NqxoX6QB_1jhT-obtIz7-DA6V8LttMN1vkRwxXcepr8_W5N3nfmDQmhCiDr-S2qssaE7K9GtuBlDYNe4M5ETYXiFdAe2rN6cpyih3M9aBLf7YZWg9xFvw2SH9w9mWncWbQED3lGEwlK2Vs_-zwDuUa6Ovh_J6LJce_ioVTOJ2p-cK_VGNe3Q73aBm4_xmozHQc5P5x3QOIGEsUVUgtpACqreWEtSo6kTXKZU40SQw_RvlfqKBoF09HltpLTqktTs317fONRM1cAJI77DcDY4BkIaxiqwCsnmkZTeoiTBaalxJ6Mj1zv6Gfg6k0xSlYEZoEwl5xDVO8vnnLq77u0jX34D38yU8Mo7kWfE--pCas2dVvo5CTI3BjfyqAqJ1GmE7GKBupnQY7nN-r1YeJR37Mk175gRtQ_L_mO_-aS5W6OWTooTNVXKftiaU4qYdWSDSQnUPYJBokWcXC7CWOkCCpfc_zhZSATSP_LQ6H89xfJTb0fD6lm-JqzkcnJY3YaPX0IIbHX1ZvH1y9C9eheITc9bYJhVHQsyZEwrKtpIxqU-DCTDEOTbda7TlTG-Miq5hQof0J1ZOgmci4fyo2n4xY7YphEQCGbTJtSRVs6_xyU=w565-h424-no">
            <a:extLst>
              <a:ext uri="{FF2B5EF4-FFF2-40B4-BE49-F238E27FC236}">
                <a16:creationId xmlns:a16="http://schemas.microsoft.com/office/drawing/2014/main" id="{DB34C98A-00AC-4C41-8179-818FD5794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3192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3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B460A-2948-4928-9935-B50955F5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Surface Mass Balance (SMB)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87FCB8-E75B-46E5-AF84-D888FAB0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171067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SMB is the accumulation and ablation of ice from a glacier system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SMB &lt; 0 : Net Loss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SMB &gt; 0 : Net Gain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4F90-9302-4334-8293-3F01E08F2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7296"/>
          <a:stretch/>
        </p:blipFill>
        <p:spPr>
          <a:xfrm>
            <a:off x="5422605" y="71336"/>
            <a:ext cx="6041789" cy="3357664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AD4F001-2858-404D-9533-B9A2F4388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3024" r="6724" b="4593"/>
          <a:stretch/>
        </p:blipFill>
        <p:spPr>
          <a:xfrm>
            <a:off x="5422605" y="3551006"/>
            <a:ext cx="6260484" cy="3235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8A00B3-9469-44B8-A3E7-D74D4BDC0EE3}"/>
              </a:ext>
            </a:extLst>
          </p:cNvPr>
          <p:cNvSpPr txBox="1"/>
          <p:nvPr/>
        </p:nvSpPr>
        <p:spPr>
          <a:xfrm>
            <a:off x="1330301" y="6410216"/>
            <a:ext cx="1935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Source: </a:t>
            </a:r>
            <a:r>
              <a:rPr lang="en-US" sz="13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Antarctic Glaciers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cdn.antarcticglaciers.org/wp-content/uploads/2012/08/Mass_balance_atmospheric_circulation.png">
            <a:extLst>
              <a:ext uri="{FF2B5EF4-FFF2-40B4-BE49-F238E27FC236}">
                <a16:creationId xmlns:a16="http://schemas.microsoft.com/office/drawing/2014/main" id="{325416E3-1948-4B30-9403-E684B616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1" y="4248139"/>
            <a:ext cx="3577906" cy="21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6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A5B61-2626-4224-A9BC-C2A6B203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Least-Squares Regression (LSR)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7310A-8111-4B09-9090-35620E22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LSR Slope: -21</a:t>
            </a:r>
          </a:p>
          <a:p>
            <a:r>
              <a:rPr lang="en-US" sz="2000" dirty="0">
                <a:solidFill>
                  <a:schemeClr val="bg1"/>
                </a:solidFill>
              </a:rPr>
              <a:t>Significant negative trend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Indicates Glacier SMB is decreasing over time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7F4837E-C2ED-4261-AF84-02A561C3D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r="6707"/>
          <a:stretch/>
        </p:blipFill>
        <p:spPr>
          <a:xfrm>
            <a:off x="4727108" y="1425772"/>
            <a:ext cx="7379167" cy="40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1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15AF9-6212-4C7C-A530-BBF4CBCC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Residuals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11EF41-239C-4FBA-B986-3692ADDD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Sum: 1.2824e-10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Mean: 4.2746e-12</a:t>
            </a:r>
          </a:p>
          <a:p>
            <a:r>
              <a:rPr lang="en-US" sz="2000" dirty="0">
                <a:solidFill>
                  <a:schemeClr val="bg1"/>
                </a:solidFill>
              </a:rPr>
              <a:t>Both values are extremely close to zero</a:t>
            </a:r>
          </a:p>
          <a:p>
            <a:r>
              <a:rPr lang="en-US" sz="2000" dirty="0">
                <a:solidFill>
                  <a:schemeClr val="bg1"/>
                </a:solidFill>
              </a:rPr>
              <a:t>Values are randomly dispersed around zero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Indicates the LSR is appropriate to use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6176570-EEAC-4C85-A5F9-6041C8BD5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0" y="752129"/>
            <a:ext cx="7138324" cy="53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39458-1D61-43C8-85B3-CFE5772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Chi^2 Test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2DA3CC-9E50-4B7F-8A8B-D220D7EF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6342"/>
          <a:stretch/>
        </p:blipFill>
        <p:spPr>
          <a:xfrm>
            <a:off x="4797550" y="123825"/>
            <a:ext cx="7394450" cy="6477000"/>
          </a:xfr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8D9A7D8-10D1-4068-B1ED-A3D1F87A6165}"/>
              </a:ext>
            </a:extLst>
          </p:cNvPr>
          <p:cNvSpPr txBox="1">
            <a:spLocks/>
          </p:cNvSpPr>
          <p:nvPr/>
        </p:nvSpPr>
        <p:spPr>
          <a:xfrm>
            <a:off x="795868" y="27904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Chi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baseline="30000" dirty="0"/>
              <a:t>  </a:t>
            </a:r>
            <a:r>
              <a:rPr lang="en-US" sz="2000" dirty="0">
                <a:solidFill>
                  <a:schemeClr val="bg1"/>
                </a:solidFill>
              </a:rPr>
              <a:t>Value: 7.5917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Chi</a:t>
            </a:r>
            <a:r>
              <a:rPr lang="en-US" sz="2000" baseline="30000" dirty="0">
                <a:solidFill>
                  <a:schemeClr val="bg1"/>
                </a:solidFill>
              </a:rPr>
              <a:t>2 </a:t>
            </a:r>
            <a:r>
              <a:rPr lang="en-US" sz="2000" baseline="30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Inv: 7.8147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Chi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&lt; Chi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Inv: The hypothesis cannot be rejected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Indicates the actual data fits well with the expected distribution (Gaussian)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1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CBA0-97BC-4701-8074-22492B23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Volcano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F549-EFC9-4A7C-B6A6-3BB637F6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559252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1800" dirty="0"/>
              <a:t>Retrieve Data</a:t>
            </a:r>
          </a:p>
          <a:p>
            <a:pPr lvl="1"/>
            <a:r>
              <a:rPr lang="en-US" sz="1400" dirty="0"/>
              <a:t>Smithsonian Institution National Museum of Natural History Global Volcanism Program</a:t>
            </a:r>
          </a:p>
          <a:p>
            <a:pPr lvl="1"/>
            <a:r>
              <a:rPr lang="en-US" sz="1400" dirty="0"/>
              <a:t>Years: 6500 B.C.E - 2014</a:t>
            </a:r>
          </a:p>
          <a:p>
            <a:r>
              <a:rPr lang="en-US" sz="1800" dirty="0"/>
              <a:t>Find Frequency of Eruptions</a:t>
            </a:r>
          </a:p>
          <a:p>
            <a:r>
              <a:rPr lang="en-US" sz="1800" dirty="0"/>
              <a:t>Split Data into 3 Categories</a:t>
            </a:r>
          </a:p>
          <a:p>
            <a:pPr lvl="1"/>
            <a:r>
              <a:rPr lang="en-US" sz="1400" dirty="0"/>
              <a:t>All</a:t>
            </a:r>
          </a:p>
          <a:p>
            <a:pPr lvl="1"/>
            <a:r>
              <a:rPr lang="en-US" sz="1400" dirty="0"/>
              <a:t>Before Glacial Melt</a:t>
            </a:r>
          </a:p>
          <a:p>
            <a:pPr lvl="1"/>
            <a:r>
              <a:rPr lang="en-US" sz="1400" dirty="0"/>
              <a:t>After Glacial Melt</a:t>
            </a:r>
          </a:p>
          <a:p>
            <a:r>
              <a:rPr lang="en-US" sz="1800" dirty="0"/>
              <a:t>Least-Squares Regression (LSR)</a:t>
            </a:r>
          </a:p>
          <a:p>
            <a:r>
              <a:rPr lang="en-US" sz="1800" dirty="0"/>
              <a:t>Residuals</a:t>
            </a:r>
          </a:p>
          <a:p>
            <a:r>
              <a:rPr lang="en-US" sz="1800" dirty="0"/>
              <a:t>Chi</a:t>
            </a:r>
            <a:r>
              <a:rPr lang="en-US" sz="1800" baseline="30000" dirty="0"/>
              <a:t>2</a:t>
            </a:r>
            <a:r>
              <a:rPr lang="en-US" sz="1800" dirty="0"/>
              <a:t> Test</a:t>
            </a:r>
          </a:p>
          <a:p>
            <a:r>
              <a:rPr lang="en-US" sz="1800" dirty="0"/>
              <a:t>Fast Fourier Transform (FFT)</a:t>
            </a:r>
          </a:p>
          <a:p>
            <a:r>
              <a:rPr lang="en-US" sz="1800" dirty="0"/>
              <a:t>Correlation of Volcanic Eruptions After Glacial Melt Data with Glacier Data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Image result for volcanic eruption iceland">
            <a:extLst>
              <a:ext uri="{FF2B5EF4-FFF2-40B4-BE49-F238E27FC236}">
                <a16:creationId xmlns:a16="http://schemas.microsoft.com/office/drawing/2014/main" id="{4DAD9AE1-B8B6-4DB4-BF43-3E4B3566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r="24684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59D72-7E89-46C0-8BB7-3B5DE9C80542}"/>
              </a:ext>
            </a:extLst>
          </p:cNvPr>
          <p:cNvSpPr txBox="1"/>
          <p:nvPr/>
        </p:nvSpPr>
        <p:spPr>
          <a:xfrm>
            <a:off x="9186530" y="6007395"/>
            <a:ext cx="158425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Source: </a:t>
            </a:r>
            <a:r>
              <a:rPr lang="en-US" sz="1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 Today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8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897</Words>
  <Application>Microsoft Office PowerPoint</Application>
  <PresentationFormat>Widescreen</PresentationFormat>
  <Paragraphs>154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Glacial Retreats and the Surge of Volcanic Activity: Iceland</vt:lpstr>
      <vt:lpstr>Motivation of Study</vt:lpstr>
      <vt:lpstr>Hypothesis: Glacial retreats are followed by more frequent volcanic eruptions. </vt:lpstr>
      <vt:lpstr>Glacier Analysis</vt:lpstr>
      <vt:lpstr>Surface Mass Balance (SMB)</vt:lpstr>
      <vt:lpstr>Least-Squares Regression (LSR)</vt:lpstr>
      <vt:lpstr>Residuals</vt:lpstr>
      <vt:lpstr>Chi^2 Test</vt:lpstr>
      <vt:lpstr>Volcano Analysis</vt:lpstr>
      <vt:lpstr>Least-Squares Regression (LSR)</vt:lpstr>
      <vt:lpstr>Residuals</vt:lpstr>
      <vt:lpstr>PowerPoint Presentation</vt:lpstr>
      <vt:lpstr>Fast Fourier Transform (FFT)</vt:lpstr>
      <vt:lpstr>Correlation Coefficient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Glacial Retreats and the Surge of Volcanic Activity: Iceland</dc:title>
  <dc:creator>Riannon Colton</dc:creator>
  <cp:lastModifiedBy>Riannon Colton</cp:lastModifiedBy>
  <cp:revision>79</cp:revision>
  <dcterms:created xsi:type="dcterms:W3CDTF">2019-04-18T01:05:47Z</dcterms:created>
  <dcterms:modified xsi:type="dcterms:W3CDTF">2019-04-21T20:58:18Z</dcterms:modified>
</cp:coreProperties>
</file>