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72" r:id="rId7"/>
    <p:sldId id="261" r:id="rId8"/>
    <p:sldId id="262" r:id="rId9"/>
    <p:sldId id="264" r:id="rId10"/>
    <p:sldId id="265" r:id="rId11"/>
    <p:sldId id="273" r:id="rId12"/>
    <p:sldId id="266" r:id="rId13"/>
    <p:sldId id="274" r:id="rId14"/>
    <p:sldId id="269" r:id="rId15"/>
    <p:sldId id="271" r:id="rId16"/>
    <p:sldId id="267" r:id="rId17"/>
    <p:sldId id="275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/>
    <p:restoredTop sz="94719"/>
  </p:normalViewPr>
  <p:slideViewPr>
    <p:cSldViewPr snapToGrid="0" snapToObjects="1">
      <p:cViewPr varScale="1">
        <p:scale>
          <a:sx n="120" d="100"/>
          <a:sy n="120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C006B9F-DEA8-F749-ADBB-67EAD35F1C5E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FEDE6DB-420C-B748-A8D7-52186107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6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6B9F-DEA8-F749-ADBB-67EAD35F1C5E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E6DB-420C-B748-A8D7-52186107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C006B9F-DEA8-F749-ADBB-67EAD35F1C5E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FEDE6DB-420C-B748-A8D7-52186107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43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C006B9F-DEA8-F749-ADBB-67EAD35F1C5E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FEDE6DB-420C-B748-A8D7-52186107ED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3790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C006B9F-DEA8-F749-ADBB-67EAD35F1C5E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FEDE6DB-420C-B748-A8D7-52186107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3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6B9F-DEA8-F749-ADBB-67EAD35F1C5E}" type="datetimeFigureOut">
              <a:rPr lang="en-US" smtClean="0"/>
              <a:t>4/19/22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E6DB-420C-B748-A8D7-52186107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20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6B9F-DEA8-F749-ADBB-67EAD35F1C5E}" type="datetimeFigureOut">
              <a:rPr lang="en-US" smtClean="0"/>
              <a:t>4/19/22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E6DB-420C-B748-A8D7-52186107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75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6B9F-DEA8-F749-ADBB-67EAD35F1C5E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E6DB-420C-B748-A8D7-52186107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39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C006B9F-DEA8-F749-ADBB-67EAD35F1C5E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FEDE6DB-420C-B748-A8D7-52186107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6B9F-DEA8-F749-ADBB-67EAD35F1C5E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E6DB-420C-B748-A8D7-52186107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9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C006B9F-DEA8-F749-ADBB-67EAD35F1C5E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FEDE6DB-420C-B748-A8D7-52186107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2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6B9F-DEA8-F749-ADBB-67EAD35F1C5E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E6DB-420C-B748-A8D7-52186107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2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6B9F-DEA8-F749-ADBB-67EAD35F1C5E}" type="datetimeFigureOut">
              <a:rPr lang="en-US" smtClean="0"/>
              <a:t>4/19/22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E6DB-420C-B748-A8D7-52186107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2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6B9F-DEA8-F749-ADBB-67EAD35F1C5E}" type="datetimeFigureOut">
              <a:rPr lang="en-US" smtClean="0"/>
              <a:t>4/19/22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E6DB-420C-B748-A8D7-52186107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1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6B9F-DEA8-F749-ADBB-67EAD35F1C5E}" type="datetimeFigureOut">
              <a:rPr lang="en-US" smtClean="0"/>
              <a:t>4/19/22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E6DB-420C-B748-A8D7-52186107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3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6B9F-DEA8-F749-ADBB-67EAD35F1C5E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E6DB-420C-B748-A8D7-52186107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5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6B9F-DEA8-F749-ADBB-67EAD35F1C5E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E6DB-420C-B748-A8D7-52186107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6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06B9F-DEA8-F749-ADBB-67EAD35F1C5E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DE6DB-420C-B748-A8D7-52186107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33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QpsqG-RhM4&amp;ab_channel=MNXHD" TargetMode="External"/><Relationship Id="rId2" Type="http://schemas.openxmlformats.org/officeDocument/2006/relationships/hyperlink" Target="https://www.businessinsider.com/english-football-referees-rule-2016-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wtheyplay.com/team-sports/Top-10-Most-Famous-Football-Soccer-Derbies-in-the-World" TargetMode="External"/><Relationship Id="rId4" Type="http://schemas.openxmlformats.org/officeDocument/2006/relationships/hyperlink" Target="https://www.youtube.com/watch?v=0wGjTXS75QI&amp;ab_channel=SportagalAgenc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7244538-290E-40DA-A93A-14BB3E6CF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E4BA7-D776-A26B-14A9-D2A9AF478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5888" y="673240"/>
            <a:ext cx="5951914" cy="3446373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en-US" sz="4800" dirty="0"/>
              <a:t>How Does External Pressure Affect Soccer Players’ Behavior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75453-8323-0A12-BD93-EDF9C4C50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2265" y="4119613"/>
            <a:ext cx="5935535" cy="205876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en-US" dirty="0"/>
              <a:t>By: Anikait Dhond</a:t>
            </a:r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1DF3B3-9DBC-445D-AE4E-A62E5A9B8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9663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oosball football players">
            <a:extLst>
              <a:ext uri="{FF2B5EF4-FFF2-40B4-BE49-F238E27FC236}">
                <a16:creationId xmlns:a16="http://schemas.microsoft.com/office/drawing/2014/main" id="{19D0B949-9DD1-3CDB-C018-14783F5DD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54" r="24315"/>
          <a:stretch/>
        </p:blipFill>
        <p:spPr>
          <a:xfrm>
            <a:off x="-4" y="10"/>
            <a:ext cx="465429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1F80E8-0CAC-410E-B59A-29FDDC3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4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703BE-2078-98FE-B9CA-616F3066C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449" y="395212"/>
            <a:ext cx="9416903" cy="1293028"/>
          </a:xfrm>
        </p:spPr>
        <p:txBody>
          <a:bodyPr/>
          <a:lstStyle/>
          <a:p>
            <a:r>
              <a:rPr lang="en-US" dirty="0"/>
              <a:t>Analysis 3: Example of </a:t>
            </a:r>
            <a:r>
              <a:rPr lang="en-US" dirty="0">
                <a:solidFill>
                  <a:schemeClr val="accent1"/>
                </a:solidFill>
              </a:rPr>
              <a:t>Failed</a:t>
            </a:r>
            <a:r>
              <a:rPr lang="en-US" dirty="0"/>
              <a:t> Correlations</a:t>
            </a:r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174AB27-8A14-C36E-FF3E-757F3C11E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0893" y="1841003"/>
            <a:ext cx="3732456" cy="2642446"/>
          </a:xfr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1BC6DB53-D35C-CE37-6711-56DDF9D59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48" y="1468465"/>
            <a:ext cx="6814088" cy="5110566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EA0A051F-B05F-A7F5-11BF-E599C4847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893" y="4788975"/>
            <a:ext cx="3732456" cy="179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34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123B-073C-FFA8-41BD-1AF19887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098" y="361417"/>
            <a:ext cx="8610600" cy="1293028"/>
          </a:xfrm>
        </p:spPr>
        <p:txBody>
          <a:bodyPr/>
          <a:lstStyle/>
          <a:p>
            <a:r>
              <a:rPr lang="en-US" dirty="0"/>
              <a:t>Analysis 4: Fouls &amp; Cards</a:t>
            </a:r>
          </a:p>
        </p:txBody>
      </p:sp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C4DF6046-454E-5673-5B00-AD6ED61CA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55" y="1439655"/>
            <a:ext cx="2247900" cy="5029200"/>
          </a:xfrm>
          <a:prstGeom prst="rect">
            <a:avLst/>
          </a:prstGeo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A1C9D35E-837E-1FD0-EA4A-93E1186D6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37" y="1439655"/>
            <a:ext cx="6751449" cy="5063587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8BD805FE-75B2-5FAA-987E-1F2A16A8D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1043" y="1654445"/>
            <a:ext cx="1384300" cy="1981200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29B85AAA-CB68-FD90-5F85-14E821CDF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21" y="1439655"/>
            <a:ext cx="1712152" cy="24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4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1A4E0-EE61-6E62-D569-3B924877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63138" y="0"/>
            <a:ext cx="12470969" cy="1293028"/>
          </a:xfrm>
        </p:spPr>
        <p:txBody>
          <a:bodyPr/>
          <a:lstStyle/>
          <a:p>
            <a:r>
              <a:rPr lang="en-US" dirty="0"/>
              <a:t>Indicator # 1: Distance vs. ‘Heavy Weighting/</a:t>
            </a:r>
            <a:r>
              <a:rPr lang="en-US" b="1" dirty="0"/>
              <a:t>Equivalent Fouls</a:t>
            </a:r>
          </a:p>
        </p:txBody>
      </p:sp>
      <p:pic>
        <p:nvPicPr>
          <p:cNvPr id="7" name="Picture 6" descr="Table&#10;&#10;Description automatically generated with low confidence">
            <a:extLst>
              <a:ext uri="{FF2B5EF4-FFF2-40B4-BE49-F238E27FC236}">
                <a16:creationId xmlns:a16="http://schemas.microsoft.com/office/drawing/2014/main" id="{41374FD4-9477-15FB-B80C-690611B55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872" y="1293028"/>
            <a:ext cx="2400759" cy="4949257"/>
          </a:xfrm>
          <a:prstGeom prst="rect">
            <a:avLst/>
          </a:prstGeom>
        </p:spPr>
      </p:pic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F6721D2F-C443-A41C-5B08-1E310078B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561" y="1293028"/>
            <a:ext cx="6599010" cy="49492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BACE00-1ED0-EBC5-16B7-848864697381}"/>
              </a:ext>
            </a:extLst>
          </p:cNvPr>
          <p:cNvSpPr txBox="1"/>
          <p:nvPr/>
        </p:nvSpPr>
        <p:spPr>
          <a:xfrm>
            <a:off x="78842" y="1794125"/>
            <a:ext cx="240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“Heavy Weighting”:</a:t>
            </a:r>
          </a:p>
          <a:p>
            <a:r>
              <a:rPr lang="en-US" dirty="0"/>
              <a:t>HV = </a:t>
            </a:r>
            <a:r>
              <a:rPr lang="en-US" dirty="0">
                <a:solidFill>
                  <a:schemeClr val="accent1"/>
                </a:solidFill>
              </a:rPr>
              <a:t>[(Total Cards / 0.1412) + 0.4935] </a:t>
            </a:r>
            <a:r>
              <a:rPr lang="en-US" dirty="0"/>
              <a:t>+ </a:t>
            </a:r>
            <a:r>
              <a:rPr lang="en-US" dirty="0">
                <a:solidFill>
                  <a:schemeClr val="accent4"/>
                </a:solidFill>
              </a:rPr>
              <a:t>[Total Fouls – </a:t>
            </a:r>
            <a:r>
              <a:rPr lang="en-US" i="1" dirty="0">
                <a:solidFill>
                  <a:schemeClr val="accent4"/>
                </a:solidFill>
              </a:rPr>
              <a:t>Total Cards]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5A429456-7D77-E578-8034-EF67E72ED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29" y="3495552"/>
            <a:ext cx="2010903" cy="269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9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40E0C-D39B-D003-9175-8399858B8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040" y="376916"/>
            <a:ext cx="8610600" cy="1293028"/>
          </a:xfrm>
        </p:spPr>
        <p:txBody>
          <a:bodyPr/>
          <a:lstStyle/>
          <a:p>
            <a:r>
              <a:rPr lang="en-US" dirty="0"/>
              <a:t>Bootstrapping Indicator #1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B44717B1-F050-4BA6-8536-01A4ECB51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367" y="1491711"/>
            <a:ext cx="6824420" cy="5118315"/>
          </a:xfrm>
          <a:prstGeom prst="rect">
            <a:avLst/>
          </a:prstGeom>
        </p:spPr>
      </p:pic>
      <p:pic>
        <p:nvPicPr>
          <p:cNvPr id="7" name="Picture 6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177439C-3D9E-FA4E-350B-909F2C212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559" y="1491711"/>
            <a:ext cx="2037699" cy="51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48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C7C9-81E8-62BF-ABFE-987E8746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146" y="304633"/>
            <a:ext cx="8610600" cy="1293028"/>
          </a:xfrm>
        </p:spPr>
        <p:txBody>
          <a:bodyPr/>
          <a:lstStyle/>
          <a:p>
            <a:r>
              <a:rPr lang="en-US" dirty="0"/>
              <a:t>Indicator #2: Distance Vs Total </a:t>
            </a:r>
            <a:r>
              <a:rPr lang="en-US" dirty="0" err="1"/>
              <a:t>CArds</a:t>
            </a:r>
            <a:endParaRPr lang="en-US" dirty="0"/>
          </a:p>
        </p:txBody>
      </p:sp>
      <p:pic>
        <p:nvPicPr>
          <p:cNvPr id="9" name="Content Placeholder 8" descr="Table&#10;&#10;Description automatically generated with medium confidence">
            <a:extLst>
              <a:ext uri="{FF2B5EF4-FFF2-40B4-BE49-F238E27FC236}">
                <a16:creationId xmlns:a16="http://schemas.microsoft.com/office/drawing/2014/main" id="{477AFCEA-51D2-330D-FABB-C96575869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223" y="1529833"/>
            <a:ext cx="2443207" cy="5023533"/>
          </a:xfr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9C93A27F-9445-7DED-A9D0-41ACDA50C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830" y="1529833"/>
            <a:ext cx="6698044" cy="5023533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697EDA7B-2945-B55B-43ED-257D06E14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77" y="3960346"/>
            <a:ext cx="1840208" cy="259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5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6408F-B0EB-1F3E-52AC-FB6ED6B02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549" y="469904"/>
            <a:ext cx="8610600" cy="1293028"/>
          </a:xfrm>
        </p:spPr>
        <p:txBody>
          <a:bodyPr/>
          <a:lstStyle/>
          <a:p>
            <a:r>
              <a:rPr lang="en-US" dirty="0"/>
              <a:t>Bootstrapping Indicator #2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BFABDC43-6F8F-B14F-CF4C-D6833F688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45" y="1762932"/>
            <a:ext cx="6400799" cy="4800599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565210E-0F49-52AA-AFA8-B47DEE701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298" y="1762931"/>
            <a:ext cx="1660579" cy="481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84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3780-35EF-D6ED-4ECD-FC04652FA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671C7-440A-24CC-F624-E0B6B7DEA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257290" cy="4024125"/>
          </a:xfrm>
        </p:spPr>
        <p:txBody>
          <a:bodyPr>
            <a:normAutofit/>
          </a:bodyPr>
          <a:lstStyle/>
          <a:p>
            <a:r>
              <a:rPr lang="en-US" dirty="0"/>
              <a:t>Despite the professionalism and focus that players that professional soccer players must uphold during matches, </a:t>
            </a:r>
            <a:r>
              <a:rPr lang="en-US" b="1" dirty="0"/>
              <a:t>the environment of derbies and rivalries ”amps up” or increases the intensity and aggression of the game</a:t>
            </a:r>
          </a:p>
          <a:p>
            <a:r>
              <a:rPr lang="en-US" i="1" dirty="0"/>
              <a:t>Indirectly: </a:t>
            </a:r>
            <a:r>
              <a:rPr lang="en-US" dirty="0"/>
              <a:t>Despite score line differences, weather conditions, and point in the season, players and referees have done a considerable job in staying constant in behavior/calls.</a:t>
            </a:r>
            <a:endParaRPr lang="en-US" i="1" dirty="0"/>
          </a:p>
        </p:txBody>
      </p: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5 Best Football (Soccer) Derbies/Rivalries in the World - HowTheyPlay">
            <a:extLst>
              <a:ext uri="{FF2B5EF4-FFF2-40B4-BE49-F238E27FC236}">
                <a16:creationId xmlns:a16="http://schemas.microsoft.com/office/drawing/2014/main" id="{2996B6FF-AB38-B165-71B4-CD57F66E1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2" r="30337" b="-1"/>
          <a:stretch/>
        </p:blipFill>
        <p:spPr bwMode="auto">
          <a:xfrm>
            <a:off x="7519416" y="10"/>
            <a:ext cx="4672584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245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remier League happy with decision to appoint Anthony Taylor as Manchester  derby referee | Football News | Sky Sports">
            <a:extLst>
              <a:ext uri="{FF2B5EF4-FFF2-40B4-BE49-F238E27FC236}">
                <a16:creationId xmlns:a16="http://schemas.microsoft.com/office/drawing/2014/main" id="{829D2196-A71D-C966-C233-D16564129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179411-E661-D02F-DB08-0A999C6A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601122"/>
            <a:ext cx="9448800" cy="1825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 dirty="0"/>
              <a:t>Thank YOU For Watching!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545EF-2D6A-A7B1-5F3E-BABDE1BDC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078" y="4613409"/>
            <a:ext cx="9448800" cy="6858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8378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2911-4CAD-6CB4-8960-B55DFBFF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662B6-5524-1CD5-1D6A-8F3AC21C9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457200" indent="-457200">
              <a:buAutoNum type="arabicParenR"/>
            </a:pPr>
            <a:r>
              <a:rPr lang="en-US" dirty="0">
                <a:hlinkClick r:id="rId2"/>
              </a:rPr>
              <a:t>https://www.businessinsider.com/english-football-referees-rule-2016-7</a:t>
            </a:r>
            <a:endParaRPr lang="en-US" dirty="0"/>
          </a:p>
          <a:p>
            <a:pPr marL="457200" indent="-457200">
              <a:buAutoNum type="arabicParenR"/>
            </a:pPr>
            <a:r>
              <a:rPr lang="en-US" dirty="0">
                <a:hlinkClick r:id="rId3"/>
              </a:rPr>
              <a:t>https://www.youtube.com/watch?v=eQpsqG-RhM4&amp;ab_channel=MNXHD</a:t>
            </a:r>
            <a:endParaRPr lang="en-US" dirty="0"/>
          </a:p>
          <a:p>
            <a:pPr marL="457200" indent="-457200">
              <a:buAutoNum type="arabicParenR"/>
            </a:pPr>
            <a:r>
              <a:rPr lang="en-US" dirty="0">
                <a:hlinkClick r:id="rId4"/>
              </a:rPr>
              <a:t>https://www.youtube.com/watch?v=0wGjTXS75QI&amp;ab_channel=SportagalAgency</a:t>
            </a:r>
            <a:endParaRPr lang="en-US" dirty="0"/>
          </a:p>
          <a:p>
            <a:pPr marL="457200" indent="-457200">
              <a:buAutoNum type="arabicParenR"/>
            </a:pPr>
            <a:r>
              <a:rPr lang="en-US" dirty="0">
                <a:hlinkClick r:id="rId5"/>
              </a:rPr>
              <a:t>https://howtheyplay.com/team-sports/Top-10-Most-Famous-Football-Soccer-Derbies-in-the-World</a:t>
            </a:r>
            <a:endParaRPr lang="en-US" dirty="0"/>
          </a:p>
          <a:p>
            <a:pPr marL="457200" indent="-457200">
              <a:buAutoNum type="arabicParenR"/>
            </a:pPr>
            <a:r>
              <a:rPr lang="en-US" dirty="0" err="1"/>
              <a:t>Matlab</a:t>
            </a:r>
            <a:endParaRPr lang="en-US" dirty="0"/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3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3FFF8D3-2EF3-4286-935A-D01BE3C85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CD8CCB43-545E-4064-8BB8-5C492D0F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F5F92F-E04C-64A9-8B9A-0CC861C2F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306744" cy="129302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D6D7D-9D9A-E35B-19B2-62893ABBD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4560"/>
            <a:ext cx="3306742" cy="4024125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1600" dirty="0">
                <a:solidFill>
                  <a:schemeClr val="bg1"/>
                </a:solidFill>
              </a:rPr>
              <a:t>Motivation</a:t>
            </a:r>
          </a:p>
          <a:p>
            <a:pPr marL="457200" indent="-457200">
              <a:buAutoNum type="arabicParenR"/>
            </a:pPr>
            <a:r>
              <a:rPr lang="en-US" sz="1600" dirty="0">
                <a:solidFill>
                  <a:schemeClr val="bg1"/>
                </a:solidFill>
              </a:rPr>
              <a:t>Background Information</a:t>
            </a:r>
          </a:p>
          <a:p>
            <a:pPr marL="457200" indent="-457200">
              <a:buAutoNum type="arabicParenR"/>
            </a:pPr>
            <a:r>
              <a:rPr lang="en-US" sz="1600" dirty="0">
                <a:solidFill>
                  <a:schemeClr val="bg1"/>
                </a:solidFill>
              </a:rPr>
              <a:t>Analysis</a:t>
            </a:r>
          </a:p>
          <a:p>
            <a:pPr marL="457200" indent="-457200">
              <a:buAutoNum type="arabicParenR"/>
            </a:pPr>
            <a:r>
              <a:rPr lang="en-US" sz="1600" dirty="0">
                <a:solidFill>
                  <a:schemeClr val="bg1"/>
                </a:solidFill>
              </a:rPr>
              <a:t>Indicator</a:t>
            </a:r>
          </a:p>
          <a:p>
            <a:pPr marL="457200" indent="-457200">
              <a:buAutoNum type="arabicParenR"/>
            </a:pPr>
            <a:r>
              <a:rPr lang="en-US" sz="1600" dirty="0">
                <a:solidFill>
                  <a:schemeClr val="bg1"/>
                </a:solidFill>
              </a:rPr>
              <a:t>Conclusion</a:t>
            </a:r>
          </a:p>
          <a:p>
            <a:pPr marL="457200" indent="-457200">
              <a:buAutoNum type="arabicParenR"/>
            </a:pPr>
            <a:r>
              <a:rPr lang="en-US" sz="1600" dirty="0">
                <a:solidFill>
                  <a:schemeClr val="bg1"/>
                </a:solidFill>
              </a:rPr>
              <a:t>Sources</a:t>
            </a:r>
          </a:p>
          <a:p>
            <a:pPr marL="457200" indent="-457200">
              <a:buAutoNum type="arabicParenR"/>
            </a:pPr>
            <a:endParaRPr lang="en-US" sz="1600" dirty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endParaRPr lang="en-US" sz="1600" dirty="0">
              <a:solidFill>
                <a:schemeClr val="bg1"/>
              </a:solidFill>
            </a:endParaRPr>
          </a:p>
        </p:txBody>
      </p:sp>
      <p:sp useBgFill="1">
        <p:nvSpPr>
          <p:cNvPr id="75" name="Rounded Rectangle 14">
            <a:extLst>
              <a:ext uri="{FF2B5EF4-FFF2-40B4-BE49-F238E27FC236}">
                <a16:creationId xmlns:a16="http://schemas.microsoft.com/office/drawing/2014/main" id="{E6C57836-126B-4938-8C7A-3C3BCB59D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5 of the Most Dangerous Players in Football History - Sports Illustrated">
            <a:extLst>
              <a:ext uri="{FF2B5EF4-FFF2-40B4-BE49-F238E27FC236}">
                <a16:creationId xmlns:a16="http://schemas.microsoft.com/office/drawing/2014/main" id="{2BEA0EA5-F60D-22BC-982E-2DDD9F24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5339" y="1472822"/>
            <a:ext cx="6127287" cy="433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3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Players vs Refeeres ○ Funny, Fails, Skills &amp; Other - YouTube">
            <a:extLst>
              <a:ext uri="{FF2B5EF4-FFF2-40B4-BE49-F238E27FC236}">
                <a16:creationId xmlns:a16="http://schemas.microsoft.com/office/drawing/2014/main" id="{9423E20F-08F3-D026-D6CF-7739F3F49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02BBBC-0A08-9465-0C1E-42F7B609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556" y="0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82E1B-F62A-05FE-F16D-2BDA3E831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6937"/>
            <a:ext cx="10820400" cy="402412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000" dirty="0"/>
              <a:t>Player experience</a:t>
            </a:r>
          </a:p>
          <a:p>
            <a:pPr>
              <a:buFontTx/>
              <a:buChar char="-"/>
            </a:pPr>
            <a:r>
              <a:rPr lang="en-US" sz="4000" dirty="0"/>
              <a:t>Referee experience</a:t>
            </a:r>
          </a:p>
          <a:p>
            <a:pPr>
              <a:buFontTx/>
              <a:buChar char="-"/>
            </a:pPr>
            <a:r>
              <a:rPr lang="en-US" sz="4000" dirty="0"/>
              <a:t>“Heat of the moment”</a:t>
            </a:r>
          </a:p>
          <a:p>
            <a:pPr>
              <a:buFontTx/>
              <a:buChar char="-"/>
            </a:pPr>
            <a:r>
              <a:rPr lang="en-US" sz="4000" dirty="0"/>
              <a:t>Help quantify and predict how players may behave during a match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75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77113-0BDE-A01C-9F4B-79BD7476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26815-F807-9728-D9C3-A2EED57B8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Main Problem: </a:t>
            </a:r>
            <a:r>
              <a:rPr lang="en-US" i="1" dirty="0"/>
              <a:t>What increases the aggressiveness</a:t>
            </a:r>
          </a:p>
          <a:p>
            <a:pPr marL="0" indent="0">
              <a:buNone/>
            </a:pPr>
            <a:r>
              <a:rPr lang="en-US" i="1" dirty="0"/>
              <a:t>or ’heat level’ in a game?</a:t>
            </a:r>
          </a:p>
          <a:p>
            <a:pPr marL="0" indent="0">
              <a:buNone/>
            </a:pPr>
            <a:r>
              <a:rPr lang="en-US" b="1" dirty="0"/>
              <a:t>Indicators of “heated” player behavior:</a:t>
            </a:r>
          </a:p>
          <a:p>
            <a:pPr>
              <a:buFontTx/>
              <a:buChar char="-"/>
            </a:pPr>
            <a:r>
              <a:rPr lang="en-US" dirty="0"/>
              <a:t>Tackles</a:t>
            </a:r>
          </a:p>
          <a:p>
            <a:pPr>
              <a:buFontTx/>
              <a:buChar char="-"/>
            </a:pPr>
            <a:r>
              <a:rPr lang="en-US" dirty="0"/>
              <a:t>Fouls</a:t>
            </a:r>
          </a:p>
          <a:p>
            <a:pPr>
              <a:buFontTx/>
              <a:buChar char="-"/>
            </a:pPr>
            <a:r>
              <a:rPr lang="en-US" dirty="0"/>
              <a:t>Yellow Cards/Red Cards</a:t>
            </a:r>
          </a:p>
          <a:p>
            <a:pPr marL="0" indent="0">
              <a:buNone/>
            </a:pPr>
            <a:r>
              <a:rPr lang="en-US" b="1" dirty="0"/>
              <a:t>What could impact this?</a:t>
            </a:r>
          </a:p>
          <a:p>
            <a:pPr>
              <a:buFontTx/>
              <a:buChar char="-"/>
            </a:pPr>
            <a:r>
              <a:rPr lang="en-US" dirty="0"/>
              <a:t>Rivalries/</a:t>
            </a:r>
            <a:r>
              <a:rPr lang="en-US" dirty="0" err="1"/>
              <a:t>Derbys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Competitiveness of games</a:t>
            </a:r>
          </a:p>
          <a:p>
            <a:pPr>
              <a:buFontTx/>
              <a:buChar char="-"/>
            </a:pPr>
            <a:r>
              <a:rPr lang="en-US" dirty="0"/>
              <a:t>Time in the Season</a:t>
            </a:r>
          </a:p>
          <a:p>
            <a:pPr>
              <a:buFontTx/>
              <a:buChar char="-"/>
            </a:pPr>
            <a:r>
              <a:rPr lang="en-US" dirty="0"/>
              <a:t>Weather Conditions</a:t>
            </a:r>
          </a:p>
          <a:p>
            <a:pPr marL="0" indent="0">
              <a:buNone/>
            </a:pPr>
            <a:r>
              <a:rPr lang="en-US" b="1" dirty="0"/>
              <a:t>League: </a:t>
            </a:r>
            <a:r>
              <a:rPr lang="en-US" dirty="0"/>
              <a:t>Premier League – UK</a:t>
            </a:r>
          </a:p>
          <a:p>
            <a:pPr marL="0" indent="0">
              <a:buNone/>
            </a:pPr>
            <a:r>
              <a:rPr lang="en-US" b="1" dirty="0"/>
              <a:t>Matches: </a:t>
            </a:r>
            <a:r>
              <a:rPr lang="en-US" dirty="0"/>
              <a:t>Officiated by same official: Mike Dean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Referee Mike Dean - FUNNY MOMENTS - YouTube">
            <a:extLst>
              <a:ext uri="{FF2B5EF4-FFF2-40B4-BE49-F238E27FC236}">
                <a16:creationId xmlns:a16="http://schemas.microsoft.com/office/drawing/2014/main" id="{7317C8A5-2C9F-84ED-0163-D1EC831CA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51" y="1704814"/>
            <a:ext cx="5164379" cy="387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6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AD65-D845-1FB6-3420-1ADE9F53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-46485"/>
            <a:ext cx="8610600" cy="1293028"/>
          </a:xfrm>
        </p:spPr>
        <p:txBody>
          <a:bodyPr/>
          <a:lstStyle/>
          <a:p>
            <a:r>
              <a:rPr lang="en-US" dirty="0"/>
              <a:t>Analysis 1a - Indicators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3A50E01E-8371-1B11-EB78-A62F260F4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2" y="1582184"/>
            <a:ext cx="5419728" cy="4064795"/>
          </a:xfrm>
          <a:prstGeom prst="rect">
            <a:avLst/>
          </a:prstGeom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85675038-0D06-014A-010B-A6BFD4971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333" y="1582184"/>
            <a:ext cx="5419724" cy="406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9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3E7C4-B576-206A-E654-E6A55461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45919"/>
            <a:ext cx="8610600" cy="1293028"/>
          </a:xfrm>
        </p:spPr>
        <p:txBody>
          <a:bodyPr/>
          <a:lstStyle/>
          <a:p>
            <a:r>
              <a:rPr lang="en-US" dirty="0"/>
              <a:t>Analysis 1a - Indicators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E21C34B9-7568-9DA0-A7D4-DFEE863F1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15" y="1906045"/>
            <a:ext cx="5641712" cy="4231284"/>
          </a:xfrm>
          <a:prstGeom prst="rect">
            <a:avLst/>
          </a:prstGeom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F3F4F987-4BB5-9E09-C566-2172B8369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966" y="1906045"/>
            <a:ext cx="5641712" cy="423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0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E39533B-7DA3-4398-A7D8-AD6F1C3E3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713273-DAA9-468D-906E-773D549FE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530BEC5-10C7-41EF-8F71-A26DE0E8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9E79D4F-E05D-4924-A005-A20A90C1A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541FF0-0A5C-B18C-A5B0-BED1136A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888" y="4575274"/>
            <a:ext cx="10146224" cy="9449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Analysis 1b – chi squared test 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29AE0FD0-3F2C-4F12-B355-1E8AD26E6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2888" y="712832"/>
            <a:ext cx="3244208" cy="347816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11252CD-59E9-AE5A-E3EA-7D97C1A82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972" y="1578889"/>
            <a:ext cx="2606040" cy="1746046"/>
          </a:xfrm>
          <a:prstGeom prst="rect">
            <a:avLst/>
          </a:prstGeom>
        </p:spPr>
      </p:pic>
      <p:sp>
        <p:nvSpPr>
          <p:cNvPr id="24" name="Rounded Rectangle 19">
            <a:extLst>
              <a:ext uri="{FF2B5EF4-FFF2-40B4-BE49-F238E27FC236}">
                <a16:creationId xmlns:a16="http://schemas.microsoft.com/office/drawing/2014/main" id="{BAF4A48A-1BDF-4D65-8026-4C3FE3991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896" y="712832"/>
            <a:ext cx="3244208" cy="347816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7F0B9E9-B31A-1044-100D-645E3397E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980" y="1601692"/>
            <a:ext cx="2606040" cy="1700440"/>
          </a:xfrm>
          <a:prstGeom prst="rect">
            <a:avLst/>
          </a:prstGeom>
        </p:spPr>
      </p:pic>
      <p:sp>
        <p:nvSpPr>
          <p:cNvPr id="26" name="Rounded Rectangle 21">
            <a:extLst>
              <a:ext uri="{FF2B5EF4-FFF2-40B4-BE49-F238E27FC236}">
                <a16:creationId xmlns:a16="http://schemas.microsoft.com/office/drawing/2014/main" id="{92ED5AEB-3386-48FE-9862-97B41FDF2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4904" y="712832"/>
            <a:ext cx="3244208" cy="347816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plant, bird&#10;&#10;Description automatically generated">
            <a:extLst>
              <a:ext uri="{FF2B5EF4-FFF2-40B4-BE49-F238E27FC236}">
                <a16:creationId xmlns:a16="http://schemas.microsoft.com/office/drawing/2014/main" id="{8D510E6F-6ED3-B520-200A-551F54AA5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3988" y="1647297"/>
            <a:ext cx="2606040" cy="1609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036CD8-1B6B-D1A9-B50B-404C661A1C48}"/>
              </a:ext>
            </a:extLst>
          </p:cNvPr>
          <p:cNvSpPr txBox="1"/>
          <p:nvPr/>
        </p:nvSpPr>
        <p:spPr>
          <a:xfrm>
            <a:off x="8146473" y="836488"/>
            <a:ext cx="2553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PASSED!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C0EA54-9A1F-8560-9ADB-E8C88DE73EE8}"/>
              </a:ext>
            </a:extLst>
          </p:cNvPr>
          <p:cNvSpPr txBox="1"/>
          <p:nvPr/>
        </p:nvSpPr>
        <p:spPr>
          <a:xfrm>
            <a:off x="4792980" y="843784"/>
            <a:ext cx="2553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FAILED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2B1D90-E884-B613-4B49-62B67836FC28}"/>
              </a:ext>
            </a:extLst>
          </p:cNvPr>
          <p:cNvSpPr txBox="1"/>
          <p:nvPr/>
        </p:nvSpPr>
        <p:spPr>
          <a:xfrm>
            <a:off x="1216897" y="854976"/>
            <a:ext cx="2553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FAILED</a:t>
            </a:r>
          </a:p>
        </p:txBody>
      </p:sp>
    </p:spTree>
    <p:extLst>
      <p:ext uri="{BB962C8B-B14F-4D97-AF65-F5344CB8AC3E}">
        <p14:creationId xmlns:p14="http://schemas.microsoft.com/office/powerpoint/2010/main" val="557535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78360-2947-27DF-AFDB-DF67D423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31130" y="4224759"/>
            <a:ext cx="5926810" cy="1293028"/>
          </a:xfrm>
        </p:spPr>
        <p:txBody>
          <a:bodyPr/>
          <a:lstStyle/>
          <a:p>
            <a:r>
              <a:rPr lang="en-US" dirty="0"/>
              <a:t>Analysis 2a - Factors</a:t>
            </a:r>
          </a:p>
        </p:txBody>
      </p:sp>
      <p:pic>
        <p:nvPicPr>
          <p:cNvPr id="9" name="Content Placeholder 8" descr="Chart, histogram&#10;&#10;Description automatically generated">
            <a:extLst>
              <a:ext uri="{FF2B5EF4-FFF2-40B4-BE49-F238E27FC236}">
                <a16:creationId xmlns:a16="http://schemas.microsoft.com/office/drawing/2014/main" id="{C597FAF5-9C46-CAC3-10A0-47B53F919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2345" y="3429000"/>
            <a:ext cx="4593235" cy="3444927"/>
          </a:xfrm>
        </p:spPr>
      </p:pic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6920B428-1BA0-11F5-3C50-DC4334A62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366" y="45245"/>
            <a:ext cx="5021634" cy="3766226"/>
          </a:xfrm>
          <a:prstGeom prst="rect">
            <a:avLst/>
          </a:prstGeom>
        </p:spPr>
      </p:pic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F48BAAE4-DB90-9C52-048F-09855B16A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50" y="45245"/>
            <a:ext cx="4716021" cy="353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38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E39533B-7DA3-4398-A7D8-AD6F1C3E3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713273-DAA9-468D-906E-773D549FE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530BEC5-10C7-41EF-8F71-A26DE0E8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9E79D4F-E05D-4924-A005-A20A90C1A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F6925B-FE63-1C7E-56E2-6955CF8C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888" y="4575274"/>
            <a:ext cx="10146224" cy="9449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Analysis 2b – chi-Squared Test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29AE0FD0-3F2C-4F12-B355-1E8AD26E6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2888" y="712832"/>
            <a:ext cx="3244208" cy="347816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28D4893-1A17-4187-62D3-142AA968B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972" y="1444158"/>
            <a:ext cx="2606040" cy="2015507"/>
          </a:xfrm>
          <a:prstGeom prst="rect">
            <a:avLst/>
          </a:prstGeom>
        </p:spPr>
      </p:pic>
      <p:sp>
        <p:nvSpPr>
          <p:cNvPr id="24" name="Rounded Rectangle 19">
            <a:extLst>
              <a:ext uri="{FF2B5EF4-FFF2-40B4-BE49-F238E27FC236}">
                <a16:creationId xmlns:a16="http://schemas.microsoft.com/office/drawing/2014/main" id="{BAF4A48A-1BDF-4D65-8026-4C3FE3991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896" y="712832"/>
            <a:ext cx="3244208" cy="347816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plant, screenshot&#10;&#10;Description automatically generated">
            <a:extLst>
              <a:ext uri="{FF2B5EF4-FFF2-40B4-BE49-F238E27FC236}">
                <a16:creationId xmlns:a16="http://schemas.microsoft.com/office/drawing/2014/main" id="{8BBCE8AC-89E5-9E6D-C88C-DA8F5F628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980" y="1561316"/>
            <a:ext cx="2606040" cy="1781192"/>
          </a:xfrm>
          <a:prstGeom prst="rect">
            <a:avLst/>
          </a:prstGeom>
        </p:spPr>
      </p:pic>
      <p:sp>
        <p:nvSpPr>
          <p:cNvPr id="26" name="Rounded Rectangle 21">
            <a:extLst>
              <a:ext uri="{FF2B5EF4-FFF2-40B4-BE49-F238E27FC236}">
                <a16:creationId xmlns:a16="http://schemas.microsoft.com/office/drawing/2014/main" id="{92ED5AEB-3386-48FE-9862-97B41FDF2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4904" y="712832"/>
            <a:ext cx="3244208" cy="347816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79A1A88-D6C8-E4BA-772B-DB6152AA6C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3988" y="1650555"/>
            <a:ext cx="2606040" cy="16027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4F5906-4319-8BB1-D224-84AEFE5E9BA0}"/>
              </a:ext>
            </a:extLst>
          </p:cNvPr>
          <p:cNvSpPr txBox="1"/>
          <p:nvPr/>
        </p:nvSpPr>
        <p:spPr>
          <a:xfrm>
            <a:off x="8146473" y="836488"/>
            <a:ext cx="2553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PASSED!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F3BB65-F317-07E7-A87E-6EBB7B20F6A2}"/>
              </a:ext>
            </a:extLst>
          </p:cNvPr>
          <p:cNvSpPr txBox="1"/>
          <p:nvPr/>
        </p:nvSpPr>
        <p:spPr>
          <a:xfrm>
            <a:off x="4792980" y="843784"/>
            <a:ext cx="2553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FAILED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CE198F-43CE-9FFD-C826-148C475677A9}"/>
              </a:ext>
            </a:extLst>
          </p:cNvPr>
          <p:cNvSpPr txBox="1"/>
          <p:nvPr/>
        </p:nvSpPr>
        <p:spPr>
          <a:xfrm>
            <a:off x="1216897" y="854976"/>
            <a:ext cx="2553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FAILED</a:t>
            </a:r>
          </a:p>
        </p:txBody>
      </p:sp>
    </p:spTree>
    <p:extLst>
      <p:ext uri="{BB962C8B-B14F-4D97-AF65-F5344CB8AC3E}">
        <p14:creationId xmlns:p14="http://schemas.microsoft.com/office/powerpoint/2010/main" val="398167654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{F82993B2-1D11-DA45-9B35-E9189D5E5E97}tf10001079</Template>
  <TotalTime>1694</TotalTime>
  <Words>336</Words>
  <Application>Microsoft Macintosh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Vapor Trail</vt:lpstr>
      <vt:lpstr>How Does External Pressure Affect Soccer Players’ Behavior</vt:lpstr>
      <vt:lpstr>Overview</vt:lpstr>
      <vt:lpstr>Motivation</vt:lpstr>
      <vt:lpstr>Background Information</vt:lpstr>
      <vt:lpstr>Analysis 1a - Indicators</vt:lpstr>
      <vt:lpstr>Analysis 1a - Indicators</vt:lpstr>
      <vt:lpstr>Analysis 1b – chi squared test </vt:lpstr>
      <vt:lpstr>Analysis 2a - Factors</vt:lpstr>
      <vt:lpstr>Analysis 2b – chi-Squared Test</vt:lpstr>
      <vt:lpstr>Analysis 3: Example of Failed Correlations</vt:lpstr>
      <vt:lpstr>Analysis 4: Fouls &amp; Cards</vt:lpstr>
      <vt:lpstr>Indicator # 1: Distance vs. ‘Heavy Weighting/Equivalent Fouls</vt:lpstr>
      <vt:lpstr>Bootstrapping Indicator #1</vt:lpstr>
      <vt:lpstr>Indicator #2: Distance Vs Total CArds</vt:lpstr>
      <vt:lpstr>Bootstrapping Indicator #2</vt:lpstr>
      <vt:lpstr>Conclusion</vt:lpstr>
      <vt:lpstr>Thank YOU For Watching!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Pressure and Professional Soccer Players’ Behavior</dc:title>
  <dc:creator>Dhond, Anikait P</dc:creator>
  <cp:lastModifiedBy>Dhond, Anikait P</cp:lastModifiedBy>
  <cp:revision>25</cp:revision>
  <dcterms:created xsi:type="dcterms:W3CDTF">2022-04-19T13:38:58Z</dcterms:created>
  <dcterms:modified xsi:type="dcterms:W3CDTF">2022-04-20T18:18:32Z</dcterms:modified>
</cp:coreProperties>
</file>