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1da3b030b_4_7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1da3b030b_4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1da3b030b_2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1da3b030b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1da3b030b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1da3b030b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1da3b030b_2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21da3b030b_2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1da3b030b_2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1da3b030b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1da3b030b_2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1da3b030b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1da3b030b_2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1da3b030b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da3b030b_2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1da3b030b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1da3b030b_2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21da3b030b_2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1da3b030b_4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1da3b030b_4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1da3b030b_4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1da3b030b_4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Chose species with highest number of data points (33)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1da3b030b_4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1da3b030b_4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1da3b030b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1da3b030b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1da3b030b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21da3b030b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1da3b030b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1da3b030b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1da3b030b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1da3b030b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1da3b030b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1da3b030b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1da3b030b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21da3b030b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22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45.png"/><Relationship Id="rId12" Type="http://schemas.openxmlformats.org/officeDocument/2006/relationships/image" Target="../media/image48.png"/><Relationship Id="rId9" Type="http://schemas.openxmlformats.org/officeDocument/2006/relationships/image" Target="../media/image44.png"/><Relationship Id="rId5" Type="http://schemas.openxmlformats.org/officeDocument/2006/relationships/image" Target="../media/image52.png"/><Relationship Id="rId6" Type="http://schemas.openxmlformats.org/officeDocument/2006/relationships/image" Target="../media/image51.png"/><Relationship Id="rId7" Type="http://schemas.openxmlformats.org/officeDocument/2006/relationships/image" Target="../media/image49.png"/><Relationship Id="rId8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23.pn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Relationship Id="rId5" Type="http://schemas.openxmlformats.org/officeDocument/2006/relationships/image" Target="../media/image16.png"/><Relationship Id="rId6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of</a:t>
            </a:r>
            <a:r>
              <a:rPr lang="en"/>
              <a:t> Bird Populations </a:t>
            </a:r>
            <a:r>
              <a:rPr lang="en"/>
              <a:t> </a:t>
            </a:r>
            <a:endParaRPr/>
          </a:p>
        </p:txBody>
      </p:sp>
      <p:sp>
        <p:nvSpPr>
          <p:cNvPr id="132" name="Google Shape;132;p25"/>
          <p:cNvSpPr txBox="1"/>
          <p:nvPr>
            <p:ph idx="1" type="subTitle"/>
          </p:nvPr>
        </p:nvSpPr>
        <p:spPr>
          <a:xfrm>
            <a:off x="729625" y="2854025"/>
            <a:ext cx="7688100" cy="17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Harrell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 4480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Periodograms</a:t>
            </a:r>
            <a:endParaRPr/>
          </a:p>
        </p:txBody>
      </p:sp>
      <p:sp>
        <p:nvSpPr>
          <p:cNvPr id="204" name="Google Shape;204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Find periodicities in the data’s “noise” to help explain variation from LSR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Questions: </a:t>
            </a:r>
            <a:r>
              <a:rPr lang="en"/>
              <a:t>Are the variations from the least squares regression predictable? What factors could be affected population? Do the different species vary on the same time scales?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Results: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3548450"/>
            <a:ext cx="8024524" cy="8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/>
          <p:nvPr/>
        </p:nvSpPr>
        <p:spPr>
          <a:xfrm>
            <a:off x="684925" y="339025"/>
            <a:ext cx="1117500" cy="98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538" y="95076"/>
            <a:ext cx="2904925" cy="241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233" y="2571750"/>
            <a:ext cx="294753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86" y="2587544"/>
            <a:ext cx="2904925" cy="238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550" y="2573859"/>
            <a:ext cx="2904925" cy="24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1225" y="92982"/>
            <a:ext cx="2904925" cy="242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74" y="110320"/>
            <a:ext cx="2904925" cy="238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925" y="62188"/>
            <a:ext cx="2904925" cy="24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150" y="57963"/>
            <a:ext cx="2904925" cy="242358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/>
          <p:nvPr/>
        </p:nvSpPr>
        <p:spPr>
          <a:xfrm>
            <a:off x="424650" y="429825"/>
            <a:ext cx="1117500" cy="151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6"/>
          <p:cNvSpPr txBox="1"/>
          <p:nvPr>
            <p:ph idx="4294967295" type="body"/>
          </p:nvPr>
        </p:nvSpPr>
        <p:spPr>
          <a:xfrm rot="-5400000">
            <a:off x="7383000" y="3419775"/>
            <a:ext cx="27564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I hear you saying “August, that’s too many figures” but you’re wrong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925" y="2569638"/>
            <a:ext cx="2904924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2150" y="2569637"/>
            <a:ext cx="2904925" cy="241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Inter-Species Correlation</a:t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Determine if there is  significant Correlation between Different Species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Questions: Does a change in population of one bird affect other birds? Are multiple </a:t>
            </a:r>
            <a:r>
              <a:rPr lang="en"/>
              <a:t>species</a:t>
            </a:r>
            <a:r>
              <a:rPr lang="en"/>
              <a:t> experiencing population change at the same time? Which species have related population variations?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Results: correlation coefficient, 95% CI low bound, 95% CI high bound, significance (&lt;0.05)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050" y="3576625"/>
            <a:ext cx="4267200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075" y="425722"/>
            <a:ext cx="4163775" cy="346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225" y="444149"/>
            <a:ext cx="4163775" cy="34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 rotWithShape="1">
          <a:blip r:embed="rId5">
            <a:alphaModFix/>
          </a:blip>
          <a:srcRect b="65461" l="0" r="0" t="0"/>
          <a:stretch/>
        </p:blipFill>
        <p:spPr>
          <a:xfrm>
            <a:off x="2438400" y="4056125"/>
            <a:ext cx="4267200" cy="2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9588"/>
            <a:ext cx="4163775" cy="347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775" y="450300"/>
            <a:ext cx="4163775" cy="341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 rotWithShape="1">
          <a:blip r:embed="rId5">
            <a:alphaModFix/>
          </a:blip>
          <a:srcRect b="34757" l="0" r="0" t="30529"/>
          <a:stretch/>
        </p:blipFill>
        <p:spPr>
          <a:xfrm>
            <a:off x="2438400" y="4083299"/>
            <a:ext cx="4267200" cy="3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25" y="438025"/>
            <a:ext cx="4163775" cy="343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100" y="444863"/>
            <a:ext cx="4163775" cy="342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 rotWithShape="1">
          <a:blip r:embed="rId5">
            <a:alphaModFix/>
          </a:blip>
          <a:srcRect b="0" l="0" r="0" t="64053"/>
          <a:stretch/>
        </p:blipFill>
        <p:spPr>
          <a:xfrm>
            <a:off x="2438400" y="4068950"/>
            <a:ext cx="4267200" cy="3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 txBox="1"/>
          <p:nvPr>
            <p:ph idx="4294967295" type="body"/>
          </p:nvPr>
        </p:nvSpPr>
        <p:spPr>
          <a:xfrm>
            <a:off x="6877200" y="4531725"/>
            <a:ext cx="2266800" cy="4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Ok maybe too many figures…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Species do not all follow the same: trend, distribution, or periodicity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Source of differences unclear 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Overall need for more data (longer study)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In the future: focus on fewer birds and look at data from multiple locations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2"/>
          <p:cNvPicPr preferRelativeResize="0"/>
          <p:nvPr/>
        </p:nvPicPr>
        <p:blipFill rotWithShape="1">
          <a:blip r:embed="rId3">
            <a:alphaModFix/>
          </a:blip>
          <a:srcRect b="11878" l="0" r="0" t="0"/>
          <a:stretch/>
        </p:blipFill>
        <p:spPr>
          <a:xfrm>
            <a:off x="345800" y="152388"/>
            <a:ext cx="1512101" cy="2131876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7" name="Google Shape;267;p42"/>
          <p:cNvPicPr preferRelativeResize="0"/>
          <p:nvPr/>
        </p:nvPicPr>
        <p:blipFill rotWithShape="1">
          <a:blip r:embed="rId4">
            <a:alphaModFix/>
          </a:blip>
          <a:srcRect b="11878" l="0" r="0" t="0"/>
          <a:stretch/>
        </p:blipFill>
        <p:spPr>
          <a:xfrm>
            <a:off x="7211463" y="2284275"/>
            <a:ext cx="1778925" cy="2131875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8" name="Google Shape;2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088" y="230400"/>
            <a:ext cx="1975851" cy="1975851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6">
            <a:alphaModFix/>
          </a:blip>
          <a:srcRect b="13596" l="23570" r="0" t="12065"/>
          <a:stretch/>
        </p:blipFill>
        <p:spPr>
          <a:xfrm>
            <a:off x="4521675" y="3693825"/>
            <a:ext cx="2581425" cy="141272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42"/>
          <p:cNvPicPr preferRelativeResize="0"/>
          <p:nvPr/>
        </p:nvPicPr>
        <p:blipFill rotWithShape="1">
          <a:blip r:embed="rId7">
            <a:alphaModFix/>
          </a:blip>
          <a:srcRect b="10857" l="0" r="0" t="0"/>
          <a:stretch/>
        </p:blipFill>
        <p:spPr>
          <a:xfrm>
            <a:off x="4478625" y="152400"/>
            <a:ext cx="2131875" cy="1900375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9850" y="2131875"/>
            <a:ext cx="1975849" cy="1482855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9">
            <a:alphaModFix/>
          </a:blip>
          <a:srcRect b="21396" l="0" r="11039" t="0"/>
          <a:stretch/>
        </p:blipFill>
        <p:spPr>
          <a:xfrm>
            <a:off x="2314650" y="2200275"/>
            <a:ext cx="2131850" cy="1412725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5805" y="2650075"/>
            <a:ext cx="1705495" cy="2131875"/>
          </a:xfrm>
          <a:prstGeom prst="rect">
            <a:avLst/>
          </a:prstGeom>
          <a:noFill/>
          <a:ln cap="flat" cmpd="sng" w="28575">
            <a:solidFill>
              <a:srgbClr val="E67E3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p42"/>
          <p:cNvPicPr preferRelativeResize="0"/>
          <p:nvPr/>
        </p:nvPicPr>
        <p:blipFill rotWithShape="1">
          <a:blip r:embed="rId11">
            <a:alphaModFix/>
          </a:blip>
          <a:srcRect b="17654" l="0" r="0" t="0"/>
          <a:stretch/>
        </p:blipFill>
        <p:spPr>
          <a:xfrm>
            <a:off x="2220550" y="3741874"/>
            <a:ext cx="2131874" cy="1316625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5" name="Google Shape;275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02275" y="133788"/>
            <a:ext cx="2220750" cy="19376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Description</a:t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729450" y="1853850"/>
            <a:ext cx="3300600" cy="24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North American Breeding Bird Survey (BBS),</a:t>
            </a:r>
            <a:r>
              <a:rPr lang="en"/>
              <a:t> USGS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Location: Near Brunswick,  GA (Route 1)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Timeframe: 1970-2019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June, Peak breeding season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 Missing Data before 1987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375" y="1318650"/>
            <a:ext cx="5185725" cy="321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729450" y="1853850"/>
            <a:ext cx="7809600" cy="29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Overall Goal: Characterize patterns in bird population across multiple species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Least Squares Regression with 95% confidence interval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Detrend Data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Chi-Squared Test for Normality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Periodograms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Inter-species Correlation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Least Squares Regression</a:t>
            </a:r>
            <a:endParaRPr/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Analyze trend of population data.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Questions: Which populations are growing and which are declining? How much error is there in the LSR?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Results: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38" y="3455301"/>
            <a:ext cx="7278274" cy="14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00" y="70788"/>
            <a:ext cx="2950986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838" y="74663"/>
            <a:ext cx="2950975" cy="241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875" y="63100"/>
            <a:ext cx="2950975" cy="243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827" y="2571768"/>
            <a:ext cx="2950975" cy="2434744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9849" y="2571776"/>
            <a:ext cx="2950975" cy="2434718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2875" y="2571950"/>
            <a:ext cx="2950975" cy="243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000" y="70363"/>
            <a:ext cx="2950950" cy="241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498" y="2571760"/>
            <a:ext cx="2950950" cy="2426516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003" y="2575679"/>
            <a:ext cx="2950950" cy="241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3500" y="66438"/>
            <a:ext cx="2950950" cy="242651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/>
          <p:nvPr/>
        </p:nvSpPr>
        <p:spPr>
          <a:xfrm>
            <a:off x="396000" y="429825"/>
            <a:ext cx="1117500" cy="151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0"/>
          <p:cNvSpPr txBox="1"/>
          <p:nvPr>
            <p:ph idx="4294967295" type="body"/>
          </p:nvPr>
        </p:nvSpPr>
        <p:spPr>
          <a:xfrm rot="-5400000">
            <a:off x="7532625" y="3569463"/>
            <a:ext cx="25848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There will be more figures…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Pearson’s Chi-Squared Test</a:t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Determine which populations follow Normal Distribution when Detrended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Questions: Is it a reliable assumption to assume normality? What further statistical tests can we do?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Null hypothesis: Data is not significantly different from normal distribution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If de_chi2&lt;chi2: Null hypothesis is not rejected, data is normally distributed,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If de_chi2&gt;chi2: Null hypothesis is rejected, data is not normally distributed, 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 b="0" l="6094" r="5323" t="0"/>
          <a:stretch/>
        </p:blipFill>
        <p:spPr>
          <a:xfrm>
            <a:off x="78850" y="66450"/>
            <a:ext cx="2875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4">
            <a:alphaModFix/>
          </a:blip>
          <a:srcRect b="0" l="6245" r="5164" t="0"/>
          <a:stretch/>
        </p:blipFill>
        <p:spPr>
          <a:xfrm>
            <a:off x="3134288" y="66450"/>
            <a:ext cx="2875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 rotWithShape="1">
          <a:blip r:embed="rId5">
            <a:alphaModFix/>
          </a:blip>
          <a:srcRect b="0" l="6094" r="5315" t="0"/>
          <a:stretch/>
        </p:blipFill>
        <p:spPr>
          <a:xfrm>
            <a:off x="78850" y="2571750"/>
            <a:ext cx="2875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6">
            <a:alphaModFix/>
          </a:blip>
          <a:srcRect b="0" l="6128" r="5053" t="0"/>
          <a:stretch/>
        </p:blipFill>
        <p:spPr>
          <a:xfrm>
            <a:off x="6189750" y="66450"/>
            <a:ext cx="2875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 rotWithShape="1">
          <a:blip r:embed="rId7">
            <a:alphaModFix/>
          </a:blip>
          <a:srcRect b="0" l="5415" r="5521" t="0"/>
          <a:stretch/>
        </p:blipFill>
        <p:spPr>
          <a:xfrm>
            <a:off x="3134287" y="2571750"/>
            <a:ext cx="28754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 rotWithShape="1">
          <a:blip r:embed="rId8">
            <a:alphaModFix/>
          </a:blip>
          <a:srcRect b="0" l="5107" r="6066" t="0"/>
          <a:stretch/>
        </p:blipFill>
        <p:spPr>
          <a:xfrm>
            <a:off x="6189700" y="2559888"/>
            <a:ext cx="2875425" cy="24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/>
          <p:nvPr/>
        </p:nvSpPr>
        <p:spPr>
          <a:xfrm>
            <a:off x="83150" y="386850"/>
            <a:ext cx="1117500" cy="151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650" y="65363"/>
            <a:ext cx="3237300" cy="242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650" y="2564200"/>
            <a:ext cx="3237300" cy="243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625" y="2568522"/>
            <a:ext cx="3237300" cy="242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1625" y="71862"/>
            <a:ext cx="3237300" cy="240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3"/>
          <p:cNvSpPr txBox="1"/>
          <p:nvPr>
            <p:ph idx="4294967295" type="body"/>
          </p:nvPr>
        </p:nvSpPr>
        <p:spPr>
          <a:xfrm rot="-5400000">
            <a:off x="7532625" y="3569463"/>
            <a:ext cx="25848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Still not done with the figures…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