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66" r:id="rId4"/>
    <p:sldId id="258" r:id="rId5"/>
    <p:sldId id="259" r:id="rId6"/>
    <p:sldId id="265" r:id="rId7"/>
    <p:sldId id="271" r:id="rId8"/>
    <p:sldId id="260" r:id="rId9"/>
    <p:sldId id="267" r:id="rId10"/>
    <p:sldId id="270" r:id="rId11"/>
    <p:sldId id="261" r:id="rId12"/>
    <p:sldId id="269" r:id="rId13"/>
    <p:sldId id="273" r:id="rId14"/>
    <p:sldId id="268" r:id="rId15"/>
    <p:sldId id="274" r:id="rId16"/>
    <p:sldId id="272" r:id="rId17"/>
    <p:sldId id="264" r:id="rId18"/>
    <p:sldId id="262" r:id="rId19"/>
    <p:sldId id="26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 snapToGrid="0" snapToObjects="1">
      <p:cViewPr varScale="1">
        <p:scale>
          <a:sx n="107" d="100"/>
          <a:sy n="107" d="100"/>
        </p:scale>
        <p:origin x="7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63943-40B2-674D-B04A-6AF057F9744D}" type="datetimeFigureOut">
              <a:rPr lang="en-US" smtClean="0"/>
              <a:t>4/20/22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48FF8-8002-B548-BFD1-C2D7E42DF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04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It is observed that in general </a:t>
            </a:r>
            <a:r>
              <a:rPr lang="en-US" sz="1200" dirty="0"/>
              <a:t>education encourages gender equality and tends to empower women with the knowledge to make informed decisions about family planning and their own right to mobility and autonomy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Therefore, two datasets will have a negative linear correlation.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Developed and developing countries have education systems increase women’s literacy rates, knowledge of the world around them, and access to sex education and knowledge of contraceptive options</a:t>
            </a:r>
          </a:p>
          <a:p>
            <a:pPr marL="171450" indent="-171450">
              <a:buFontTx/>
              <a:buChar char="-"/>
            </a:pPr>
            <a:r>
              <a:rPr lang="en-US" dirty="0"/>
              <a:t>Whereas in less developed countries the simple act of attending school proves to be most important for improving gender equality by women skills that empower then such as self-discipline, routine, and independence. It is also important for women to be able to get out of the home on a daily basis and interact with other same-age people that are not their relatives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48FF8-8002-B548-BFD1-C2D7E42DF1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3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For each country, I performed a 1</a:t>
            </a:r>
            <a:r>
              <a:rPr lang="en-US" baseline="30000" dirty="0"/>
              <a:t>st</a:t>
            </a:r>
            <a:r>
              <a:rPr lang="en-US" dirty="0"/>
              <a:t>, 2</a:t>
            </a:r>
            <a:r>
              <a:rPr lang="en-US" baseline="30000" dirty="0"/>
              <a:t>nd</a:t>
            </a:r>
            <a:r>
              <a:rPr lang="en-US" dirty="0"/>
              <a:t>, and 3rd least squares regression to determine which was the best fit for the given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48FF8-8002-B548-BFD1-C2D7E42DF1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02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48FF8-8002-B548-BFD1-C2D7E42DF1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32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52F4B61-8537-F14F-AEBA-0AA93068157F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49068B8-554D-A74B-AE60-CD9F3BE37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4B61-8537-F14F-AEBA-0AA93068157F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68B8-554D-A74B-AE60-CD9F3BE37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64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52F4B61-8537-F14F-AEBA-0AA93068157F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49068B8-554D-A74B-AE60-CD9F3BE37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4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4B61-8537-F14F-AEBA-0AA93068157F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49068B8-554D-A74B-AE60-CD9F3BE37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51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52F4B61-8537-F14F-AEBA-0AA93068157F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49068B8-554D-A74B-AE60-CD9F3BE37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4B61-8537-F14F-AEBA-0AA93068157F}" type="datetimeFigureOut">
              <a:rPr lang="en-US" smtClean="0"/>
              <a:t>4/20/22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68B8-554D-A74B-AE60-CD9F3BE37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8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4B61-8537-F14F-AEBA-0AA93068157F}" type="datetimeFigureOut">
              <a:rPr lang="en-US" smtClean="0"/>
              <a:t>4/20/22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68B8-554D-A74B-AE60-CD9F3BE37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63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4B61-8537-F14F-AEBA-0AA93068157F}" type="datetimeFigureOut">
              <a:rPr lang="en-US" smtClean="0"/>
              <a:t>4/20/22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68B8-554D-A74B-AE60-CD9F3BE37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4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4B61-8537-F14F-AEBA-0AA93068157F}" type="datetimeFigureOut">
              <a:rPr lang="en-US" smtClean="0"/>
              <a:t>4/20/22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68B8-554D-A74B-AE60-CD9F3BE37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94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52F4B61-8537-F14F-AEBA-0AA93068157F}" type="datetimeFigureOut">
              <a:rPr lang="en-US" smtClean="0"/>
              <a:t>4/20/22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49068B8-554D-A74B-AE60-CD9F3BE37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1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4B61-8537-F14F-AEBA-0AA93068157F}" type="datetimeFigureOut">
              <a:rPr lang="en-US" smtClean="0"/>
              <a:t>4/20/22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68B8-554D-A74B-AE60-CD9F3BE37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7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52F4B61-8537-F14F-AEBA-0AA93068157F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49068B8-554D-A74B-AE60-CD9F3BE37A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926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7684B-C43A-C241-BAF2-3A15DC24B1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DOES female Prevalence IN SCHOOLS CORRELATE TO FERTILITY RATES?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F815C9-055A-014B-9150-DA62740CBA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Caroline Krall</a:t>
            </a:r>
          </a:p>
        </p:txBody>
      </p:sp>
    </p:spTree>
    <p:extLst>
      <p:ext uri="{BB962C8B-B14F-4D97-AF65-F5344CB8AC3E}">
        <p14:creationId xmlns:p14="http://schemas.microsoft.com/office/powerpoint/2010/main" val="89397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61CDA-B8E3-DF4C-B897-F1B81ACB1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Mexico - Autocovariance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32C75E-BDB1-7E4E-9672-369AF4660B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9217" y="2098098"/>
            <a:ext cx="5368857" cy="4302702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F84AB9-307F-7043-9A40-77FE28B0C5C1}"/>
              </a:ext>
            </a:extLst>
          </p:cNvPr>
          <p:cNvSpPr txBox="1"/>
          <p:nvPr/>
        </p:nvSpPr>
        <p:spPr>
          <a:xfrm>
            <a:off x="6317672" y="2327564"/>
            <a:ext cx="5094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dirty="0">
                <a:solidFill>
                  <a:srgbClr val="3D3D3D"/>
                </a:solidFill>
              </a:rPr>
              <a:t>Residuals are randomly distributed with slight periodicity observed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3886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4AB71-B729-6F47-91DB-3738FF899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% FEMALE SECONDARY EDUCATION ENROLLMENT VS. FERTILITY RATE LS REGRESSION : Nepal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1421FD-4C3B-8C48-9196-00B2A770971F}"/>
              </a:ext>
            </a:extLst>
          </p:cNvPr>
          <p:cNvSpPr txBox="1"/>
          <p:nvPr/>
        </p:nvSpPr>
        <p:spPr>
          <a:xfrm>
            <a:off x="6096000" y="5202542"/>
            <a:ext cx="5588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Strong Correlation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Statistically negative linear relationship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53B68C5B-6102-A644-8B58-C5B9C5E35E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301569"/>
              </p:ext>
            </p:extLst>
          </p:nvPr>
        </p:nvGraphicFramePr>
        <p:xfrm>
          <a:off x="6197358" y="2230508"/>
          <a:ext cx="4891314" cy="279177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445657">
                  <a:extLst>
                    <a:ext uri="{9D8B030D-6E8A-4147-A177-3AD203B41FA5}">
                      <a16:colId xmlns:a16="http://schemas.microsoft.com/office/drawing/2014/main" val="2065374167"/>
                    </a:ext>
                  </a:extLst>
                </a:gridCol>
                <a:gridCol w="2445657">
                  <a:extLst>
                    <a:ext uri="{9D8B030D-6E8A-4147-A177-3AD203B41FA5}">
                      <a16:colId xmlns:a16="http://schemas.microsoft.com/office/drawing/2014/main" val="3030586136"/>
                    </a:ext>
                  </a:extLst>
                </a:gridCol>
              </a:tblGrid>
              <a:tr h="59721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LS Slope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-0.1081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3338148"/>
                  </a:ext>
                </a:extLst>
              </a:tr>
              <a:tr h="59721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/>
                        <a:t>95% Confidence Interval LS Slope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[-0.1625, -0.0537]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8487777"/>
                  </a:ext>
                </a:extLst>
              </a:tr>
              <a:tr h="59721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Correlation Coefficient (r)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-0.971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5610541"/>
                  </a:ext>
                </a:extLst>
              </a:tr>
              <a:tr h="59721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95% Confidence Interval Corr. Coeff.(r)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[-0.9842, -0.9471]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0601044"/>
                  </a:ext>
                </a:extLst>
              </a:tr>
            </a:tbl>
          </a:graphicData>
        </a:graphic>
      </p:graphicFrame>
      <p:pic>
        <p:nvPicPr>
          <p:cNvPr id="10" name="Content Placeholder 9" descr="Chart, scatter chart&#10;&#10;Description automatically generated">
            <a:extLst>
              <a:ext uri="{FF2B5EF4-FFF2-40B4-BE49-F238E27FC236}">
                <a16:creationId xmlns:a16="http://schemas.microsoft.com/office/drawing/2014/main" id="{47373B49-9138-D442-96A5-84F9968F2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2" y="1967469"/>
            <a:ext cx="5240117" cy="4428469"/>
          </a:xfrm>
        </p:spPr>
      </p:pic>
    </p:spTree>
    <p:extLst>
      <p:ext uri="{BB962C8B-B14F-4D97-AF65-F5344CB8AC3E}">
        <p14:creationId xmlns:p14="http://schemas.microsoft.com/office/powerpoint/2010/main" val="1268491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09F3D-59DB-194A-8874-BE806F3A8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Nepal – Autocovariance for linear LS regression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4BD7E6-2DD1-554A-9E20-2C6E88A61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2" y="2157474"/>
            <a:ext cx="5558965" cy="4231451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3374CD-FEAC-8349-B0BE-C12D2CCE0FC8}"/>
              </a:ext>
            </a:extLst>
          </p:cNvPr>
          <p:cNvSpPr txBox="1"/>
          <p:nvPr/>
        </p:nvSpPr>
        <p:spPr>
          <a:xfrm>
            <a:off x="6317672" y="2327564"/>
            <a:ext cx="5094515" cy="4004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dirty="0">
                <a:solidFill>
                  <a:srgbClr val="3D3D3D"/>
                </a:solidFill>
              </a:rPr>
              <a:t>Periodicity shown </a:t>
            </a:r>
            <a:r>
              <a:rPr lang="en-US" sz="2400" dirty="0">
                <a:solidFill>
                  <a:srgbClr val="3D3D3D"/>
                </a:solidFill>
                <a:sym typeface="Wingdings" pitchFamily="2" charset="2"/>
              </a:rPr>
              <a:t> Residuals might not randomly distributed</a:t>
            </a: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dirty="0">
                <a:solidFill>
                  <a:srgbClr val="3D3D3D"/>
                </a:solidFill>
                <a:sym typeface="Wingdings" pitchFamily="2" charset="2"/>
              </a:rPr>
              <a:t>Chi-Square test to determine if residuals are normally distributed</a:t>
            </a:r>
          </a:p>
          <a:p>
            <a:pPr marL="763200" lvl="1" indent="-306000"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dirty="0">
                <a:solidFill>
                  <a:srgbClr val="3D3D3D"/>
                </a:solidFill>
                <a:sym typeface="Wingdings" pitchFamily="2" charset="2"/>
              </a:rPr>
              <a:t>Chi-Square Value = 5.6384</a:t>
            </a:r>
          </a:p>
          <a:p>
            <a:pPr marL="763200" lvl="1" indent="-306000"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dirty="0">
                <a:solidFill>
                  <a:srgbClr val="3D3D3D"/>
                </a:solidFill>
                <a:sym typeface="Wingdings" pitchFamily="2" charset="2"/>
              </a:rPr>
              <a:t>Threshold Value = 7.8147</a:t>
            </a:r>
          </a:p>
          <a:p>
            <a:pPr marL="763200" lvl="1" indent="-306000"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dirty="0">
                <a:solidFill>
                  <a:srgbClr val="3D3D3D"/>
                </a:solidFill>
                <a:sym typeface="Wingdings" pitchFamily="2" charset="2"/>
              </a:rPr>
              <a:t>5.6384 &lt; 7.8147 so residuals are normally distributed</a:t>
            </a:r>
            <a:endParaRPr lang="en-US" sz="2400" dirty="0">
              <a:solidFill>
                <a:srgbClr val="3D3D3D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534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81C5-783A-8F5F-AF0C-12CBB0A9B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order linear Regression fit + Autocovariance</a:t>
            </a:r>
          </a:p>
        </p:txBody>
      </p:sp>
      <p:pic>
        <p:nvPicPr>
          <p:cNvPr id="9" name="Content Placeholder 8" descr="Chart&#10;&#10;Description automatically generated">
            <a:extLst>
              <a:ext uri="{FF2B5EF4-FFF2-40B4-BE49-F238E27FC236}">
                <a16:creationId xmlns:a16="http://schemas.microsoft.com/office/drawing/2014/main" id="{D8767406-2C19-6931-C12A-3F75B389A5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2" y="2210915"/>
            <a:ext cx="5513406" cy="4213636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A71B7BD-91D3-86FD-8363-45A695E73B66}"/>
              </a:ext>
            </a:extLst>
          </p:cNvPr>
          <p:cNvSpPr txBox="1"/>
          <p:nvPr/>
        </p:nvSpPr>
        <p:spPr>
          <a:xfrm>
            <a:off x="6567054" y="4480324"/>
            <a:ext cx="4690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Strong Correlation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Y = .0758x^2 + 5.3046x - .0027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Could be because Nepal has been rapidly developing in more recent years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ABB8D649-1BDE-70C2-CD2E-62162B989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259207"/>
              </p:ext>
            </p:extLst>
          </p:nvPr>
        </p:nvGraphicFramePr>
        <p:xfrm>
          <a:off x="6721432" y="2210914"/>
          <a:ext cx="4108864" cy="190982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54432">
                  <a:extLst>
                    <a:ext uri="{9D8B030D-6E8A-4147-A177-3AD203B41FA5}">
                      <a16:colId xmlns:a16="http://schemas.microsoft.com/office/drawing/2014/main" val="1271748881"/>
                    </a:ext>
                  </a:extLst>
                </a:gridCol>
                <a:gridCol w="2054432">
                  <a:extLst>
                    <a:ext uri="{9D8B030D-6E8A-4147-A177-3AD203B41FA5}">
                      <a16:colId xmlns:a16="http://schemas.microsoft.com/office/drawing/2014/main" val="768154748"/>
                    </a:ext>
                  </a:extLst>
                </a:gridCol>
              </a:tblGrid>
              <a:tr h="81483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Correlation Coefficient (r)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-0.971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3370735"/>
                  </a:ext>
                </a:extLst>
              </a:tr>
              <a:tr h="109499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95% Confidence Interval Corr. Coeff.(r)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[-0.9842, -0.9471]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033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366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040A-399B-AD4B-8419-E1A5E2D62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Nepal- Bootstrap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10AC36-88BA-0D46-B129-A2FFA7E06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194" y="2214263"/>
            <a:ext cx="4985806" cy="3941581"/>
          </a:xfrm>
          <a:prstGeom prst="rect">
            <a:avLst/>
          </a:prstGeom>
        </p:spPr>
      </p:pic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A1B93AE1-3D0D-CD45-9790-48BC22021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085279"/>
              </p:ext>
            </p:extLst>
          </p:nvPr>
        </p:nvGraphicFramePr>
        <p:xfrm>
          <a:off x="6804217" y="2492327"/>
          <a:ext cx="4145187" cy="119987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81729">
                  <a:extLst>
                    <a:ext uri="{9D8B030D-6E8A-4147-A177-3AD203B41FA5}">
                      <a16:colId xmlns:a16="http://schemas.microsoft.com/office/drawing/2014/main" val="1664202331"/>
                    </a:ext>
                  </a:extLst>
                </a:gridCol>
                <a:gridCol w="1381729">
                  <a:extLst>
                    <a:ext uri="{9D8B030D-6E8A-4147-A177-3AD203B41FA5}">
                      <a16:colId xmlns:a16="http://schemas.microsoft.com/office/drawing/2014/main" val="4031600026"/>
                    </a:ext>
                  </a:extLst>
                </a:gridCol>
                <a:gridCol w="1381729">
                  <a:extLst>
                    <a:ext uri="{9D8B030D-6E8A-4147-A177-3AD203B41FA5}">
                      <a16:colId xmlns:a16="http://schemas.microsoft.com/office/drawing/2014/main" val="3506964157"/>
                    </a:ext>
                  </a:extLst>
                </a:gridCol>
              </a:tblGrid>
              <a:tr h="55979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STD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95% CI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3954965"/>
                  </a:ext>
                </a:extLst>
              </a:tr>
              <a:tr h="37688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-.9713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.0066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[-0.9828, -0.9562]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457798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950E7D6-B504-CDF4-719C-CFC91E59A652}"/>
              </a:ext>
            </a:extLst>
          </p:cNvPr>
          <p:cNvSpPr txBox="1"/>
          <p:nvPr/>
        </p:nvSpPr>
        <p:spPr>
          <a:xfrm>
            <a:off x="6768939" y="4145403"/>
            <a:ext cx="4215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Correlation coefficient is strongly significant</a:t>
            </a:r>
          </a:p>
        </p:txBody>
      </p:sp>
    </p:spTree>
    <p:extLst>
      <p:ext uri="{BB962C8B-B14F-4D97-AF65-F5344CB8AC3E}">
        <p14:creationId xmlns:p14="http://schemas.microsoft.com/office/powerpoint/2010/main" val="2950162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D0075-467C-097A-4A81-FC8C2AC0C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Nepal- Autocovariance</a:t>
            </a:r>
          </a:p>
        </p:txBody>
      </p:sp>
      <p:pic>
        <p:nvPicPr>
          <p:cNvPr id="4" name="Content Placeholder 3" descr="Chart, histogram&#10;&#10;Description automatically generated">
            <a:extLst>
              <a:ext uri="{FF2B5EF4-FFF2-40B4-BE49-F238E27FC236}">
                <a16:creationId xmlns:a16="http://schemas.microsoft.com/office/drawing/2014/main" id="{7B5F4B57-2ACC-0B87-D4D5-7EB04E21CA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860" y="2073143"/>
            <a:ext cx="5456406" cy="43419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663A8E-9AA7-59C7-9F93-82CD66A28AA6}"/>
              </a:ext>
            </a:extLst>
          </p:cNvPr>
          <p:cNvSpPr txBox="1"/>
          <p:nvPr/>
        </p:nvSpPr>
        <p:spPr>
          <a:xfrm>
            <a:off x="6516293" y="2242028"/>
            <a:ext cx="5094515" cy="4004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dirty="0">
                <a:solidFill>
                  <a:srgbClr val="3D3D3D"/>
                </a:solidFill>
              </a:rPr>
              <a:t>Some periodicity shown </a:t>
            </a:r>
            <a:r>
              <a:rPr lang="en-US" sz="2400" dirty="0">
                <a:solidFill>
                  <a:srgbClr val="3D3D3D"/>
                </a:solidFill>
                <a:sym typeface="Wingdings" pitchFamily="2" charset="2"/>
              </a:rPr>
              <a:t> Residuals might not randomly distributed</a:t>
            </a: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dirty="0">
                <a:solidFill>
                  <a:srgbClr val="3D3D3D"/>
                </a:solidFill>
                <a:sym typeface="Wingdings" pitchFamily="2" charset="2"/>
              </a:rPr>
              <a:t>Chi-Square test to determine if residuals are normally distributed</a:t>
            </a:r>
          </a:p>
          <a:p>
            <a:pPr marL="763200" lvl="1" indent="-306000"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dirty="0">
                <a:solidFill>
                  <a:srgbClr val="3D3D3D"/>
                </a:solidFill>
                <a:sym typeface="Wingdings" pitchFamily="2" charset="2"/>
              </a:rPr>
              <a:t>Chi-Square Value = 3.6167</a:t>
            </a:r>
          </a:p>
          <a:p>
            <a:pPr marL="763200" lvl="1" indent="-306000"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dirty="0">
                <a:solidFill>
                  <a:srgbClr val="3D3D3D"/>
                </a:solidFill>
                <a:sym typeface="Wingdings" pitchFamily="2" charset="2"/>
              </a:rPr>
              <a:t>Threshold Value = 7.8147</a:t>
            </a:r>
          </a:p>
          <a:p>
            <a:pPr marL="763200" lvl="1" indent="-306000"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dirty="0">
                <a:solidFill>
                  <a:srgbClr val="3D3D3D"/>
                </a:solidFill>
                <a:sym typeface="Wingdings" pitchFamily="2" charset="2"/>
              </a:rPr>
              <a:t>3.6167 &lt; 7.8147 so residuals are normally distributed</a:t>
            </a:r>
            <a:endParaRPr lang="en-US" sz="2400" dirty="0">
              <a:solidFill>
                <a:srgbClr val="3D3D3D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006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C5B84-5653-6541-AF1E-498A2C0BC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coefficient (r) over time (20-year period)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2A1FEA-AB5E-A347-8C96-01D8B7D2ABCA}"/>
              </a:ext>
            </a:extLst>
          </p:cNvPr>
          <p:cNvSpPr txBox="1"/>
          <p:nvPr/>
        </p:nvSpPr>
        <p:spPr>
          <a:xfrm>
            <a:off x="6096000" y="2410691"/>
            <a:ext cx="5351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D59CC2-1E01-C34A-A373-0FEB9DEE02ED}"/>
              </a:ext>
            </a:extLst>
          </p:cNvPr>
          <p:cNvSpPr txBox="1"/>
          <p:nvPr/>
        </p:nvSpPr>
        <p:spPr>
          <a:xfrm>
            <a:off x="5949538" y="1935678"/>
            <a:ext cx="6044540" cy="539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3D3D3D"/>
                </a:solidFill>
              </a:rPr>
              <a:t>Sampling r at 20 increment intervals over entire time period</a:t>
            </a: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3D3D3D"/>
                </a:solidFill>
              </a:rPr>
              <a:t>Spain LS regression might have a lower correlation coefficient because it is an already developed country so once women present in half of the school population we shouldn’t see much variation </a:t>
            </a:r>
            <a:r>
              <a:rPr lang="en-US" dirty="0">
                <a:solidFill>
                  <a:srgbClr val="3D3D3D"/>
                </a:solidFill>
                <a:sym typeface="Wingdings" pitchFamily="2" charset="2"/>
              </a:rPr>
              <a:t> plateaus</a:t>
            </a:r>
            <a:endParaRPr lang="en-US" dirty="0">
              <a:solidFill>
                <a:srgbClr val="3D3D3D"/>
              </a:solidFill>
            </a:endParaRP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3D3D3D"/>
                </a:solidFill>
              </a:rPr>
              <a:t>As Mexico becomes better economically developed we start to see a similar trend in the r value of the data</a:t>
            </a: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3D3D3D"/>
                </a:solidFill>
              </a:rPr>
              <a:t>Dip in correlation coefficient from 1986-2006 Spain</a:t>
            </a:r>
          </a:p>
          <a:p>
            <a:pPr marL="763200" lvl="1" indent="-306000"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3D3D3D"/>
                </a:solidFill>
              </a:rPr>
              <a:t>Instability in the country (deadliest terror attack in Europe in the 2000s) that could have caused fertility rates to temporarily increase, interrupting the downward trend</a:t>
            </a: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Font typeface="Wingdings 2" panose="05020102010507070707" pitchFamily="18" charset="2"/>
              <a:buChar char=""/>
            </a:pPr>
            <a:endParaRPr lang="en-US" dirty="0">
              <a:solidFill>
                <a:srgbClr val="3D3D3D"/>
              </a:solidFill>
            </a:endParaRP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Font typeface="Wingdings 2" panose="05020102010507070707" pitchFamily="18" charset="2"/>
              <a:buChar char=""/>
            </a:pPr>
            <a:endParaRPr lang="en-US" dirty="0">
              <a:solidFill>
                <a:srgbClr val="3D3D3D"/>
              </a:solidFill>
            </a:endParaRPr>
          </a:p>
          <a:p>
            <a:endParaRPr lang="en-US" dirty="0"/>
          </a:p>
        </p:txBody>
      </p:sp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A33B6A35-1403-5F53-E5F0-9CC9570ED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195" y="2229731"/>
            <a:ext cx="5234817" cy="3926113"/>
          </a:xfrm>
        </p:spPr>
      </p:pic>
    </p:spTree>
    <p:extLst>
      <p:ext uri="{BB962C8B-B14F-4D97-AF65-F5344CB8AC3E}">
        <p14:creationId xmlns:p14="http://schemas.microsoft.com/office/powerpoint/2010/main" val="3179384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8EF6A-BDC6-7547-BACE-DB4F76D5C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D2A8D-1B48-694E-AB80-D7A1430E8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 anchor="t">
            <a:normAutofit lnSpcReduction="10000"/>
          </a:bodyPr>
          <a:lstStyle/>
          <a:p>
            <a:r>
              <a:rPr lang="en-US" sz="2400" dirty="0"/>
              <a:t>Overall, it appears that increases in female secondary education enrollment tend to lead to decreases in fertility rates for all stages of economic development</a:t>
            </a:r>
          </a:p>
          <a:p>
            <a:r>
              <a:rPr lang="en-US" sz="2400" dirty="0"/>
              <a:t>Strong linear negative correlations for Spain and Mexico and strong 2</a:t>
            </a:r>
            <a:r>
              <a:rPr lang="en-US" sz="2400" baseline="30000" dirty="0"/>
              <a:t>nd</a:t>
            </a:r>
            <a:r>
              <a:rPr lang="en-US" sz="2400" dirty="0"/>
              <a:t> polynomial fit for Nepal</a:t>
            </a:r>
          </a:p>
          <a:p>
            <a:r>
              <a:rPr lang="en-US" sz="2400" dirty="0"/>
              <a:t>All residuals found to be normally distributed, but show slight periodicity </a:t>
            </a:r>
          </a:p>
          <a:p>
            <a:r>
              <a:rPr lang="en-US" sz="2400" dirty="0"/>
              <a:t>Magnitude of Correlation Coefficients: Nepal &gt; Mexico &gt; Spain</a:t>
            </a:r>
          </a:p>
          <a:p>
            <a:r>
              <a:rPr lang="en-US" sz="2400" dirty="0"/>
              <a:t>Many other factors may play into decreases in fertility rate that were unable to be captured in this analysis, therefore, further research should be done to account for other variables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948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31A0D-9ADA-BF47-9ECA-389BC27A5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3CA0-D10C-9E4C-8500-CC74958ED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43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35D83-F96C-424A-A98C-EDAB16538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DA669-B05C-6947-87BE-824DE40DC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Basu</a:t>
            </a:r>
            <a:r>
              <a:rPr lang="en-US" dirty="0"/>
              <a:t>, A. M. (2002, September 4). </a:t>
            </a:r>
            <a:r>
              <a:rPr lang="en-US" i="1" dirty="0"/>
              <a:t>Why does education lead to lower fertility? A critical review of some of the possibilities</a:t>
            </a:r>
            <a:r>
              <a:rPr lang="en-US" dirty="0"/>
              <a:t>. 	World Development. Retrieved April 17, 2022, from 	https://</a:t>
            </a:r>
            <a:r>
              <a:rPr lang="en-US" dirty="0" err="1"/>
              <a:t>www.sciencedirect.com</a:t>
            </a:r>
            <a:r>
              <a:rPr lang="en-US" dirty="0"/>
              <a:t>/science/article/</a:t>
            </a:r>
            <a:r>
              <a:rPr lang="en-US" dirty="0" err="1"/>
              <a:t>pii</a:t>
            </a:r>
            <a:r>
              <a:rPr lang="en-US" dirty="0"/>
              <a:t>/S0305750X02000724 </a:t>
            </a:r>
          </a:p>
          <a:p>
            <a:pPr marL="0" indent="0">
              <a:buNone/>
            </a:pPr>
            <a:r>
              <a:rPr lang="en-US" i="1" dirty="0"/>
              <a:t>Country Classification - United Nations</a:t>
            </a:r>
            <a:r>
              <a:rPr lang="en-US" dirty="0"/>
              <a:t>. UN. (2014). Retrieved April 17, 2022, from 	https://</a:t>
            </a:r>
            <a:r>
              <a:rPr lang="en-US" dirty="0" err="1"/>
              <a:t>www.un.org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/development/</a:t>
            </a:r>
            <a:r>
              <a:rPr lang="en-US" dirty="0" err="1"/>
              <a:t>desa</a:t>
            </a:r>
            <a:r>
              <a:rPr lang="en-US" dirty="0"/>
              <a:t>/policy/</a:t>
            </a:r>
            <a:r>
              <a:rPr lang="en-US" dirty="0" err="1"/>
              <a:t>wesp</a:t>
            </a:r>
            <a:r>
              <a:rPr lang="en-US" dirty="0"/>
              <a:t>/</a:t>
            </a:r>
            <a:r>
              <a:rPr lang="en-US" dirty="0" err="1"/>
              <a:t>wesp_current</a:t>
            </a:r>
            <a:r>
              <a:rPr lang="en-US" dirty="0"/>
              <a:t>/2014wesp_country_classification.pdf </a:t>
            </a:r>
          </a:p>
          <a:p>
            <a:pPr marL="0" indent="0">
              <a:buNone/>
            </a:pPr>
            <a:r>
              <a:rPr lang="en-US" i="1" dirty="0"/>
              <a:t>Fertility rate, total (births per woman)</a:t>
            </a:r>
            <a:r>
              <a:rPr lang="en-US" dirty="0"/>
              <a:t>. World Bank (n.d.). Retrieved April 17, 2022, from 	https://</a:t>
            </a:r>
            <a:r>
              <a:rPr lang="en-US" dirty="0" err="1"/>
              <a:t>data.worldbank.org</a:t>
            </a:r>
            <a:r>
              <a:rPr lang="en-US" dirty="0"/>
              <a:t>/indicator/SP.DYN.TFRT.IN </a:t>
            </a:r>
            <a:endParaRPr lang="en-US" i="1" dirty="0"/>
          </a:p>
          <a:p>
            <a:pPr marL="0" indent="0">
              <a:buNone/>
            </a:pPr>
            <a:r>
              <a:rPr lang="en-US" i="1" dirty="0"/>
              <a:t>Secondary Education, pupils (% female)</a:t>
            </a:r>
            <a:r>
              <a:rPr lang="en-US" dirty="0"/>
              <a:t>. World Bank (n.d.). Retrieved April 17, 2022, from 	https://</a:t>
            </a:r>
            <a:r>
              <a:rPr lang="en-US" dirty="0" err="1"/>
              <a:t>data.worldbank.org</a:t>
            </a:r>
            <a:r>
              <a:rPr lang="en-US" dirty="0"/>
              <a:t>/indicator/SE.SEC.ENRL.FE.ZS </a:t>
            </a:r>
          </a:p>
          <a:p>
            <a:pPr marL="0" indent="0">
              <a:buNone/>
            </a:pPr>
            <a:r>
              <a:rPr lang="en-US" i="1" dirty="0"/>
              <a:t>UN list of least developed countries</a:t>
            </a:r>
            <a:r>
              <a:rPr lang="en-US" dirty="0"/>
              <a:t>. UNCTAD. (n.d.). Retrieved April 17, 2022, from https://unctad.org/topic/least-	developed-countries/list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89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1A108-FEFB-E242-981A-0514723DF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DFE3C-0293-5F40-880B-86FAF566C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913996"/>
            <a:ext cx="7520517" cy="45042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u="sng" dirty="0"/>
              <a:t>Observed:  </a:t>
            </a:r>
            <a:r>
              <a:rPr lang="en-US" sz="1700" dirty="0"/>
              <a:t>higher education </a:t>
            </a:r>
            <a:r>
              <a:rPr lang="en-US" sz="1700" dirty="0">
                <a:sym typeface="Wingdings" pitchFamily="2" charset="2"/>
              </a:rPr>
              <a:t> gender equality + empowering women  better decisions related to family</a:t>
            </a:r>
            <a:endParaRPr lang="en-US" sz="1700" dirty="0"/>
          </a:p>
          <a:p>
            <a:pPr>
              <a:lnSpc>
                <a:spcPct val="90000"/>
              </a:lnSpc>
            </a:pPr>
            <a:r>
              <a:rPr lang="en-US" sz="1700" u="sng" dirty="0"/>
              <a:t>Hypothesis: </a:t>
            </a:r>
            <a:r>
              <a:rPr lang="en-US" sz="1700" dirty="0"/>
              <a:t>as the rate of women enrolled in educational institutions increases, in a specific country, the fertility rates will decrease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Country Economic Classifications (according to the UN) – Developed, Developing, and Least Developed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Analysis of 3 countries in each economic classification – </a:t>
            </a:r>
            <a:r>
              <a:rPr lang="en-US" sz="1700" b="1" dirty="0"/>
              <a:t>Spain</a:t>
            </a:r>
            <a:r>
              <a:rPr lang="en-US" sz="1700" dirty="0"/>
              <a:t> (Developed), </a:t>
            </a:r>
            <a:r>
              <a:rPr lang="en-US" sz="1700" b="1" dirty="0"/>
              <a:t>Mexico</a:t>
            </a:r>
            <a:r>
              <a:rPr lang="en-US" sz="1700" dirty="0"/>
              <a:t> (Developing), and </a:t>
            </a:r>
            <a:r>
              <a:rPr lang="en-US" sz="1700" b="1" dirty="0"/>
              <a:t>Nepal</a:t>
            </a:r>
            <a:r>
              <a:rPr lang="en-US" sz="1700" dirty="0"/>
              <a:t> (Least Developed)</a:t>
            </a:r>
          </a:p>
          <a:p>
            <a:pPr lvl="1">
              <a:lnSpc>
                <a:spcPct val="90000"/>
              </a:lnSpc>
            </a:pPr>
            <a:r>
              <a:rPr lang="en-US" sz="1700" u="sng" dirty="0"/>
              <a:t>Developed + Developing: </a:t>
            </a:r>
            <a:r>
              <a:rPr lang="en-US" sz="1700" dirty="0"/>
              <a:t>literacy, sex education, financial education, </a:t>
            </a:r>
          </a:p>
          <a:p>
            <a:pPr lvl="1">
              <a:lnSpc>
                <a:spcPct val="90000"/>
              </a:lnSpc>
            </a:pPr>
            <a:r>
              <a:rPr lang="en-US" sz="1700" u="sng" dirty="0"/>
              <a:t>Least Developed: </a:t>
            </a:r>
            <a:r>
              <a:rPr lang="en-US" sz="1700" dirty="0"/>
              <a:t>self-discipline, impact of getting out of the home,  routine,  interaction with same-age non-relatives on a daily basis, </a:t>
            </a:r>
          </a:p>
        </p:txBody>
      </p:sp>
      <p:pic>
        <p:nvPicPr>
          <p:cNvPr id="5" name="Picture 4" descr="A group of people walking&#10;&#10;Description automatically generated with medium confidence">
            <a:extLst>
              <a:ext uri="{FF2B5EF4-FFF2-40B4-BE49-F238E27FC236}">
                <a16:creationId xmlns:a16="http://schemas.microsoft.com/office/drawing/2014/main" id="{EDE81A13-D880-D74C-8086-9634FE389D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96" r="31210"/>
          <a:stretch/>
        </p:blipFill>
        <p:spPr>
          <a:xfrm>
            <a:off x="8037512" y="1913996"/>
            <a:ext cx="3683001" cy="45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14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7CCF8-943B-C040-9065-64E931877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1BC17-051F-5D44-93C1-43EADB893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r>
              <a:rPr lang="en-US" sz="2400" dirty="0"/>
              <a:t>All 6 databases (2 for each country) taken from World Bank Database</a:t>
            </a:r>
          </a:p>
          <a:p>
            <a:pPr lvl="1"/>
            <a:r>
              <a:rPr lang="en-US" sz="2400" dirty="0"/>
              <a:t>Secondary Education Enrollment (% Female) and Fertility Rates (Birth per Woman) for all three countries</a:t>
            </a:r>
          </a:p>
          <a:p>
            <a:pPr lvl="1"/>
            <a:r>
              <a:rPr lang="en-US" sz="2400" b="1" dirty="0"/>
              <a:t>46</a:t>
            </a:r>
            <a:r>
              <a:rPr lang="en-US" sz="2400" dirty="0"/>
              <a:t> data points </a:t>
            </a:r>
          </a:p>
          <a:p>
            <a:pPr lvl="1"/>
            <a:r>
              <a:rPr lang="en-US" sz="2400" b="1" dirty="0"/>
              <a:t>Sampled yearly </a:t>
            </a:r>
            <a:r>
              <a:rPr lang="en-US" sz="2400" dirty="0"/>
              <a:t>(from 1972 to 2018)</a:t>
            </a:r>
          </a:p>
          <a:p>
            <a:r>
              <a:rPr lang="en-US" sz="2400" dirty="0"/>
              <a:t>Missing Datapoints</a:t>
            </a:r>
          </a:p>
          <a:p>
            <a:pPr lvl="1"/>
            <a:r>
              <a:rPr lang="en-US" sz="2400" dirty="0"/>
              <a:t>Mexico “Secondary Education Enrollment % Female” missing 1 data point and Nepal “Secondary Education Enrollment % Female” missing 3 data points</a:t>
            </a:r>
          </a:p>
        </p:txBody>
      </p:sp>
    </p:spTree>
    <p:extLst>
      <p:ext uri="{BB962C8B-B14F-4D97-AF65-F5344CB8AC3E}">
        <p14:creationId xmlns:p14="http://schemas.microsoft.com/office/powerpoint/2010/main" val="2875615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D3CCC-CC7E-164C-877E-928A9A38D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Time-Series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40A999-529F-A64D-88C4-ED573A732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6190" y="2019738"/>
            <a:ext cx="5514808" cy="413610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26A285-5331-5948-8F01-4A488D969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19737"/>
            <a:ext cx="5514806" cy="413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38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9AD11-8CDC-CA42-A015-9FD875987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% FEMALE SECONDARY EDUCATION ENROLLMENT VS. FERTILITY RATE LS REGRESSION : SPAIN 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3E295B1-B7E2-DC4B-8F4E-4CEF970FE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591727"/>
              </p:ext>
            </p:extLst>
          </p:nvPr>
        </p:nvGraphicFramePr>
        <p:xfrm>
          <a:off x="6497121" y="2233184"/>
          <a:ext cx="4891314" cy="279177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445657">
                  <a:extLst>
                    <a:ext uri="{9D8B030D-6E8A-4147-A177-3AD203B41FA5}">
                      <a16:colId xmlns:a16="http://schemas.microsoft.com/office/drawing/2014/main" val="2065374167"/>
                    </a:ext>
                  </a:extLst>
                </a:gridCol>
                <a:gridCol w="2445657">
                  <a:extLst>
                    <a:ext uri="{9D8B030D-6E8A-4147-A177-3AD203B41FA5}">
                      <a16:colId xmlns:a16="http://schemas.microsoft.com/office/drawing/2014/main" val="3030586136"/>
                    </a:ext>
                  </a:extLst>
                </a:gridCol>
              </a:tblGrid>
              <a:tr h="59721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LS Slope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-0.2784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3338148"/>
                  </a:ext>
                </a:extLst>
              </a:tr>
              <a:tr h="59721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95% Confidence Interval LS Slope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[-0.7591, 0.2023]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8487777"/>
                  </a:ext>
                </a:extLst>
              </a:tr>
              <a:tr h="59721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Correlation Coefficient (r)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-0.7627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5610541"/>
                  </a:ext>
                </a:extLst>
              </a:tr>
              <a:tr h="59721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95% Confidence Interval Corr. Coeff.(r)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[-.8612, -.6089]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0601044"/>
                  </a:ext>
                </a:extLst>
              </a:tr>
            </a:tbl>
          </a:graphicData>
        </a:graphic>
      </p:graphicFrame>
      <p:pic>
        <p:nvPicPr>
          <p:cNvPr id="8" name="Picture 7" descr="Chart, line chart, scatter chart&#10;&#10;Description automatically generated">
            <a:extLst>
              <a:ext uri="{FF2B5EF4-FFF2-40B4-BE49-F238E27FC236}">
                <a16:creationId xmlns:a16="http://schemas.microsoft.com/office/drawing/2014/main" id="{A7862026-6040-E740-A9B0-D2306C316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11" y="1925148"/>
            <a:ext cx="5316186" cy="43855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2442B6-414C-F305-EB11-7CA071F1A4E4}"/>
              </a:ext>
            </a:extLst>
          </p:cNvPr>
          <p:cNvSpPr txBox="1"/>
          <p:nvPr/>
        </p:nvSpPr>
        <p:spPr>
          <a:xfrm>
            <a:off x="6096000" y="5339945"/>
            <a:ext cx="55884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Relatively strong Correlation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LS Slope not statistically significant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However, 2</a:t>
            </a:r>
            <a:r>
              <a:rPr lang="en-US" baseline="30000" dirty="0"/>
              <a:t>nd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do not fit well either</a:t>
            </a:r>
            <a:r>
              <a:rPr lang="en-US" dirty="0">
                <a:sym typeface="Wingdings" pitchFamily="2" charset="2"/>
              </a:rPr>
              <a:t> further investigation should be done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534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040A-399B-AD4B-8419-E1A5E2D62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Spain- Bootstrap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196DE1-EEFC-E549-B83D-231E366CD1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7458" y="1943719"/>
            <a:ext cx="4453946" cy="351753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183DF9-845D-054A-B84E-9747E234B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508" y="1943719"/>
            <a:ext cx="4426235" cy="3524149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9246EE0-0ABE-E046-A6AA-75ED75193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084439"/>
              </p:ext>
            </p:extLst>
          </p:nvPr>
        </p:nvGraphicFramePr>
        <p:xfrm>
          <a:off x="1127458" y="5701632"/>
          <a:ext cx="4145187" cy="93667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81729">
                  <a:extLst>
                    <a:ext uri="{9D8B030D-6E8A-4147-A177-3AD203B41FA5}">
                      <a16:colId xmlns:a16="http://schemas.microsoft.com/office/drawing/2014/main" val="1664202331"/>
                    </a:ext>
                  </a:extLst>
                </a:gridCol>
                <a:gridCol w="1381729">
                  <a:extLst>
                    <a:ext uri="{9D8B030D-6E8A-4147-A177-3AD203B41FA5}">
                      <a16:colId xmlns:a16="http://schemas.microsoft.com/office/drawing/2014/main" val="4031600026"/>
                    </a:ext>
                  </a:extLst>
                </a:gridCol>
                <a:gridCol w="1381729">
                  <a:extLst>
                    <a:ext uri="{9D8B030D-6E8A-4147-A177-3AD203B41FA5}">
                      <a16:colId xmlns:a16="http://schemas.microsoft.com/office/drawing/2014/main" val="3506964157"/>
                    </a:ext>
                  </a:extLst>
                </a:gridCol>
              </a:tblGrid>
              <a:tr h="5597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95% CI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3954965"/>
                  </a:ext>
                </a:extLst>
              </a:tr>
              <a:tr h="3768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-.2822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.0407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[-0.3754, -0.2139]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4577982"/>
                  </a:ext>
                </a:extLst>
              </a:tr>
            </a:tbl>
          </a:graphicData>
        </a:graphic>
      </p:graphicFrame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E12B27D8-573F-AE4D-9459-3FBA4A391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331358"/>
              </p:ext>
            </p:extLst>
          </p:nvPr>
        </p:nvGraphicFramePr>
        <p:xfrm>
          <a:off x="6646571" y="5701633"/>
          <a:ext cx="3990108" cy="93667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30036">
                  <a:extLst>
                    <a:ext uri="{9D8B030D-6E8A-4147-A177-3AD203B41FA5}">
                      <a16:colId xmlns:a16="http://schemas.microsoft.com/office/drawing/2014/main" val="1664202331"/>
                    </a:ext>
                  </a:extLst>
                </a:gridCol>
                <a:gridCol w="1330036">
                  <a:extLst>
                    <a:ext uri="{9D8B030D-6E8A-4147-A177-3AD203B41FA5}">
                      <a16:colId xmlns:a16="http://schemas.microsoft.com/office/drawing/2014/main" val="4031600026"/>
                    </a:ext>
                  </a:extLst>
                </a:gridCol>
                <a:gridCol w="1330036">
                  <a:extLst>
                    <a:ext uri="{9D8B030D-6E8A-4147-A177-3AD203B41FA5}">
                      <a16:colId xmlns:a16="http://schemas.microsoft.com/office/drawing/2014/main" val="3506964157"/>
                    </a:ext>
                  </a:extLst>
                </a:gridCol>
              </a:tblGrid>
              <a:tr h="52413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95% CI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3954965"/>
                  </a:ext>
                </a:extLst>
              </a:tr>
              <a:tr h="41253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-.7580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.0676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[-0.8592, -0.6037]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4577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009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FBF32-A8FA-4643-8D5D-921E08DAF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Spain - Autocovariance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9A281D20-59D2-874F-B024-AE283FD363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660" y="2136071"/>
            <a:ext cx="5183340" cy="420535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E0C33D-50B5-AC47-AF31-EB2AE66F2733}"/>
              </a:ext>
            </a:extLst>
          </p:cNvPr>
          <p:cNvSpPr txBox="1"/>
          <p:nvPr/>
        </p:nvSpPr>
        <p:spPr>
          <a:xfrm>
            <a:off x="6317672" y="2327564"/>
            <a:ext cx="509451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dirty="0">
                <a:solidFill>
                  <a:srgbClr val="3D3D3D"/>
                </a:solidFill>
              </a:rPr>
              <a:t>Residuals are randomly distributed and not correlated but show slight periodicity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212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2333-E373-1844-B002-3C41681AC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% FEMALE SECONDARY EDUCATION ENROLLMENT VS. FERTILITY RATE LS REGRESSION : Mexico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029132-CDC4-BB40-9C92-637BE01F7F9A}"/>
              </a:ext>
            </a:extLst>
          </p:cNvPr>
          <p:cNvSpPr txBox="1"/>
          <p:nvPr/>
        </p:nvSpPr>
        <p:spPr>
          <a:xfrm>
            <a:off x="6096000" y="5339945"/>
            <a:ext cx="5588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Strong Correlation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Statistically negative linear relationship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78906B4C-E714-C64F-983D-7F908BDBD3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269672"/>
              </p:ext>
            </p:extLst>
          </p:nvPr>
        </p:nvGraphicFramePr>
        <p:xfrm>
          <a:off x="6197358" y="2350271"/>
          <a:ext cx="4891314" cy="279177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445657">
                  <a:extLst>
                    <a:ext uri="{9D8B030D-6E8A-4147-A177-3AD203B41FA5}">
                      <a16:colId xmlns:a16="http://schemas.microsoft.com/office/drawing/2014/main" val="2065374167"/>
                    </a:ext>
                  </a:extLst>
                </a:gridCol>
                <a:gridCol w="2445657">
                  <a:extLst>
                    <a:ext uri="{9D8B030D-6E8A-4147-A177-3AD203B41FA5}">
                      <a16:colId xmlns:a16="http://schemas.microsoft.com/office/drawing/2014/main" val="3030586136"/>
                    </a:ext>
                  </a:extLst>
                </a:gridCol>
              </a:tblGrid>
              <a:tr h="59721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LS Slope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-0.3331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3338148"/>
                  </a:ext>
                </a:extLst>
              </a:tr>
              <a:tr h="59721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95% Confidence Interval LS Slope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[-0.506, -0.1602]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8487777"/>
                  </a:ext>
                </a:extLst>
              </a:tr>
              <a:tr h="59721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Correlation Coefficient (r)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-0.9691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5610541"/>
                  </a:ext>
                </a:extLst>
              </a:tr>
              <a:tr h="59721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95% Confidence Interval Corr. Coeff.(r)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[-0.9829, -0.9445]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0601044"/>
                  </a:ext>
                </a:extLst>
              </a:tr>
            </a:tbl>
          </a:graphicData>
        </a:graphic>
      </p:graphicFrame>
      <p:pic>
        <p:nvPicPr>
          <p:cNvPr id="14" name="Content Placeholder 13" descr="Chart&#10;&#10;Description automatically generated">
            <a:extLst>
              <a:ext uri="{FF2B5EF4-FFF2-40B4-BE49-F238E27FC236}">
                <a16:creationId xmlns:a16="http://schemas.microsoft.com/office/drawing/2014/main" id="{6FD23317-3301-004C-9F9E-05CED86976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753" y="1907039"/>
            <a:ext cx="5647889" cy="4576284"/>
          </a:xfrm>
        </p:spPr>
      </p:pic>
    </p:spTree>
    <p:extLst>
      <p:ext uri="{BB962C8B-B14F-4D97-AF65-F5344CB8AC3E}">
        <p14:creationId xmlns:p14="http://schemas.microsoft.com/office/powerpoint/2010/main" val="1751922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040A-399B-AD4B-8419-E1A5E2D62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Mexico- Bootstrap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21EA63-5F14-B746-8297-3FE5CAAECD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0707" y="1967469"/>
            <a:ext cx="4446479" cy="351164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44D809-D6D7-304C-A66F-DAF4663BD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815" y="1967469"/>
            <a:ext cx="4446480" cy="3511641"/>
          </a:xfrm>
          <a:prstGeom prst="rect">
            <a:avLst/>
          </a:prstGeom>
        </p:spPr>
      </p:pic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97E975D9-673B-7E42-A6D9-BC8AFA1318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748875"/>
              </p:ext>
            </p:extLst>
          </p:nvPr>
        </p:nvGraphicFramePr>
        <p:xfrm>
          <a:off x="1361352" y="5687507"/>
          <a:ext cx="4145187" cy="93667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81729">
                  <a:extLst>
                    <a:ext uri="{9D8B030D-6E8A-4147-A177-3AD203B41FA5}">
                      <a16:colId xmlns:a16="http://schemas.microsoft.com/office/drawing/2014/main" val="1664202331"/>
                    </a:ext>
                  </a:extLst>
                </a:gridCol>
                <a:gridCol w="1381729">
                  <a:extLst>
                    <a:ext uri="{9D8B030D-6E8A-4147-A177-3AD203B41FA5}">
                      <a16:colId xmlns:a16="http://schemas.microsoft.com/office/drawing/2014/main" val="4031600026"/>
                    </a:ext>
                  </a:extLst>
                </a:gridCol>
                <a:gridCol w="1381729">
                  <a:extLst>
                    <a:ext uri="{9D8B030D-6E8A-4147-A177-3AD203B41FA5}">
                      <a16:colId xmlns:a16="http://schemas.microsoft.com/office/drawing/2014/main" val="3506964157"/>
                    </a:ext>
                  </a:extLst>
                </a:gridCol>
              </a:tblGrid>
              <a:tr h="5597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95% CI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3954965"/>
                  </a:ext>
                </a:extLst>
              </a:tr>
              <a:tr h="3768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-.3367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.0207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[-0.3841, -0.302]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4577982"/>
                  </a:ext>
                </a:extLst>
              </a:tr>
            </a:tbl>
          </a:graphicData>
        </a:graphic>
      </p:graphicFrame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A051FC65-DD7D-DD46-8F62-6197E43AC3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042858"/>
              </p:ext>
            </p:extLst>
          </p:nvPr>
        </p:nvGraphicFramePr>
        <p:xfrm>
          <a:off x="6836108" y="5701631"/>
          <a:ext cx="4145187" cy="93667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81729">
                  <a:extLst>
                    <a:ext uri="{9D8B030D-6E8A-4147-A177-3AD203B41FA5}">
                      <a16:colId xmlns:a16="http://schemas.microsoft.com/office/drawing/2014/main" val="1664202331"/>
                    </a:ext>
                  </a:extLst>
                </a:gridCol>
                <a:gridCol w="1381729">
                  <a:extLst>
                    <a:ext uri="{9D8B030D-6E8A-4147-A177-3AD203B41FA5}">
                      <a16:colId xmlns:a16="http://schemas.microsoft.com/office/drawing/2014/main" val="4031600026"/>
                    </a:ext>
                  </a:extLst>
                </a:gridCol>
                <a:gridCol w="1381729">
                  <a:extLst>
                    <a:ext uri="{9D8B030D-6E8A-4147-A177-3AD203B41FA5}">
                      <a16:colId xmlns:a16="http://schemas.microsoft.com/office/drawing/2014/main" val="3506964157"/>
                    </a:ext>
                  </a:extLst>
                </a:gridCol>
              </a:tblGrid>
              <a:tr h="5597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95% CI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3954965"/>
                  </a:ext>
                </a:extLst>
              </a:tr>
              <a:tr h="3768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-.9703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.0083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[-0.9837, -0.9525]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4577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53816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{80DBC559-D080-3B4B-948F-5E7EFDA17DFF}tf10001123</Template>
  <TotalTime>10658</TotalTime>
  <Words>1232</Words>
  <Application>Microsoft Macintosh PowerPoint</Application>
  <PresentationFormat>Widescreen</PresentationFormat>
  <Paragraphs>137</Paragraphs>
  <Slides>19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Gill Sans MT</vt:lpstr>
      <vt:lpstr>Wingdings 2</vt:lpstr>
      <vt:lpstr>Dividend</vt:lpstr>
      <vt:lpstr>DOES female Prevalence IN SCHOOLS CORRELATE TO FERTILITY RATES? </vt:lpstr>
      <vt:lpstr>Motivation</vt:lpstr>
      <vt:lpstr>Data and limitations</vt:lpstr>
      <vt:lpstr>Time-Series</vt:lpstr>
      <vt:lpstr>% FEMALE SECONDARY EDUCATION ENROLLMENT VS. FERTILITY RATE LS REGRESSION : SPAIN </vt:lpstr>
      <vt:lpstr>Spain- Bootstrap</vt:lpstr>
      <vt:lpstr>Spain - Autocovariance</vt:lpstr>
      <vt:lpstr>% FEMALE SECONDARY EDUCATION ENROLLMENT VS. FERTILITY RATE LS REGRESSION : Mexico</vt:lpstr>
      <vt:lpstr>Mexico- Bootstrap</vt:lpstr>
      <vt:lpstr>Mexico - Autocovariance</vt:lpstr>
      <vt:lpstr>% FEMALE SECONDARY EDUCATION ENROLLMENT VS. FERTILITY RATE LS REGRESSION : Nepal</vt:lpstr>
      <vt:lpstr>Nepal – Autocovariance for linear LS regression</vt:lpstr>
      <vt:lpstr>2nd order linear Regression fit + Autocovariance</vt:lpstr>
      <vt:lpstr>Nepal- Bootstrap</vt:lpstr>
      <vt:lpstr>Nepal- Autocovariance</vt:lpstr>
      <vt:lpstr>Correlation coefficient (r) over time (20-year period)</vt:lpstr>
      <vt:lpstr>Conclusion</vt:lpstr>
      <vt:lpstr>Questions?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DOES WOMEN’S INCREASING PRESENCE IN SCHOOLS CORRELATE TO FERTILITY RATES? </dc:title>
  <dc:creator>crkrall01@gmail.com</dc:creator>
  <cp:lastModifiedBy>crkrall01@gmail.com</cp:lastModifiedBy>
  <cp:revision>11</cp:revision>
  <dcterms:created xsi:type="dcterms:W3CDTF">2022-04-11T23:40:26Z</dcterms:created>
  <dcterms:modified xsi:type="dcterms:W3CDTF">2022-04-20T17:41:44Z</dcterms:modified>
</cp:coreProperties>
</file>