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25DBF-2A8D-479B-B562-96FD86780DB1}" v="11" dt="2022-04-20T16:21:01.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4660"/>
  </p:normalViewPr>
  <p:slideViewPr>
    <p:cSldViewPr snapToGrid="0">
      <p:cViewPr varScale="1">
        <p:scale>
          <a:sx n="57" d="100"/>
          <a:sy n="57" d="100"/>
        </p:scale>
        <p:origin x="48" y="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sasso, Ethan M" userId="43630bd0-a5e5-4acc-9e19-0f2fd59ef6b2" providerId="ADAL" clId="{3A725DBF-2A8D-479B-B562-96FD86780DB1}"/>
    <pc:docChg chg="undo custSel addSld delSld modSld">
      <pc:chgData name="Losasso, Ethan M" userId="43630bd0-a5e5-4acc-9e19-0f2fd59ef6b2" providerId="ADAL" clId="{3A725DBF-2A8D-479B-B562-96FD86780DB1}" dt="2022-04-20T16:21:33.711" v="1952" actId="1076"/>
      <pc:docMkLst>
        <pc:docMk/>
      </pc:docMkLst>
      <pc:sldChg chg="modSp mod">
        <pc:chgData name="Losasso, Ethan M" userId="43630bd0-a5e5-4acc-9e19-0f2fd59ef6b2" providerId="ADAL" clId="{3A725DBF-2A8D-479B-B562-96FD86780DB1}" dt="2022-04-20T14:14:26.864" v="867" actId="1076"/>
        <pc:sldMkLst>
          <pc:docMk/>
          <pc:sldMk cId="2439919955" sldId="256"/>
        </pc:sldMkLst>
        <pc:spChg chg="mod">
          <ac:chgData name="Losasso, Ethan M" userId="43630bd0-a5e5-4acc-9e19-0f2fd59ef6b2" providerId="ADAL" clId="{3A725DBF-2A8D-479B-B562-96FD86780DB1}" dt="2022-04-20T14:14:26.864" v="867" actId="1076"/>
          <ac:spMkLst>
            <pc:docMk/>
            <pc:sldMk cId="2439919955" sldId="256"/>
            <ac:spMk id="2" creationId="{C4980464-61D9-4599-9AD6-5CD41705A422}"/>
          </ac:spMkLst>
        </pc:spChg>
      </pc:sldChg>
      <pc:sldChg chg="modSp mod">
        <pc:chgData name="Losasso, Ethan M" userId="43630bd0-a5e5-4acc-9e19-0f2fd59ef6b2" providerId="ADAL" clId="{3A725DBF-2A8D-479B-B562-96FD86780DB1}" dt="2022-04-20T14:52:06.447" v="1793" actId="20577"/>
        <pc:sldMkLst>
          <pc:docMk/>
          <pc:sldMk cId="1753178722" sldId="257"/>
        </pc:sldMkLst>
        <pc:spChg chg="mod">
          <ac:chgData name="Losasso, Ethan M" userId="43630bd0-a5e5-4acc-9e19-0f2fd59ef6b2" providerId="ADAL" clId="{3A725DBF-2A8D-479B-B562-96FD86780DB1}" dt="2022-04-20T14:52:06.447" v="1793" actId="20577"/>
          <ac:spMkLst>
            <pc:docMk/>
            <pc:sldMk cId="1753178722" sldId="257"/>
            <ac:spMk id="3" creationId="{0DC74897-B391-4579-A42F-16B95410ED13}"/>
          </ac:spMkLst>
        </pc:spChg>
      </pc:sldChg>
      <pc:sldChg chg="modSp mod">
        <pc:chgData name="Losasso, Ethan M" userId="43630bd0-a5e5-4acc-9e19-0f2fd59ef6b2" providerId="ADAL" clId="{3A725DBF-2A8D-479B-B562-96FD86780DB1}" dt="2022-04-20T14:18:09.867" v="1088" actId="20577"/>
        <pc:sldMkLst>
          <pc:docMk/>
          <pc:sldMk cId="178830021" sldId="258"/>
        </pc:sldMkLst>
        <pc:spChg chg="mod">
          <ac:chgData name="Losasso, Ethan M" userId="43630bd0-a5e5-4acc-9e19-0f2fd59ef6b2" providerId="ADAL" clId="{3A725DBF-2A8D-479B-B562-96FD86780DB1}" dt="2022-04-20T14:18:09.867" v="1088" actId="20577"/>
          <ac:spMkLst>
            <pc:docMk/>
            <pc:sldMk cId="178830021" sldId="258"/>
            <ac:spMk id="3" creationId="{03EA913C-E689-4708-8B98-2ED857B0A108}"/>
          </ac:spMkLst>
        </pc:spChg>
      </pc:sldChg>
      <pc:sldChg chg="modSp mod">
        <pc:chgData name="Losasso, Ethan M" userId="43630bd0-a5e5-4acc-9e19-0f2fd59ef6b2" providerId="ADAL" clId="{3A725DBF-2A8D-479B-B562-96FD86780DB1}" dt="2022-04-20T14:23:00.594" v="1234" actId="20577"/>
        <pc:sldMkLst>
          <pc:docMk/>
          <pc:sldMk cId="2078972622" sldId="260"/>
        </pc:sldMkLst>
        <pc:spChg chg="mod">
          <ac:chgData name="Losasso, Ethan M" userId="43630bd0-a5e5-4acc-9e19-0f2fd59ef6b2" providerId="ADAL" clId="{3A725DBF-2A8D-479B-B562-96FD86780DB1}" dt="2022-04-20T14:23:00.594" v="1234" actId="20577"/>
          <ac:spMkLst>
            <pc:docMk/>
            <pc:sldMk cId="2078972622" sldId="260"/>
            <ac:spMk id="27" creationId="{CD2EEDEE-D203-4040-BA70-91D45DA58CF4}"/>
          </ac:spMkLst>
        </pc:spChg>
      </pc:sldChg>
      <pc:sldChg chg="addSp del mod">
        <pc:chgData name="Losasso, Ethan M" userId="43630bd0-a5e5-4acc-9e19-0f2fd59ef6b2" providerId="ADAL" clId="{3A725DBF-2A8D-479B-B562-96FD86780DB1}" dt="2022-04-20T01:29:10.696" v="330" actId="47"/>
        <pc:sldMkLst>
          <pc:docMk/>
          <pc:sldMk cId="346479503" sldId="261"/>
        </pc:sldMkLst>
        <pc:picChg chg="add">
          <ac:chgData name="Losasso, Ethan M" userId="43630bd0-a5e5-4acc-9e19-0f2fd59ef6b2" providerId="ADAL" clId="{3A725DBF-2A8D-479B-B562-96FD86780DB1}" dt="2022-04-20T01:28:27.248" v="326" actId="22"/>
          <ac:picMkLst>
            <pc:docMk/>
            <pc:sldMk cId="346479503" sldId="261"/>
            <ac:picMk id="5" creationId="{4D968978-4F62-4BE6-B942-13CF637EB351}"/>
          </ac:picMkLst>
        </pc:picChg>
        <pc:picChg chg="add">
          <ac:chgData name="Losasso, Ethan M" userId="43630bd0-a5e5-4acc-9e19-0f2fd59ef6b2" providerId="ADAL" clId="{3A725DBF-2A8D-479B-B562-96FD86780DB1}" dt="2022-04-20T01:28:36.019" v="327" actId="22"/>
          <ac:picMkLst>
            <pc:docMk/>
            <pc:sldMk cId="346479503" sldId="261"/>
            <ac:picMk id="7" creationId="{AA3E56C5-D9CF-4EA9-A46C-58F089606E59}"/>
          </ac:picMkLst>
        </pc:picChg>
        <pc:picChg chg="add">
          <ac:chgData name="Losasso, Ethan M" userId="43630bd0-a5e5-4acc-9e19-0f2fd59ef6b2" providerId="ADAL" clId="{3A725DBF-2A8D-479B-B562-96FD86780DB1}" dt="2022-04-20T01:28:45.415" v="328" actId="22"/>
          <ac:picMkLst>
            <pc:docMk/>
            <pc:sldMk cId="346479503" sldId="261"/>
            <ac:picMk id="9" creationId="{65284917-C6B0-4BFF-8DB6-A2C87588DC28}"/>
          </ac:picMkLst>
        </pc:picChg>
      </pc:sldChg>
      <pc:sldChg chg="modSp mod">
        <pc:chgData name="Losasso, Ethan M" userId="43630bd0-a5e5-4acc-9e19-0f2fd59ef6b2" providerId="ADAL" clId="{3A725DBF-2A8D-479B-B562-96FD86780DB1}" dt="2022-04-20T14:29:36.386" v="1360" actId="20577"/>
        <pc:sldMkLst>
          <pc:docMk/>
          <pc:sldMk cId="230314652" sldId="262"/>
        </pc:sldMkLst>
        <pc:spChg chg="mod">
          <ac:chgData name="Losasso, Ethan M" userId="43630bd0-a5e5-4acc-9e19-0f2fd59ef6b2" providerId="ADAL" clId="{3A725DBF-2A8D-479B-B562-96FD86780DB1}" dt="2022-04-20T14:29:36.386" v="1360" actId="20577"/>
          <ac:spMkLst>
            <pc:docMk/>
            <pc:sldMk cId="230314652" sldId="262"/>
            <ac:spMk id="18" creationId="{5AA25146-0DAD-4F41-B719-BCF86FC05103}"/>
          </ac:spMkLst>
        </pc:spChg>
      </pc:sldChg>
      <pc:sldChg chg="addSp delSp modSp mod">
        <pc:chgData name="Losasso, Ethan M" userId="43630bd0-a5e5-4acc-9e19-0f2fd59ef6b2" providerId="ADAL" clId="{3A725DBF-2A8D-479B-B562-96FD86780DB1}" dt="2022-04-20T14:35:18.619" v="1425" actId="5793"/>
        <pc:sldMkLst>
          <pc:docMk/>
          <pc:sldMk cId="2483860561" sldId="263"/>
        </pc:sldMkLst>
        <pc:spChg chg="mod">
          <ac:chgData name="Losasso, Ethan M" userId="43630bd0-a5e5-4acc-9e19-0f2fd59ef6b2" providerId="ADAL" clId="{3A725DBF-2A8D-479B-B562-96FD86780DB1}" dt="2022-04-20T14:35:18.619" v="1425" actId="5793"/>
          <ac:spMkLst>
            <pc:docMk/>
            <pc:sldMk cId="2483860561" sldId="263"/>
            <ac:spMk id="27" creationId="{CD2EEDEE-D203-4040-BA70-91D45DA58CF4}"/>
          </ac:spMkLst>
        </pc:spChg>
        <pc:picChg chg="del">
          <ac:chgData name="Losasso, Ethan M" userId="43630bd0-a5e5-4acc-9e19-0f2fd59ef6b2" providerId="ADAL" clId="{3A725DBF-2A8D-479B-B562-96FD86780DB1}" dt="2022-04-20T14:33:36.199" v="1366" actId="478"/>
          <ac:picMkLst>
            <pc:docMk/>
            <pc:sldMk cId="2483860561" sldId="263"/>
            <ac:picMk id="3" creationId="{686DB9A8-14B6-47B7-950A-6978EAEDE243}"/>
          </ac:picMkLst>
        </pc:picChg>
        <pc:picChg chg="del">
          <ac:chgData name="Losasso, Ethan M" userId="43630bd0-a5e5-4acc-9e19-0f2fd59ef6b2" providerId="ADAL" clId="{3A725DBF-2A8D-479B-B562-96FD86780DB1}" dt="2022-04-20T14:33:20.074" v="1361" actId="478"/>
          <ac:picMkLst>
            <pc:docMk/>
            <pc:sldMk cId="2483860561" sldId="263"/>
            <ac:picMk id="5" creationId="{ED9B278E-AAC6-46BB-942B-A8EFF0D29833}"/>
          </ac:picMkLst>
        </pc:picChg>
        <pc:picChg chg="add mod">
          <ac:chgData name="Losasso, Ethan M" userId="43630bd0-a5e5-4acc-9e19-0f2fd59ef6b2" providerId="ADAL" clId="{3A725DBF-2A8D-479B-B562-96FD86780DB1}" dt="2022-04-20T14:33:31.580" v="1365" actId="1076"/>
          <ac:picMkLst>
            <pc:docMk/>
            <pc:sldMk cId="2483860561" sldId="263"/>
            <ac:picMk id="7" creationId="{D3799C76-A3B6-4DE4-BEBE-4BC0F8DB35BE}"/>
          </ac:picMkLst>
        </pc:picChg>
        <pc:picChg chg="add mod">
          <ac:chgData name="Losasso, Ethan M" userId="43630bd0-a5e5-4acc-9e19-0f2fd59ef6b2" providerId="ADAL" clId="{3A725DBF-2A8D-479B-B562-96FD86780DB1}" dt="2022-04-20T14:33:57.745" v="1369" actId="1076"/>
          <ac:picMkLst>
            <pc:docMk/>
            <pc:sldMk cId="2483860561" sldId="263"/>
            <ac:picMk id="9" creationId="{0D8BF675-8066-4654-8E8E-FF7D57EE1C4B}"/>
          </ac:picMkLst>
        </pc:picChg>
      </pc:sldChg>
      <pc:sldChg chg="modSp mod">
        <pc:chgData name="Losasso, Ethan M" userId="43630bd0-a5e5-4acc-9e19-0f2fd59ef6b2" providerId="ADAL" clId="{3A725DBF-2A8D-479B-B562-96FD86780DB1}" dt="2022-04-20T14:38:12.296" v="1455" actId="20577"/>
        <pc:sldMkLst>
          <pc:docMk/>
          <pc:sldMk cId="3378063468" sldId="264"/>
        </pc:sldMkLst>
        <pc:spChg chg="mod">
          <ac:chgData name="Losasso, Ethan M" userId="43630bd0-a5e5-4acc-9e19-0f2fd59ef6b2" providerId="ADAL" clId="{3A725DBF-2A8D-479B-B562-96FD86780DB1}" dt="2022-04-20T14:38:12.296" v="1455" actId="20577"/>
          <ac:spMkLst>
            <pc:docMk/>
            <pc:sldMk cId="3378063468" sldId="264"/>
            <ac:spMk id="27" creationId="{CD2EEDEE-D203-4040-BA70-91D45DA58CF4}"/>
          </ac:spMkLst>
        </pc:spChg>
      </pc:sldChg>
      <pc:sldChg chg="addSp delSp modSp add mod">
        <pc:chgData name="Losasso, Ethan M" userId="43630bd0-a5e5-4acc-9e19-0f2fd59ef6b2" providerId="ADAL" clId="{3A725DBF-2A8D-479B-B562-96FD86780DB1}" dt="2022-04-20T14:39:34.987" v="1629" actId="1035"/>
        <pc:sldMkLst>
          <pc:docMk/>
          <pc:sldMk cId="3365400541" sldId="265"/>
        </pc:sldMkLst>
        <pc:spChg chg="mod">
          <ac:chgData name="Losasso, Ethan M" userId="43630bd0-a5e5-4acc-9e19-0f2fd59ef6b2" providerId="ADAL" clId="{3A725DBF-2A8D-479B-B562-96FD86780DB1}" dt="2022-04-20T14:39:34.987" v="1629" actId="1035"/>
          <ac:spMkLst>
            <pc:docMk/>
            <pc:sldMk cId="3365400541" sldId="265"/>
            <ac:spMk id="27" creationId="{CD2EEDEE-D203-4040-BA70-91D45DA58CF4}"/>
          </ac:spMkLst>
        </pc:spChg>
        <pc:picChg chg="add mod">
          <ac:chgData name="Losasso, Ethan M" userId="43630bd0-a5e5-4acc-9e19-0f2fd59ef6b2" providerId="ADAL" clId="{3A725DBF-2A8D-479B-B562-96FD86780DB1}" dt="2022-04-20T01:29:54.297" v="344" actId="1076"/>
          <ac:picMkLst>
            <pc:docMk/>
            <pc:sldMk cId="3365400541" sldId="265"/>
            <ac:picMk id="3" creationId="{8E1DBCAC-A4A3-42F6-A751-9F85F8984FFF}"/>
          </ac:picMkLst>
        </pc:picChg>
        <pc:picChg chg="del">
          <ac:chgData name="Losasso, Ethan M" userId="43630bd0-a5e5-4acc-9e19-0f2fd59ef6b2" providerId="ADAL" clId="{3A725DBF-2A8D-479B-B562-96FD86780DB1}" dt="2022-04-20T01:29:23.337" v="332" actId="478"/>
          <ac:picMkLst>
            <pc:docMk/>
            <pc:sldMk cId="3365400541" sldId="265"/>
            <ac:picMk id="4" creationId="{5E2C8B41-CB08-4D91-8427-30AA47A6E0E5}"/>
          </ac:picMkLst>
        </pc:picChg>
        <pc:picChg chg="add mod">
          <ac:chgData name="Losasso, Ethan M" userId="43630bd0-a5e5-4acc-9e19-0f2fd59ef6b2" providerId="ADAL" clId="{3A725DBF-2A8D-479B-B562-96FD86780DB1}" dt="2022-04-20T01:30:17.673" v="349" actId="1076"/>
          <ac:picMkLst>
            <pc:docMk/>
            <pc:sldMk cId="3365400541" sldId="265"/>
            <ac:picMk id="6" creationId="{1611F52C-07E1-4E4F-AEDA-B2AD04FC81D8}"/>
          </ac:picMkLst>
        </pc:picChg>
        <pc:picChg chg="del">
          <ac:chgData name="Losasso, Ethan M" userId="43630bd0-a5e5-4acc-9e19-0f2fd59ef6b2" providerId="ADAL" clId="{3A725DBF-2A8D-479B-B562-96FD86780DB1}" dt="2022-04-20T01:29:30.481" v="334" actId="478"/>
          <ac:picMkLst>
            <pc:docMk/>
            <pc:sldMk cId="3365400541" sldId="265"/>
            <ac:picMk id="7" creationId="{0EC370A9-8FE1-4375-8DFD-A0D7320D9652}"/>
          </ac:picMkLst>
        </pc:picChg>
        <pc:picChg chg="add mod">
          <ac:chgData name="Losasso, Ethan M" userId="43630bd0-a5e5-4acc-9e19-0f2fd59ef6b2" providerId="ADAL" clId="{3A725DBF-2A8D-479B-B562-96FD86780DB1}" dt="2022-04-20T01:30:39.964" v="352" actId="1076"/>
          <ac:picMkLst>
            <pc:docMk/>
            <pc:sldMk cId="3365400541" sldId="265"/>
            <ac:picMk id="9" creationId="{FB0EB5F8-9C47-4790-B4FA-533665FDF4AD}"/>
          </ac:picMkLst>
        </pc:picChg>
      </pc:sldChg>
      <pc:sldChg chg="addSp delSp modSp new mod setBg">
        <pc:chgData name="Losasso, Ethan M" userId="43630bd0-a5e5-4acc-9e19-0f2fd59ef6b2" providerId="ADAL" clId="{3A725DBF-2A8D-479B-B562-96FD86780DB1}" dt="2022-04-20T01:37:39.597" v="828" actId="20577"/>
        <pc:sldMkLst>
          <pc:docMk/>
          <pc:sldMk cId="2297183499" sldId="266"/>
        </pc:sldMkLst>
        <pc:spChg chg="mod">
          <ac:chgData name="Losasso, Ethan M" userId="43630bd0-a5e5-4acc-9e19-0f2fd59ef6b2" providerId="ADAL" clId="{3A725DBF-2A8D-479B-B562-96FD86780DB1}" dt="2022-04-20T01:37:39.597" v="828" actId="20577"/>
          <ac:spMkLst>
            <pc:docMk/>
            <pc:sldMk cId="2297183499" sldId="266"/>
            <ac:spMk id="2" creationId="{C763DDE7-A547-4FA6-9FC6-4FCFCF455842}"/>
          </ac:spMkLst>
        </pc:spChg>
        <pc:spChg chg="del">
          <ac:chgData name="Losasso, Ethan M" userId="43630bd0-a5e5-4acc-9e19-0f2fd59ef6b2" providerId="ADAL" clId="{3A725DBF-2A8D-479B-B562-96FD86780DB1}" dt="2022-04-20T01:37:32.950" v="816" actId="26606"/>
          <ac:spMkLst>
            <pc:docMk/>
            <pc:sldMk cId="2297183499" sldId="266"/>
            <ac:spMk id="3" creationId="{2D5D6A46-9A4C-4685-B218-08590737E8AE}"/>
          </ac:spMkLst>
        </pc:spChg>
        <pc:spChg chg="add">
          <ac:chgData name="Losasso, Ethan M" userId="43630bd0-a5e5-4acc-9e19-0f2fd59ef6b2" providerId="ADAL" clId="{3A725DBF-2A8D-479B-B562-96FD86780DB1}" dt="2022-04-20T01:37:32.950" v="816" actId="26606"/>
          <ac:spMkLst>
            <pc:docMk/>
            <pc:sldMk cId="2297183499" sldId="266"/>
            <ac:spMk id="10" creationId="{61FB7DE9-F562-4290-99B7-8C2189D61165}"/>
          </ac:spMkLst>
        </pc:spChg>
        <pc:spChg chg="add">
          <ac:chgData name="Losasso, Ethan M" userId="43630bd0-a5e5-4acc-9e19-0f2fd59ef6b2" providerId="ADAL" clId="{3A725DBF-2A8D-479B-B562-96FD86780DB1}" dt="2022-04-20T01:37:32.950" v="816" actId="26606"/>
          <ac:spMkLst>
            <pc:docMk/>
            <pc:sldMk cId="2297183499" sldId="266"/>
            <ac:spMk id="12" creationId="{8337CC61-9E93-4D80-9F1C-12CE9A0C07F6}"/>
          </ac:spMkLst>
        </pc:spChg>
        <pc:spChg chg="add">
          <ac:chgData name="Losasso, Ethan M" userId="43630bd0-a5e5-4acc-9e19-0f2fd59ef6b2" providerId="ADAL" clId="{3A725DBF-2A8D-479B-B562-96FD86780DB1}" dt="2022-04-20T01:37:32.950" v="816" actId="26606"/>
          <ac:spMkLst>
            <pc:docMk/>
            <pc:sldMk cId="2297183499" sldId="266"/>
            <ac:spMk id="14" creationId="{B354F8A8-7D5A-4944-8B6C-36BBF5C0FAFB}"/>
          </ac:spMkLst>
        </pc:spChg>
        <pc:picChg chg="add">
          <ac:chgData name="Losasso, Ethan M" userId="43630bd0-a5e5-4acc-9e19-0f2fd59ef6b2" providerId="ADAL" clId="{3A725DBF-2A8D-479B-B562-96FD86780DB1}" dt="2022-04-20T01:37:32.950" v="816" actId="26606"/>
          <ac:picMkLst>
            <pc:docMk/>
            <pc:sldMk cId="2297183499" sldId="266"/>
            <ac:picMk id="7" creationId="{23AA6E3E-B7A2-E0A3-6471-7E4365D390B6}"/>
          </ac:picMkLst>
        </pc:picChg>
      </pc:sldChg>
      <pc:sldChg chg="addSp delSp modSp add mod">
        <pc:chgData name="Losasso, Ethan M" userId="43630bd0-a5e5-4acc-9e19-0f2fd59ef6b2" providerId="ADAL" clId="{3A725DBF-2A8D-479B-B562-96FD86780DB1}" dt="2022-04-20T16:21:33.711" v="1952" actId="1076"/>
        <pc:sldMkLst>
          <pc:docMk/>
          <pc:sldMk cId="1261256252" sldId="267"/>
        </pc:sldMkLst>
        <pc:spChg chg="mod">
          <ac:chgData name="Losasso, Ethan M" userId="43630bd0-a5e5-4acc-9e19-0f2fd59ef6b2" providerId="ADAL" clId="{3A725DBF-2A8D-479B-B562-96FD86780DB1}" dt="2022-04-20T16:21:27.937" v="1951" actId="20577"/>
          <ac:spMkLst>
            <pc:docMk/>
            <pc:sldMk cId="1261256252" sldId="267"/>
            <ac:spMk id="2" creationId="{C763DDE7-A547-4FA6-9FC6-4FCFCF455842}"/>
          </ac:spMkLst>
        </pc:spChg>
        <pc:spChg chg="add mod">
          <ac:chgData name="Losasso, Ethan M" userId="43630bd0-a5e5-4acc-9e19-0f2fd59ef6b2" providerId="ADAL" clId="{3A725DBF-2A8D-479B-B562-96FD86780DB1}" dt="2022-04-20T16:21:33.711" v="1952" actId="1076"/>
          <ac:spMkLst>
            <pc:docMk/>
            <pc:sldMk cId="1261256252" sldId="267"/>
            <ac:spMk id="3" creationId="{BD26A94C-F54E-4F2B-97DD-9D9EF9864E92}"/>
          </ac:spMkLst>
        </pc:spChg>
        <pc:spChg chg="add del">
          <ac:chgData name="Losasso, Ethan M" userId="43630bd0-a5e5-4acc-9e19-0f2fd59ef6b2" providerId="ADAL" clId="{3A725DBF-2A8D-479B-B562-96FD86780DB1}" dt="2022-04-20T16:20:52.572" v="1914"/>
          <ac:spMkLst>
            <pc:docMk/>
            <pc:sldMk cId="1261256252" sldId="267"/>
            <ac:spMk id="4" creationId="{820C71B2-FED3-4065-B52C-217B452C99A2}"/>
          </ac:spMkLst>
        </pc:spChg>
        <pc:spChg chg="add del">
          <ac:chgData name="Losasso, Ethan M" userId="43630bd0-a5e5-4acc-9e19-0f2fd59ef6b2" providerId="ADAL" clId="{3A725DBF-2A8D-479B-B562-96FD86780DB1}" dt="2022-04-20T16:21:01.687" v="1922"/>
          <ac:spMkLst>
            <pc:docMk/>
            <pc:sldMk cId="1261256252" sldId="267"/>
            <ac:spMk id="5" creationId="{C98E382D-C902-4002-B3EB-BC94F098E54B}"/>
          </ac:spMkLst>
        </pc:spChg>
        <pc:picChg chg="del">
          <ac:chgData name="Losasso, Ethan M" userId="43630bd0-a5e5-4acc-9e19-0f2fd59ef6b2" providerId="ADAL" clId="{3A725DBF-2A8D-479B-B562-96FD86780DB1}" dt="2022-04-20T14:40:06.932" v="1631" actId="478"/>
          <ac:picMkLst>
            <pc:docMk/>
            <pc:sldMk cId="1261256252" sldId="267"/>
            <ac:picMk id="7" creationId="{23AA6E3E-B7A2-E0A3-6471-7E4365D390B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4/20/2022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78239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4/20/2022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4158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4/20/2022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485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4/20/2022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2298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4/20/2022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0628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4/20/2022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7366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4/20/2022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7677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4/20/2022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4564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4/20/2022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7912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4/20/2022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0441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4/20/2022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3211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4/20/2022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4338837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7265/N5K072F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80464-61D9-4599-9AD6-5CD41705A422}"/>
              </a:ext>
            </a:extLst>
          </p:cNvPr>
          <p:cNvSpPr>
            <a:spLocks noGrp="1"/>
          </p:cNvSpPr>
          <p:nvPr>
            <p:ph type="ctrTitle"/>
          </p:nvPr>
        </p:nvSpPr>
        <p:spPr>
          <a:xfrm>
            <a:off x="864869" y="1263761"/>
            <a:ext cx="3718561" cy="2508139"/>
          </a:xfrm>
        </p:spPr>
        <p:txBody>
          <a:bodyPr>
            <a:noAutofit/>
          </a:bodyPr>
          <a:lstStyle/>
          <a:p>
            <a:r>
              <a:rPr lang="en-US" sz="2400" dirty="0"/>
              <a:t>Linking CO2 Concentrations and Arctic Sea Ice Patterns</a:t>
            </a:r>
          </a:p>
        </p:txBody>
      </p:sp>
      <p:sp>
        <p:nvSpPr>
          <p:cNvPr id="3" name="Subtitle 2">
            <a:extLst>
              <a:ext uri="{FF2B5EF4-FFF2-40B4-BE49-F238E27FC236}">
                <a16:creationId xmlns:a16="http://schemas.microsoft.com/office/drawing/2014/main" id="{4D9D2D99-7F5A-4CFD-ADB6-EA2AA049949E}"/>
              </a:ext>
            </a:extLst>
          </p:cNvPr>
          <p:cNvSpPr>
            <a:spLocks noGrp="1"/>
          </p:cNvSpPr>
          <p:nvPr>
            <p:ph type="subTitle" idx="1"/>
          </p:nvPr>
        </p:nvSpPr>
        <p:spPr>
          <a:xfrm>
            <a:off x="1371600" y="4114800"/>
            <a:ext cx="2705100" cy="1371601"/>
          </a:xfrm>
        </p:spPr>
        <p:txBody>
          <a:bodyPr>
            <a:normAutofit/>
          </a:bodyPr>
          <a:lstStyle/>
          <a:p>
            <a:r>
              <a:rPr lang="en-US" sz="2000"/>
              <a:t>Ethan Losasso</a:t>
            </a:r>
          </a:p>
          <a:p>
            <a:r>
              <a:rPr lang="en-US" sz="2000"/>
              <a:t>EAS 4480</a:t>
            </a:r>
          </a:p>
        </p:txBody>
      </p:sp>
      <p:pic>
        <p:nvPicPr>
          <p:cNvPr id="1026" name="Picture 2" descr="Quick Facts on Arctic Sea Ice | National Snow and Ice Data Center">
            <a:extLst>
              <a:ext uri="{FF2B5EF4-FFF2-40B4-BE49-F238E27FC236}">
                <a16:creationId xmlns:a16="http://schemas.microsoft.com/office/drawing/2014/main" id="{0C5AACFA-2F0F-4EB5-8C3C-BAEFF66C5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75" r="15758"/>
          <a:stretch/>
        </p:blipFill>
        <p:spPr bwMode="auto">
          <a:xfrm>
            <a:off x="5410200" y="10"/>
            <a:ext cx="6781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1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3DDE7-A547-4FA6-9FC6-4FCFCF455842}"/>
              </a:ext>
            </a:extLst>
          </p:cNvPr>
          <p:cNvSpPr>
            <a:spLocks noGrp="1"/>
          </p:cNvSpPr>
          <p:nvPr>
            <p:ph type="title"/>
          </p:nvPr>
        </p:nvSpPr>
        <p:spPr>
          <a:xfrm>
            <a:off x="2038350" y="1927859"/>
            <a:ext cx="8115299" cy="3095984"/>
          </a:xfrm>
        </p:spPr>
        <p:txBody>
          <a:bodyPr vert="horz" lIns="91440" tIns="45720" rIns="91440" bIns="45720" rtlCol="0" anchor="b">
            <a:normAutofit fontScale="90000"/>
          </a:bodyPr>
          <a:lstStyle/>
          <a:p>
            <a:r>
              <a:rPr lang="en-US" sz="1400" kern="1200" cap="all" spc="300" baseline="0" dirty="0">
                <a:solidFill>
                  <a:schemeClr val="tx2"/>
                </a:solidFill>
                <a:latin typeface="+mj-lt"/>
                <a:ea typeface="+mj-ea"/>
                <a:cs typeface="+mj-cs"/>
              </a:rPr>
              <a:t>	</a:t>
            </a:r>
            <a:r>
              <a:rPr lang="en-US" sz="1400" dirty="0">
                <a:effectLst/>
              </a:rPr>
              <a:t>Solomon, S., Qin, D., Manning, M., Chen, Z., Marquis, M., </a:t>
            </a:r>
            <a:r>
              <a:rPr lang="en-US" sz="1400" dirty="0" err="1">
                <a:effectLst/>
              </a:rPr>
              <a:t>Averyt</a:t>
            </a:r>
            <a:r>
              <a:rPr lang="en-US" sz="1400" dirty="0">
                <a:effectLst/>
              </a:rPr>
              <a:t>, K. B., </a:t>
            </a:r>
            <a:r>
              <a:rPr lang="en-US" sz="1400" dirty="0" err="1">
                <a:effectLst/>
              </a:rPr>
              <a:t>Tignor</a:t>
            </a:r>
            <a:r>
              <a:rPr lang="en-US" sz="1400" dirty="0">
                <a:effectLst/>
              </a:rPr>
              <a:t>, M., &amp; Miller, H. L. (2007). </a:t>
            </a:r>
            <a:r>
              <a:rPr lang="en-US" sz="1400" i="1" dirty="0">
                <a:effectLst/>
              </a:rPr>
              <a:t>The carbon cycle and the Climate System</a:t>
            </a:r>
            <a:r>
              <a:rPr lang="en-US" sz="1400" dirty="0">
                <a:effectLst/>
              </a:rPr>
              <a:t>. IPCC Fourth Assessment Report: Climate Change 2007. Retrieved April 20, 2022, from https://archive.ipcc.ch/publications_and_data/ar4/wg1/en/ch7s7-3.html </a:t>
            </a:r>
            <a:br>
              <a:rPr lang="en-US" sz="1400" dirty="0">
                <a:effectLst/>
              </a:rPr>
            </a:br>
            <a:br>
              <a:rPr lang="en-US" sz="1400" dirty="0">
                <a:effectLst/>
              </a:rPr>
            </a:br>
            <a:r>
              <a:rPr lang="en-US" sz="1400" dirty="0">
                <a:effectLst/>
              </a:rPr>
              <a:t>	</a:t>
            </a:r>
            <a:r>
              <a:rPr lang="en-US" sz="1400" b="0" i="0" dirty="0" err="1">
                <a:solidFill>
                  <a:srgbClr val="474747"/>
                </a:solidFill>
                <a:effectLst/>
              </a:rPr>
              <a:t>Fetterer</a:t>
            </a:r>
            <a:r>
              <a:rPr lang="en-US" sz="1400" b="0" i="0" dirty="0">
                <a:solidFill>
                  <a:srgbClr val="474747"/>
                </a:solidFill>
                <a:effectLst/>
              </a:rPr>
              <a:t>, F., K. Knowles, W. N. Meier, M. </a:t>
            </a:r>
            <a:r>
              <a:rPr lang="en-US" sz="1400" b="0" i="0" dirty="0" err="1">
                <a:solidFill>
                  <a:srgbClr val="474747"/>
                </a:solidFill>
                <a:effectLst/>
              </a:rPr>
              <a:t>Savoie</a:t>
            </a:r>
            <a:r>
              <a:rPr lang="en-US" sz="1400" b="0" i="0" dirty="0">
                <a:solidFill>
                  <a:srgbClr val="474747"/>
                </a:solidFill>
                <a:effectLst/>
              </a:rPr>
              <a:t>, and A. K. </a:t>
            </a:r>
            <a:r>
              <a:rPr lang="en-US" sz="1400" b="0" i="0" dirty="0" err="1">
                <a:solidFill>
                  <a:srgbClr val="474747"/>
                </a:solidFill>
                <a:effectLst/>
              </a:rPr>
              <a:t>Windnagel</a:t>
            </a:r>
            <a:r>
              <a:rPr lang="en-US" sz="1400" b="0" i="0" dirty="0">
                <a:solidFill>
                  <a:srgbClr val="474747"/>
                </a:solidFill>
                <a:effectLst/>
              </a:rPr>
              <a:t>. 2017, updated daily. </a:t>
            </a:r>
            <a:r>
              <a:rPr lang="en-US" sz="1400" b="0" i="1" dirty="0">
                <a:solidFill>
                  <a:srgbClr val="474747"/>
                </a:solidFill>
                <a:effectLst/>
              </a:rPr>
              <a:t>Sea Ice Index, Version 3</a:t>
            </a:r>
            <a:r>
              <a:rPr lang="en-US" sz="1400" b="0" i="0" dirty="0">
                <a:solidFill>
                  <a:srgbClr val="474747"/>
                </a:solidFill>
                <a:effectLst/>
              </a:rPr>
              <a:t>. North Monthly data. Boulder, Colorado USA. NSIDC: National Snow and Ice Data Center. </a:t>
            </a:r>
            <a:r>
              <a:rPr lang="en-US" sz="1400" b="0" i="0" dirty="0" err="1">
                <a:solidFill>
                  <a:srgbClr val="474747"/>
                </a:solidFill>
                <a:effectLst/>
              </a:rPr>
              <a:t>doi</a:t>
            </a:r>
            <a:r>
              <a:rPr lang="en-US" sz="1400" b="0" i="0" dirty="0">
                <a:solidFill>
                  <a:srgbClr val="474747"/>
                </a:solidFill>
                <a:effectLst/>
              </a:rPr>
              <a:t>: </a:t>
            </a:r>
            <a:r>
              <a:rPr lang="en-US" sz="1400" b="0" i="0" u="none" strike="noStrike" dirty="0">
                <a:solidFill>
                  <a:srgbClr val="126BBA"/>
                </a:solidFill>
                <a:effectLst/>
                <a:hlinkClick r:id="rId2"/>
              </a:rPr>
              <a:t>https://doi.org/10.7265/N5K072F8</a:t>
            </a:r>
            <a:r>
              <a:rPr lang="en-US" sz="1400" b="0" i="0" dirty="0">
                <a:solidFill>
                  <a:srgbClr val="474747"/>
                </a:solidFill>
                <a:effectLst/>
              </a:rPr>
              <a:t>. Retrieved April 20, 2022</a:t>
            </a:r>
            <a:br>
              <a:rPr lang="en-US" sz="1400" b="0" i="0" dirty="0">
                <a:solidFill>
                  <a:srgbClr val="474747"/>
                </a:solidFill>
                <a:effectLst/>
              </a:rPr>
            </a:br>
            <a:br>
              <a:rPr lang="en-US" sz="1400" b="0" i="0" dirty="0">
                <a:solidFill>
                  <a:srgbClr val="474747"/>
                </a:solidFill>
                <a:effectLst/>
              </a:rPr>
            </a:br>
            <a:r>
              <a:rPr lang="en-US" sz="1400" b="0" i="0" dirty="0">
                <a:solidFill>
                  <a:srgbClr val="474747"/>
                </a:solidFill>
                <a:effectLst/>
              </a:rPr>
              <a:t>	</a:t>
            </a:r>
            <a:r>
              <a:rPr lang="en-US" sz="1400" b="0" i="0" dirty="0" err="1">
                <a:solidFill>
                  <a:srgbClr val="474747"/>
                </a:solidFill>
                <a:effectLst/>
              </a:rPr>
              <a:t>Dlugokencky</a:t>
            </a:r>
            <a:r>
              <a:rPr lang="en-US" sz="1400" b="0" i="0" dirty="0">
                <a:solidFill>
                  <a:srgbClr val="474747"/>
                </a:solidFill>
                <a:effectLst/>
              </a:rPr>
              <a:t>, E.J., J.W. </a:t>
            </a:r>
            <a:r>
              <a:rPr lang="en-US" sz="1400" b="0" i="0" dirty="0" err="1">
                <a:solidFill>
                  <a:srgbClr val="474747"/>
                </a:solidFill>
                <a:effectLst/>
              </a:rPr>
              <a:t>Mund</a:t>
            </a:r>
            <a:r>
              <a:rPr lang="en-US" sz="1400" b="0" i="0" dirty="0">
                <a:solidFill>
                  <a:srgbClr val="474747"/>
                </a:solidFill>
                <a:effectLst/>
              </a:rPr>
              <a:t>, A.M. </a:t>
            </a:r>
            <a:r>
              <a:rPr lang="en-US" sz="1400" b="0" i="0" dirty="0" err="1">
                <a:solidFill>
                  <a:srgbClr val="474747"/>
                </a:solidFill>
                <a:effectLst/>
              </a:rPr>
              <a:t>Crotwell</a:t>
            </a:r>
            <a:r>
              <a:rPr lang="en-US" sz="1400" b="0" i="0" dirty="0">
                <a:solidFill>
                  <a:srgbClr val="474747"/>
                </a:solidFill>
                <a:effectLst/>
              </a:rPr>
              <a:t>, M.J. </a:t>
            </a:r>
            <a:r>
              <a:rPr lang="en-US" sz="1400" b="0" i="0" dirty="0" err="1">
                <a:solidFill>
                  <a:srgbClr val="474747"/>
                </a:solidFill>
                <a:effectLst/>
              </a:rPr>
              <a:t>Crotwell</a:t>
            </a:r>
            <a:r>
              <a:rPr lang="en-US" sz="1400" b="0" i="0" dirty="0">
                <a:solidFill>
                  <a:srgbClr val="474747"/>
                </a:solidFill>
                <a:effectLst/>
              </a:rPr>
              <a:t>, and K.W. </a:t>
            </a:r>
            <a:r>
              <a:rPr lang="en-US" sz="1400" b="0" i="0" dirty="0" err="1">
                <a:solidFill>
                  <a:srgbClr val="474747"/>
                </a:solidFill>
                <a:effectLst/>
              </a:rPr>
              <a:t>Thoning</a:t>
            </a:r>
            <a:r>
              <a:rPr lang="en-US" sz="1400" b="0" i="0" dirty="0">
                <a:solidFill>
                  <a:srgbClr val="474747"/>
                </a:solidFill>
                <a:effectLst/>
              </a:rPr>
              <a:t> (2021), Atmospheric Carbon Dioxide Dry Air Mole Fractions from the NOAA GML Carbon Cycle Cooperative Global </a:t>
            </a:r>
            <a:r>
              <a:rPr lang="en-US" sz="1400" b="0" i="0" dirty="0" err="1">
                <a:solidFill>
                  <a:srgbClr val="474747"/>
                </a:solidFill>
                <a:effectLst/>
              </a:rPr>
              <a:t>AiR</a:t>
            </a:r>
            <a:r>
              <a:rPr lang="en-US" sz="1400" b="0" i="0" dirty="0">
                <a:solidFill>
                  <a:srgbClr val="474747"/>
                </a:solidFill>
                <a:effectLst/>
              </a:rPr>
              <a:t> Sampling Network, 1968-2020, Version: 2021-07-30,</a:t>
            </a:r>
            <a:r>
              <a:rPr lang="en-US" sz="1400" dirty="0">
                <a:solidFill>
                  <a:srgbClr val="474747"/>
                </a:solidFill>
              </a:rPr>
              <a:t> </a:t>
            </a:r>
            <a:r>
              <a:rPr lang="en-US" sz="1400" b="0" i="0" dirty="0">
                <a:solidFill>
                  <a:srgbClr val="474747"/>
                </a:solidFill>
                <a:effectLst/>
              </a:rPr>
              <a:t>https://doi.org/10.15138/wkgj-f215</a:t>
            </a:r>
            <a:endParaRPr lang="en-US" sz="1400" kern="1200" cap="all" spc="300" baseline="0" dirty="0">
              <a:solidFill>
                <a:schemeClr val="tx2"/>
              </a:solidFill>
              <a:ea typeface="+mj-ea"/>
              <a:cs typeface="+mj-cs"/>
            </a:endParaRPr>
          </a:p>
        </p:txBody>
      </p:sp>
      <p:sp>
        <p:nvSpPr>
          <p:cNvPr id="3" name="TextBox 2">
            <a:extLst>
              <a:ext uri="{FF2B5EF4-FFF2-40B4-BE49-F238E27FC236}">
                <a16:creationId xmlns:a16="http://schemas.microsoft.com/office/drawing/2014/main" id="{BD26A94C-F54E-4F2B-97DD-9D9EF9864E92}"/>
              </a:ext>
            </a:extLst>
          </p:cNvPr>
          <p:cNvSpPr txBox="1"/>
          <p:nvPr/>
        </p:nvSpPr>
        <p:spPr>
          <a:xfrm>
            <a:off x="4579619" y="1030961"/>
            <a:ext cx="3032760" cy="553998"/>
          </a:xfrm>
          <a:prstGeom prst="rect">
            <a:avLst/>
          </a:prstGeom>
          <a:noFill/>
        </p:spPr>
        <p:txBody>
          <a:bodyPr wrap="square" rtlCol="0">
            <a:spAutoFit/>
          </a:bodyPr>
          <a:lstStyle/>
          <a:p>
            <a:pPr algn="ctr"/>
            <a:r>
              <a:rPr lang="en-US" sz="3000" dirty="0">
                <a:latin typeface="+mj-lt"/>
              </a:rPr>
              <a:t>References</a:t>
            </a:r>
          </a:p>
        </p:txBody>
      </p:sp>
    </p:spTree>
    <p:extLst>
      <p:ext uri="{BB962C8B-B14F-4D97-AF65-F5344CB8AC3E}">
        <p14:creationId xmlns:p14="http://schemas.microsoft.com/office/powerpoint/2010/main" val="126125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7349D-EE05-4774-9566-EFF0AA0725EC}"/>
              </a:ext>
            </a:extLst>
          </p:cNvPr>
          <p:cNvSpPr>
            <a:spLocks noGrp="1"/>
          </p:cNvSpPr>
          <p:nvPr>
            <p:ph type="title"/>
          </p:nvPr>
        </p:nvSpPr>
        <p:spPr>
          <a:xfrm>
            <a:off x="1050389" y="914882"/>
            <a:ext cx="5212188" cy="545890"/>
          </a:xfrm>
        </p:spPr>
        <p:txBody>
          <a:bodyPr vert="horz" lIns="91440" tIns="45720" rIns="91440" bIns="45720" rtlCol="0">
            <a:normAutofit/>
          </a:bodyPr>
          <a:lstStyle/>
          <a:p>
            <a:pPr algn="ctr"/>
            <a:r>
              <a:rPr lang="en-US" kern="1200" cap="all" spc="300" baseline="0" dirty="0">
                <a:latin typeface="+mj-lt"/>
                <a:ea typeface="+mj-ea"/>
                <a:cs typeface="+mj-cs"/>
              </a:rPr>
              <a:t>Introduction</a:t>
            </a:r>
          </a:p>
        </p:txBody>
      </p:sp>
      <p:sp>
        <p:nvSpPr>
          <p:cNvPr id="3" name="Content Placeholder 2">
            <a:extLst>
              <a:ext uri="{FF2B5EF4-FFF2-40B4-BE49-F238E27FC236}">
                <a16:creationId xmlns:a16="http://schemas.microsoft.com/office/drawing/2014/main" id="{0DC74897-B391-4579-A42F-16B95410ED13}"/>
              </a:ext>
            </a:extLst>
          </p:cNvPr>
          <p:cNvSpPr>
            <a:spLocks noGrp="1"/>
          </p:cNvSpPr>
          <p:nvPr>
            <p:ph idx="1"/>
          </p:nvPr>
        </p:nvSpPr>
        <p:spPr>
          <a:xfrm>
            <a:off x="745697" y="1581570"/>
            <a:ext cx="6118275" cy="4711428"/>
          </a:xfrm>
        </p:spPr>
        <p:txBody>
          <a:bodyPr vert="horz" lIns="91440" tIns="45720" rIns="91440" bIns="45720" rtlCol="0">
            <a:normAutofit/>
          </a:bodyPr>
          <a:lstStyle/>
          <a:p>
            <a:r>
              <a:rPr lang="en-US" dirty="0"/>
              <a:t>Carbon dioxide is a common greenhouse gas and is largely cited as one of the driving factors for climate change</a:t>
            </a:r>
          </a:p>
          <a:p>
            <a:r>
              <a:rPr lang="en-US" dirty="0"/>
              <a:t>As climate change continues, the equilibrium of Arctic sea ice coverage may be thrown off balance</a:t>
            </a:r>
          </a:p>
          <a:p>
            <a:r>
              <a:rPr lang="en-US" kern="1200" dirty="0">
                <a:latin typeface="+mj-lt"/>
                <a:ea typeface="+mn-ea"/>
                <a:cs typeface="+mn-cs"/>
              </a:rPr>
              <a:t>Main goal is to use </a:t>
            </a:r>
            <a:r>
              <a:rPr lang="en-US" dirty="0"/>
              <a:t>linear regression and time series analysis to see how closely the seasonal trends for carbon dioxide concentration and Arctic sea ice coverage are linked</a:t>
            </a:r>
            <a:endParaRPr lang="en-US" kern="1200" dirty="0">
              <a:latin typeface="+mj-lt"/>
              <a:ea typeface="+mn-ea"/>
              <a:cs typeface="+mn-cs"/>
            </a:endParaRPr>
          </a:p>
        </p:txBody>
      </p:sp>
      <p:pic>
        <p:nvPicPr>
          <p:cNvPr id="18" name="Picture 17" descr="Smoke from factories">
            <a:extLst>
              <a:ext uri="{FF2B5EF4-FFF2-40B4-BE49-F238E27FC236}">
                <a16:creationId xmlns:a16="http://schemas.microsoft.com/office/drawing/2014/main" id="{F207A5B6-77D2-9454-C3E4-336B651F903C}"/>
              </a:ext>
            </a:extLst>
          </p:cNvPr>
          <p:cNvPicPr>
            <a:picLocks noChangeAspect="1"/>
          </p:cNvPicPr>
          <p:nvPr/>
        </p:nvPicPr>
        <p:blipFill rotWithShape="1">
          <a:blip r:embed="rId2"/>
          <a:srcRect l="18519" r="35497" b="-1"/>
          <a:stretch/>
        </p:blipFill>
        <p:spPr>
          <a:xfrm>
            <a:off x="7467600" y="10"/>
            <a:ext cx="4724400" cy="6857988"/>
          </a:xfrm>
          <a:prstGeom prst="rect">
            <a:avLst/>
          </a:prstGeom>
        </p:spPr>
      </p:pic>
    </p:spTree>
    <p:extLst>
      <p:ext uri="{BB962C8B-B14F-4D97-AF65-F5344CB8AC3E}">
        <p14:creationId xmlns:p14="http://schemas.microsoft.com/office/powerpoint/2010/main" val="175317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8DC04C-CB6A-42C2-9A61-8182CEA8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CA608B-265C-4A03-ADA4-0FF315ABF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3249E6A2-7CF3-4C92-B4FC-A69CD798E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4" y="685800"/>
            <a:ext cx="6775436"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EA913C-E689-4708-8B98-2ED857B0A108}"/>
              </a:ext>
            </a:extLst>
          </p:cNvPr>
          <p:cNvSpPr>
            <a:spLocks noGrp="1"/>
          </p:cNvSpPr>
          <p:nvPr>
            <p:ph idx="1"/>
          </p:nvPr>
        </p:nvSpPr>
        <p:spPr>
          <a:xfrm>
            <a:off x="1049424" y="1114643"/>
            <a:ext cx="6054554" cy="4628713"/>
          </a:xfrm>
        </p:spPr>
        <p:txBody>
          <a:bodyPr>
            <a:normAutofit lnSpcReduction="10000"/>
          </a:bodyPr>
          <a:lstStyle/>
          <a:p>
            <a:r>
              <a:rPr lang="en-US" dirty="0"/>
              <a:t>LS regression of monthly CO2 data (top)</a:t>
            </a:r>
          </a:p>
          <a:p>
            <a:pPr lvl="1"/>
            <a:r>
              <a:rPr lang="en-US" dirty="0"/>
              <a:t>Slope = 1.8325</a:t>
            </a:r>
          </a:p>
          <a:p>
            <a:pPr lvl="1"/>
            <a:r>
              <a:rPr lang="en-US" dirty="0"/>
              <a:t>Intercept =</a:t>
            </a:r>
            <a:r>
              <a:rPr lang="en-US" dirty="0">
                <a:latin typeface="Times New Roman" panose="02020603050405020304" pitchFamily="18" charset="0"/>
                <a:cs typeface="Times New Roman" panose="02020603050405020304" pitchFamily="18" charset="0"/>
              </a:rPr>
              <a:t> -</a:t>
            </a:r>
            <a:r>
              <a:rPr lang="en-US" dirty="0"/>
              <a:t>3292</a:t>
            </a:r>
          </a:p>
          <a:p>
            <a:pPr lvl="1"/>
            <a:r>
              <a:rPr lang="en-US" dirty="0"/>
              <a:t>Error of LS Regression Slope = [</a:t>
            </a:r>
            <a:r>
              <a:rPr lang="en-US" dirty="0">
                <a:cs typeface="Times New Roman" panose="02020603050405020304" pitchFamily="18" charset="0"/>
              </a:rPr>
              <a:t>0.8238</a:t>
            </a:r>
            <a:r>
              <a:rPr lang="en-US" dirty="0"/>
              <a:t>, 2.8371]</a:t>
            </a:r>
          </a:p>
          <a:p>
            <a:pPr lvl="1"/>
            <a:r>
              <a:rPr lang="en-US" dirty="0"/>
              <a:t>Indicates CO2 levels are increasing over time</a:t>
            </a:r>
          </a:p>
          <a:p>
            <a:pPr marL="457200" lvl="1" indent="0">
              <a:buNone/>
            </a:pPr>
            <a:endParaRPr lang="en-US" dirty="0"/>
          </a:p>
          <a:p>
            <a:r>
              <a:rPr lang="en-US" dirty="0"/>
              <a:t>LS regression of monthly Arctic sea ice coverage data (bottom)</a:t>
            </a:r>
          </a:p>
          <a:p>
            <a:pPr lvl="1"/>
            <a:r>
              <a:rPr lang="en-US" dirty="0"/>
              <a:t>Slope = </a:t>
            </a:r>
            <a:r>
              <a:rPr lang="en-US" dirty="0">
                <a:latin typeface="Times New Roman" panose="02020603050405020304" pitchFamily="18" charset="0"/>
                <a:cs typeface="Times New Roman" panose="02020603050405020304" pitchFamily="18" charset="0"/>
              </a:rPr>
              <a:t>-</a:t>
            </a:r>
            <a:r>
              <a:rPr lang="en-US" dirty="0"/>
              <a:t>0.0285</a:t>
            </a:r>
          </a:p>
          <a:p>
            <a:pPr lvl="1"/>
            <a:r>
              <a:rPr lang="en-US" dirty="0"/>
              <a:t>Intercept = 66.231</a:t>
            </a:r>
          </a:p>
          <a:p>
            <a:pPr lvl="1"/>
            <a:r>
              <a:rPr lang="en-US" dirty="0"/>
              <a:t>Error of LS Regression Slope = [</a:t>
            </a:r>
            <a:r>
              <a:rPr lang="en-US" dirty="0">
                <a:latin typeface="Times New Roman" panose="02020603050405020304" pitchFamily="18" charset="0"/>
                <a:cs typeface="Times New Roman" panose="02020603050405020304" pitchFamily="18" charset="0"/>
              </a:rPr>
              <a:t>-</a:t>
            </a:r>
            <a:r>
              <a:rPr lang="en-US" dirty="0"/>
              <a:t>0.5512, 0.4942]</a:t>
            </a:r>
          </a:p>
          <a:p>
            <a:pPr lvl="1"/>
            <a:r>
              <a:rPr lang="en-US" dirty="0"/>
              <a:t>Indicates Arctic sea ice coverage is slightly decreasing over time</a:t>
            </a:r>
          </a:p>
          <a:p>
            <a:pPr lvl="1"/>
            <a:endParaRPr lang="en-US" dirty="0"/>
          </a:p>
        </p:txBody>
      </p:sp>
      <p:pic>
        <p:nvPicPr>
          <p:cNvPr id="5" name="Picture 4">
            <a:extLst>
              <a:ext uri="{FF2B5EF4-FFF2-40B4-BE49-F238E27FC236}">
                <a16:creationId xmlns:a16="http://schemas.microsoft.com/office/drawing/2014/main" id="{7356FDC4-F4A7-4E61-8D43-38B7AEEC11F0}"/>
              </a:ext>
            </a:extLst>
          </p:cNvPr>
          <p:cNvPicPr>
            <a:picLocks noChangeAspect="1"/>
          </p:cNvPicPr>
          <p:nvPr/>
        </p:nvPicPr>
        <p:blipFill>
          <a:blip r:embed="rId2"/>
          <a:stretch>
            <a:fillRect/>
          </a:stretch>
        </p:blipFill>
        <p:spPr>
          <a:xfrm>
            <a:off x="8153401" y="150395"/>
            <a:ext cx="4170948" cy="3128211"/>
          </a:xfrm>
          <a:prstGeom prst="rect">
            <a:avLst/>
          </a:prstGeom>
        </p:spPr>
      </p:pic>
      <p:pic>
        <p:nvPicPr>
          <p:cNvPr id="7" name="Picture 6">
            <a:extLst>
              <a:ext uri="{FF2B5EF4-FFF2-40B4-BE49-F238E27FC236}">
                <a16:creationId xmlns:a16="http://schemas.microsoft.com/office/drawing/2014/main" id="{CD4A0C1F-4000-4B9C-B7D0-DDB3B15BBDC9}"/>
              </a:ext>
            </a:extLst>
          </p:cNvPr>
          <p:cNvPicPr>
            <a:picLocks noChangeAspect="1"/>
          </p:cNvPicPr>
          <p:nvPr/>
        </p:nvPicPr>
        <p:blipFill>
          <a:blip r:embed="rId3"/>
          <a:stretch>
            <a:fillRect/>
          </a:stretch>
        </p:blipFill>
        <p:spPr>
          <a:xfrm>
            <a:off x="8153401" y="3429000"/>
            <a:ext cx="4170947" cy="3128210"/>
          </a:xfrm>
          <a:prstGeom prst="rect">
            <a:avLst/>
          </a:prstGeom>
        </p:spPr>
      </p:pic>
    </p:spTree>
    <p:extLst>
      <p:ext uri="{BB962C8B-B14F-4D97-AF65-F5344CB8AC3E}">
        <p14:creationId xmlns:p14="http://schemas.microsoft.com/office/powerpoint/2010/main" val="17883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78DC04C-CB6A-42C2-9A61-8182CEA8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CA608B-265C-4A03-ADA4-0FF315ABF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3249E6A2-7CF3-4C92-B4FC-A69CD798E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4" y="685800"/>
            <a:ext cx="6775436"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788C65-6EAA-4B52-9AAD-125AAF2A25DC}"/>
              </a:ext>
            </a:extLst>
          </p:cNvPr>
          <p:cNvPicPr>
            <a:picLocks noChangeAspect="1"/>
          </p:cNvPicPr>
          <p:nvPr/>
        </p:nvPicPr>
        <p:blipFill>
          <a:blip r:embed="rId2"/>
          <a:stretch>
            <a:fillRect/>
          </a:stretch>
        </p:blipFill>
        <p:spPr>
          <a:xfrm>
            <a:off x="7912709" y="122466"/>
            <a:ext cx="4304764" cy="3228573"/>
          </a:xfrm>
          <a:prstGeom prst="rect">
            <a:avLst/>
          </a:prstGeom>
        </p:spPr>
      </p:pic>
      <p:pic>
        <p:nvPicPr>
          <p:cNvPr id="12" name="Picture 11">
            <a:extLst>
              <a:ext uri="{FF2B5EF4-FFF2-40B4-BE49-F238E27FC236}">
                <a16:creationId xmlns:a16="http://schemas.microsoft.com/office/drawing/2014/main" id="{A9D4EB7F-402B-493E-93C5-50CC23318135}"/>
              </a:ext>
            </a:extLst>
          </p:cNvPr>
          <p:cNvPicPr>
            <a:picLocks noChangeAspect="1"/>
          </p:cNvPicPr>
          <p:nvPr/>
        </p:nvPicPr>
        <p:blipFill>
          <a:blip r:embed="rId3"/>
          <a:stretch>
            <a:fillRect/>
          </a:stretch>
        </p:blipFill>
        <p:spPr>
          <a:xfrm>
            <a:off x="7912709" y="3506961"/>
            <a:ext cx="4304764" cy="3228573"/>
          </a:xfrm>
          <a:prstGeom prst="rect">
            <a:avLst/>
          </a:prstGeom>
        </p:spPr>
      </p:pic>
      <p:sp>
        <p:nvSpPr>
          <p:cNvPr id="27" name="Content Placeholder 2">
            <a:extLst>
              <a:ext uri="{FF2B5EF4-FFF2-40B4-BE49-F238E27FC236}">
                <a16:creationId xmlns:a16="http://schemas.microsoft.com/office/drawing/2014/main" id="{CD2EEDEE-D203-4040-BA70-91D45DA58CF4}"/>
              </a:ext>
            </a:extLst>
          </p:cNvPr>
          <p:cNvSpPr txBox="1">
            <a:spLocks/>
          </p:cNvSpPr>
          <p:nvPr/>
        </p:nvSpPr>
        <p:spPr>
          <a:xfrm>
            <a:off x="1049424" y="1114643"/>
            <a:ext cx="6054554" cy="4628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Bootstrap for LS regression of monthly CO2 data (top)</a:t>
            </a:r>
          </a:p>
          <a:p>
            <a:pPr lvl="1"/>
            <a:r>
              <a:rPr lang="en-US" dirty="0"/>
              <a:t>Slope mean = 1.8316      Intercept mean = </a:t>
            </a:r>
            <a:r>
              <a:rPr lang="en-US" dirty="0">
                <a:latin typeface="Times New Roman" panose="02020603050405020304" pitchFamily="18" charset="0"/>
                <a:cs typeface="Times New Roman" panose="02020603050405020304" pitchFamily="18" charset="0"/>
              </a:rPr>
              <a:t>-</a:t>
            </a:r>
            <a:r>
              <a:rPr lang="en-US" dirty="0"/>
              <a:t>3290</a:t>
            </a:r>
          </a:p>
          <a:p>
            <a:pPr lvl="1"/>
            <a:r>
              <a:rPr lang="en-US" dirty="0"/>
              <a:t>Slope STD = 0.0233       Intercept STD = 46.6365</a:t>
            </a:r>
          </a:p>
          <a:p>
            <a:pPr lvl="1"/>
            <a:r>
              <a:rPr lang="en-US" dirty="0"/>
              <a:t>95% CI of slope bootstrap = [1.7869, 1.8781]</a:t>
            </a:r>
          </a:p>
          <a:p>
            <a:pPr lvl="1"/>
            <a:r>
              <a:rPr lang="en-US" dirty="0"/>
              <a:t>95% CI of intercept bootstrap = [</a:t>
            </a:r>
            <a:r>
              <a:rPr lang="en-US" dirty="0">
                <a:latin typeface="Times New Roman" panose="02020603050405020304" pitchFamily="18" charset="0"/>
                <a:cs typeface="Times New Roman" panose="02020603050405020304" pitchFamily="18" charset="0"/>
              </a:rPr>
              <a:t>-</a:t>
            </a:r>
            <a:r>
              <a:rPr lang="en-US" dirty="0"/>
              <a:t>3383, </a:t>
            </a:r>
            <a:r>
              <a:rPr lang="en-US" dirty="0">
                <a:latin typeface="Times New Roman" panose="02020603050405020304" pitchFamily="18" charset="0"/>
                <a:cs typeface="Times New Roman" panose="02020603050405020304" pitchFamily="18" charset="0"/>
              </a:rPr>
              <a:t>-</a:t>
            </a:r>
            <a:r>
              <a:rPr lang="en-US" dirty="0"/>
              <a:t>3201]</a:t>
            </a:r>
          </a:p>
          <a:p>
            <a:r>
              <a:rPr lang="en-US" dirty="0"/>
              <a:t>Bootstrap for LS regression of monthly Arctic sea ice coverage data (bottom)</a:t>
            </a:r>
          </a:p>
          <a:p>
            <a:pPr lvl="1"/>
            <a:r>
              <a:rPr lang="en-US" dirty="0"/>
              <a:t>Slope mean = </a:t>
            </a:r>
            <a:r>
              <a:rPr lang="en-US" dirty="0">
                <a:latin typeface="Times New Roman" panose="02020603050405020304" pitchFamily="18" charset="0"/>
                <a:cs typeface="Times New Roman" panose="02020603050405020304" pitchFamily="18" charset="0"/>
              </a:rPr>
              <a:t>-</a:t>
            </a:r>
            <a:r>
              <a:rPr lang="en-US" dirty="0"/>
              <a:t>0.0279     Intercept mean = 65.1439</a:t>
            </a:r>
          </a:p>
          <a:p>
            <a:pPr lvl="1"/>
            <a:r>
              <a:rPr lang="en-US" dirty="0"/>
              <a:t>Slope STD = 0.0118       Intercept STD = 23.5796</a:t>
            </a:r>
          </a:p>
          <a:p>
            <a:pPr lvl="1"/>
            <a:r>
              <a:rPr lang="en-US" dirty="0"/>
              <a:t>95% CI of slope bootstrap = [</a:t>
            </a:r>
            <a:r>
              <a:rPr lang="en-US" dirty="0">
                <a:latin typeface="Times New Roman" panose="02020603050405020304" pitchFamily="18" charset="0"/>
                <a:cs typeface="Times New Roman" panose="02020603050405020304" pitchFamily="18" charset="0"/>
              </a:rPr>
              <a:t>-</a:t>
            </a:r>
            <a:r>
              <a:rPr lang="en-US" dirty="0"/>
              <a:t>0.0519, </a:t>
            </a:r>
            <a:r>
              <a:rPr lang="en-US" dirty="0">
                <a:latin typeface="Times New Roman" panose="02020603050405020304" pitchFamily="18" charset="0"/>
                <a:cs typeface="Times New Roman" panose="02020603050405020304" pitchFamily="18" charset="0"/>
              </a:rPr>
              <a:t>-</a:t>
            </a:r>
            <a:r>
              <a:rPr lang="en-US" dirty="0"/>
              <a:t>0.0054]</a:t>
            </a:r>
          </a:p>
          <a:p>
            <a:pPr lvl="1"/>
            <a:r>
              <a:rPr lang="en-US" dirty="0"/>
              <a:t>95% CI of intercept bootstrap = [20.0752, 113.017]</a:t>
            </a:r>
          </a:p>
          <a:p>
            <a:endParaRPr lang="en-US" dirty="0"/>
          </a:p>
          <a:p>
            <a:pPr marL="457200" lvl="1" indent="0">
              <a:buFont typeface="Arial" panose="020B0604020202020204" pitchFamily="34" charset="0"/>
              <a:buNone/>
            </a:pPr>
            <a:endParaRPr lang="en-US" dirty="0"/>
          </a:p>
          <a:p>
            <a:pPr lvl="1"/>
            <a:endParaRPr lang="en-US" dirty="0"/>
          </a:p>
        </p:txBody>
      </p:sp>
    </p:spTree>
    <p:extLst>
      <p:ext uri="{BB962C8B-B14F-4D97-AF65-F5344CB8AC3E}">
        <p14:creationId xmlns:p14="http://schemas.microsoft.com/office/powerpoint/2010/main" val="207897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78DC04C-CB6A-42C2-9A61-8182CEA8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CA608B-265C-4A03-ADA4-0FF315ABF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3249E6A2-7CF3-4C92-B4FC-A69CD798E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4" y="685800"/>
            <a:ext cx="6775436"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CD2EEDEE-D203-4040-BA70-91D45DA58CF4}"/>
              </a:ext>
            </a:extLst>
          </p:cNvPr>
          <p:cNvSpPr txBox="1">
            <a:spLocks/>
          </p:cNvSpPr>
          <p:nvPr/>
        </p:nvSpPr>
        <p:spPr>
          <a:xfrm>
            <a:off x="1049424" y="1114643"/>
            <a:ext cx="6054554" cy="4628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lvl="1" indent="0">
              <a:buFont typeface="Arial" panose="020B0604020202020204" pitchFamily="34" charset="0"/>
              <a:buNone/>
            </a:pPr>
            <a:endParaRPr lang="en-US" dirty="0"/>
          </a:p>
          <a:p>
            <a:pPr lvl="1"/>
            <a:endParaRPr lang="en-US" dirty="0"/>
          </a:p>
        </p:txBody>
      </p:sp>
      <p:pic>
        <p:nvPicPr>
          <p:cNvPr id="3" name="Picture 2">
            <a:extLst>
              <a:ext uri="{FF2B5EF4-FFF2-40B4-BE49-F238E27FC236}">
                <a16:creationId xmlns:a16="http://schemas.microsoft.com/office/drawing/2014/main" id="{AAE3DDB4-DD8D-40CA-87DF-10958FA7565E}"/>
              </a:ext>
            </a:extLst>
          </p:cNvPr>
          <p:cNvPicPr>
            <a:picLocks noChangeAspect="1"/>
          </p:cNvPicPr>
          <p:nvPr/>
        </p:nvPicPr>
        <p:blipFill>
          <a:blip r:embed="rId2"/>
          <a:stretch>
            <a:fillRect/>
          </a:stretch>
        </p:blipFill>
        <p:spPr>
          <a:xfrm>
            <a:off x="894746" y="872629"/>
            <a:ext cx="3181954" cy="2386466"/>
          </a:xfrm>
          <a:prstGeom prst="rect">
            <a:avLst/>
          </a:prstGeom>
        </p:spPr>
      </p:pic>
      <p:pic>
        <p:nvPicPr>
          <p:cNvPr id="5" name="Picture 4">
            <a:extLst>
              <a:ext uri="{FF2B5EF4-FFF2-40B4-BE49-F238E27FC236}">
                <a16:creationId xmlns:a16="http://schemas.microsoft.com/office/drawing/2014/main" id="{EEAE894C-B23B-4562-A878-6E2CC0969B0E}"/>
              </a:ext>
            </a:extLst>
          </p:cNvPr>
          <p:cNvPicPr>
            <a:picLocks noChangeAspect="1"/>
          </p:cNvPicPr>
          <p:nvPr/>
        </p:nvPicPr>
        <p:blipFill>
          <a:blip r:embed="rId3"/>
          <a:stretch>
            <a:fillRect/>
          </a:stretch>
        </p:blipFill>
        <p:spPr>
          <a:xfrm>
            <a:off x="4076701" y="872629"/>
            <a:ext cx="3181954" cy="2386466"/>
          </a:xfrm>
          <a:prstGeom prst="rect">
            <a:avLst/>
          </a:prstGeom>
        </p:spPr>
      </p:pic>
      <p:pic>
        <p:nvPicPr>
          <p:cNvPr id="8" name="Picture 7">
            <a:extLst>
              <a:ext uri="{FF2B5EF4-FFF2-40B4-BE49-F238E27FC236}">
                <a16:creationId xmlns:a16="http://schemas.microsoft.com/office/drawing/2014/main" id="{9EB1F9F2-7A1A-4135-B3EA-77B19EF51B96}"/>
              </a:ext>
            </a:extLst>
          </p:cNvPr>
          <p:cNvPicPr>
            <a:picLocks noChangeAspect="1"/>
          </p:cNvPicPr>
          <p:nvPr/>
        </p:nvPicPr>
        <p:blipFill>
          <a:blip r:embed="rId4"/>
          <a:stretch>
            <a:fillRect/>
          </a:stretch>
        </p:blipFill>
        <p:spPr>
          <a:xfrm>
            <a:off x="894746" y="3687938"/>
            <a:ext cx="3181954" cy="2386466"/>
          </a:xfrm>
          <a:prstGeom prst="rect">
            <a:avLst/>
          </a:prstGeom>
        </p:spPr>
      </p:pic>
      <p:pic>
        <p:nvPicPr>
          <p:cNvPr id="11" name="Picture 10">
            <a:extLst>
              <a:ext uri="{FF2B5EF4-FFF2-40B4-BE49-F238E27FC236}">
                <a16:creationId xmlns:a16="http://schemas.microsoft.com/office/drawing/2014/main" id="{766EEE55-BC34-4720-9068-70435A684C6D}"/>
              </a:ext>
            </a:extLst>
          </p:cNvPr>
          <p:cNvPicPr>
            <a:picLocks noChangeAspect="1"/>
          </p:cNvPicPr>
          <p:nvPr/>
        </p:nvPicPr>
        <p:blipFill>
          <a:blip r:embed="rId5"/>
          <a:stretch>
            <a:fillRect/>
          </a:stretch>
        </p:blipFill>
        <p:spPr>
          <a:xfrm>
            <a:off x="4076700" y="3687938"/>
            <a:ext cx="3181954" cy="2386466"/>
          </a:xfrm>
          <a:prstGeom prst="rect">
            <a:avLst/>
          </a:prstGeom>
        </p:spPr>
      </p:pic>
      <p:sp>
        <p:nvSpPr>
          <p:cNvPr id="18" name="Content Placeholder 2">
            <a:extLst>
              <a:ext uri="{FF2B5EF4-FFF2-40B4-BE49-F238E27FC236}">
                <a16:creationId xmlns:a16="http://schemas.microsoft.com/office/drawing/2014/main" id="{5AA25146-0DAD-4F41-B719-BCF86FC05103}"/>
              </a:ext>
            </a:extLst>
          </p:cNvPr>
          <p:cNvSpPr>
            <a:spLocks noGrp="1"/>
          </p:cNvSpPr>
          <p:nvPr>
            <p:ph idx="1"/>
          </p:nvPr>
        </p:nvSpPr>
        <p:spPr>
          <a:xfrm>
            <a:off x="8305260" y="313877"/>
            <a:ext cx="3730795" cy="6161351"/>
          </a:xfrm>
        </p:spPr>
        <p:txBody>
          <a:bodyPr>
            <a:normAutofit/>
          </a:bodyPr>
          <a:lstStyle/>
          <a:p>
            <a:r>
              <a:rPr lang="en-US" dirty="0"/>
              <a:t>Chi-square test for monthly CO2 residuals (10 bins)</a:t>
            </a:r>
          </a:p>
          <a:p>
            <a:pPr lvl="1"/>
            <a:r>
              <a:rPr lang="en-US" dirty="0"/>
              <a:t>Chi2 = 115.93</a:t>
            </a:r>
          </a:p>
          <a:p>
            <a:pPr lvl="1"/>
            <a:r>
              <a:rPr lang="en-US" dirty="0"/>
              <a:t>Critical Chi2 = 14.0671</a:t>
            </a:r>
          </a:p>
          <a:p>
            <a:r>
              <a:rPr lang="en-US" dirty="0"/>
              <a:t>Chi-square test for monthly Arctic sea ice coverage (10 bins)</a:t>
            </a:r>
          </a:p>
          <a:p>
            <a:pPr lvl="1"/>
            <a:r>
              <a:rPr lang="en-US" dirty="0"/>
              <a:t>Chi2 = 211.98</a:t>
            </a:r>
          </a:p>
          <a:p>
            <a:pPr lvl="1"/>
            <a:r>
              <a:rPr lang="en-US" dirty="0"/>
              <a:t>Critical Chi2 = 14.0671</a:t>
            </a:r>
          </a:p>
          <a:p>
            <a:r>
              <a:rPr lang="en-US" dirty="0"/>
              <a:t>For both datasets, null hypothesis that the error terms are normally distributed around 0 can be rejected</a:t>
            </a:r>
          </a:p>
          <a:p>
            <a:pPr lvl="1"/>
            <a:r>
              <a:rPr lang="en-US" dirty="0"/>
              <a:t>Linear (LS) regression is not valid for these models</a:t>
            </a:r>
          </a:p>
        </p:txBody>
      </p:sp>
    </p:spTree>
    <p:extLst>
      <p:ext uri="{BB962C8B-B14F-4D97-AF65-F5344CB8AC3E}">
        <p14:creationId xmlns:p14="http://schemas.microsoft.com/office/powerpoint/2010/main" val="23031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78DC04C-CB6A-42C2-9A61-8182CEA8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CA608B-265C-4A03-ADA4-0FF315ABF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3249E6A2-7CF3-4C92-B4FC-A69CD798E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4" y="685800"/>
            <a:ext cx="6775436"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CD2EEDEE-D203-4040-BA70-91D45DA58CF4}"/>
              </a:ext>
            </a:extLst>
          </p:cNvPr>
          <p:cNvSpPr txBox="1">
            <a:spLocks/>
          </p:cNvSpPr>
          <p:nvPr/>
        </p:nvSpPr>
        <p:spPr>
          <a:xfrm>
            <a:off x="1049424" y="1114643"/>
            <a:ext cx="6054554" cy="4628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Plot of unbiased autocorrelation of the CO2 error terms with a time lag of 36 months shows periodicity (yearly cycles)</a:t>
            </a:r>
          </a:p>
          <a:p>
            <a:pPr lvl="1"/>
            <a:r>
              <a:rPr lang="en-US" dirty="0"/>
              <a:t>Error terms are correlated, residuals not randomly distributed</a:t>
            </a:r>
          </a:p>
          <a:p>
            <a:pPr marL="457200" lvl="1" indent="0">
              <a:buNone/>
            </a:pPr>
            <a:endParaRPr lang="en-US" dirty="0"/>
          </a:p>
          <a:p>
            <a:r>
              <a:rPr lang="en-US" dirty="0"/>
              <a:t>Plot of unbiased autocorrelation of the Arctic sea ice coverage error terms with a time lag of 36 months shows periodicity (yearly cycles)</a:t>
            </a:r>
          </a:p>
          <a:p>
            <a:pPr lvl="1"/>
            <a:r>
              <a:rPr lang="en-US" dirty="0"/>
              <a:t>Error terms are correlated, residuals not randomly distributed</a:t>
            </a:r>
          </a:p>
          <a:p>
            <a:endParaRPr lang="en-US" dirty="0"/>
          </a:p>
          <a:p>
            <a:endParaRPr lang="en-US" dirty="0"/>
          </a:p>
          <a:p>
            <a:pPr marL="457200" lvl="1" indent="0">
              <a:buFont typeface="Arial" panose="020B0604020202020204" pitchFamily="34" charset="0"/>
              <a:buNone/>
            </a:pPr>
            <a:endParaRPr lang="en-US" dirty="0"/>
          </a:p>
          <a:p>
            <a:pPr lvl="1"/>
            <a:endParaRPr lang="en-US" dirty="0"/>
          </a:p>
        </p:txBody>
      </p:sp>
      <p:pic>
        <p:nvPicPr>
          <p:cNvPr id="7" name="Picture 6">
            <a:extLst>
              <a:ext uri="{FF2B5EF4-FFF2-40B4-BE49-F238E27FC236}">
                <a16:creationId xmlns:a16="http://schemas.microsoft.com/office/drawing/2014/main" id="{D3799C76-A3B6-4DE4-BEBE-4BC0F8DB35BE}"/>
              </a:ext>
            </a:extLst>
          </p:cNvPr>
          <p:cNvPicPr>
            <a:picLocks noChangeAspect="1"/>
          </p:cNvPicPr>
          <p:nvPr/>
        </p:nvPicPr>
        <p:blipFill>
          <a:blip r:embed="rId2"/>
          <a:stretch>
            <a:fillRect/>
          </a:stretch>
        </p:blipFill>
        <p:spPr>
          <a:xfrm>
            <a:off x="8150737" y="3628359"/>
            <a:ext cx="4040375" cy="3030281"/>
          </a:xfrm>
          <a:prstGeom prst="rect">
            <a:avLst/>
          </a:prstGeom>
        </p:spPr>
      </p:pic>
      <p:pic>
        <p:nvPicPr>
          <p:cNvPr id="9" name="Picture 8">
            <a:extLst>
              <a:ext uri="{FF2B5EF4-FFF2-40B4-BE49-F238E27FC236}">
                <a16:creationId xmlns:a16="http://schemas.microsoft.com/office/drawing/2014/main" id="{0D8BF675-8066-4654-8E8E-FF7D57EE1C4B}"/>
              </a:ext>
            </a:extLst>
          </p:cNvPr>
          <p:cNvPicPr>
            <a:picLocks noChangeAspect="1"/>
          </p:cNvPicPr>
          <p:nvPr/>
        </p:nvPicPr>
        <p:blipFill>
          <a:blip r:embed="rId3"/>
          <a:stretch>
            <a:fillRect/>
          </a:stretch>
        </p:blipFill>
        <p:spPr>
          <a:xfrm>
            <a:off x="8150737" y="200691"/>
            <a:ext cx="4038600" cy="3028950"/>
          </a:xfrm>
          <a:prstGeom prst="rect">
            <a:avLst/>
          </a:prstGeom>
        </p:spPr>
      </p:pic>
    </p:spTree>
    <p:extLst>
      <p:ext uri="{BB962C8B-B14F-4D97-AF65-F5344CB8AC3E}">
        <p14:creationId xmlns:p14="http://schemas.microsoft.com/office/powerpoint/2010/main" val="248386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78DC04C-CB6A-42C2-9A61-8182CEA8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CA608B-265C-4A03-ADA4-0FF315ABF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3249E6A2-7CF3-4C92-B4FC-A69CD798E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4" y="685800"/>
            <a:ext cx="6775436"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CD2EEDEE-D203-4040-BA70-91D45DA58CF4}"/>
              </a:ext>
            </a:extLst>
          </p:cNvPr>
          <p:cNvSpPr txBox="1">
            <a:spLocks/>
          </p:cNvSpPr>
          <p:nvPr/>
        </p:nvSpPr>
        <p:spPr>
          <a:xfrm>
            <a:off x="1049424" y="1114643"/>
            <a:ext cx="6054554" cy="46287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CO2 data shows significant power at 1 year per cycle frequency</a:t>
            </a:r>
          </a:p>
          <a:p>
            <a:pPr lvl="1"/>
            <a:r>
              <a:rPr lang="en-US" dirty="0"/>
              <a:t>Secondary spike at ½ year per cycle frequency</a:t>
            </a:r>
          </a:p>
          <a:p>
            <a:pPr lvl="1"/>
            <a:endParaRPr lang="en-US" dirty="0"/>
          </a:p>
          <a:p>
            <a:r>
              <a:rPr lang="en-US" dirty="0"/>
              <a:t>Arctic sea ice coverage shows significant power at 1 year per cycle frequency</a:t>
            </a:r>
          </a:p>
          <a:p>
            <a:endParaRPr lang="en-US" dirty="0"/>
          </a:p>
          <a:p>
            <a:r>
              <a:rPr lang="en-US" dirty="0"/>
              <a:t>Both datasets exhibit extremely strong yearly cycles</a:t>
            </a:r>
          </a:p>
          <a:p>
            <a:endParaRPr lang="en-US" dirty="0"/>
          </a:p>
          <a:p>
            <a:endParaRPr lang="en-US" dirty="0"/>
          </a:p>
          <a:p>
            <a:pPr marL="457200" lvl="1" indent="0">
              <a:buFont typeface="Arial" panose="020B0604020202020204" pitchFamily="34" charset="0"/>
              <a:buNone/>
            </a:pPr>
            <a:endParaRPr lang="en-US" dirty="0"/>
          </a:p>
          <a:p>
            <a:pPr lvl="1"/>
            <a:endParaRPr lang="en-US" dirty="0"/>
          </a:p>
        </p:txBody>
      </p:sp>
      <p:pic>
        <p:nvPicPr>
          <p:cNvPr id="4" name="Picture 3">
            <a:extLst>
              <a:ext uri="{FF2B5EF4-FFF2-40B4-BE49-F238E27FC236}">
                <a16:creationId xmlns:a16="http://schemas.microsoft.com/office/drawing/2014/main" id="{5E2C8B41-CB08-4D91-8427-30AA47A6E0E5}"/>
              </a:ext>
            </a:extLst>
          </p:cNvPr>
          <p:cNvPicPr>
            <a:picLocks noChangeAspect="1"/>
          </p:cNvPicPr>
          <p:nvPr/>
        </p:nvPicPr>
        <p:blipFill>
          <a:blip r:embed="rId2"/>
          <a:stretch>
            <a:fillRect/>
          </a:stretch>
        </p:blipFill>
        <p:spPr>
          <a:xfrm>
            <a:off x="8152332" y="131445"/>
            <a:ext cx="4221479" cy="3166110"/>
          </a:xfrm>
          <a:prstGeom prst="rect">
            <a:avLst/>
          </a:prstGeom>
        </p:spPr>
      </p:pic>
      <p:pic>
        <p:nvPicPr>
          <p:cNvPr id="7" name="Picture 6">
            <a:extLst>
              <a:ext uri="{FF2B5EF4-FFF2-40B4-BE49-F238E27FC236}">
                <a16:creationId xmlns:a16="http://schemas.microsoft.com/office/drawing/2014/main" id="{0EC370A9-8FE1-4375-8DFD-A0D7320D9652}"/>
              </a:ext>
            </a:extLst>
          </p:cNvPr>
          <p:cNvPicPr>
            <a:picLocks noChangeAspect="1"/>
          </p:cNvPicPr>
          <p:nvPr/>
        </p:nvPicPr>
        <p:blipFill>
          <a:blip r:embed="rId3"/>
          <a:stretch>
            <a:fillRect/>
          </a:stretch>
        </p:blipFill>
        <p:spPr>
          <a:xfrm>
            <a:off x="8137627" y="3560446"/>
            <a:ext cx="4221480" cy="3166110"/>
          </a:xfrm>
          <a:prstGeom prst="rect">
            <a:avLst/>
          </a:prstGeom>
        </p:spPr>
      </p:pic>
    </p:spTree>
    <p:extLst>
      <p:ext uri="{BB962C8B-B14F-4D97-AF65-F5344CB8AC3E}">
        <p14:creationId xmlns:p14="http://schemas.microsoft.com/office/powerpoint/2010/main" val="337806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78DC04C-CB6A-42C2-9A61-8182CEA8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CA608B-265C-4A03-ADA4-0FF315ABF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3249E6A2-7CF3-4C92-B4FC-A69CD798E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4" y="685800"/>
            <a:ext cx="6775436"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CD2EEDEE-D203-4040-BA70-91D45DA58CF4}"/>
              </a:ext>
            </a:extLst>
          </p:cNvPr>
          <p:cNvSpPr txBox="1">
            <a:spLocks/>
          </p:cNvSpPr>
          <p:nvPr/>
        </p:nvSpPr>
        <p:spPr>
          <a:xfrm>
            <a:off x="8412480" y="124043"/>
            <a:ext cx="3520440" cy="68579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Cross PSD as a function of periodicity shows both datasets share a major periodicity of 1 year</a:t>
            </a:r>
          </a:p>
          <a:p>
            <a:r>
              <a:rPr lang="en-US" dirty="0"/>
              <a:t>Phase angle at 1 cycle per year frequency is </a:t>
            </a:r>
            <a:r>
              <a:rPr lang="en-US" dirty="0">
                <a:latin typeface="Times New Roman" panose="02020603050405020304" pitchFamily="18" charset="0"/>
                <a:cs typeface="Times New Roman" panose="02020603050405020304" pitchFamily="18" charset="0"/>
              </a:rPr>
              <a:t>-</a:t>
            </a:r>
            <a:r>
              <a:rPr lang="en-US" dirty="0"/>
              <a:t>2.601 degrees</a:t>
            </a:r>
          </a:p>
          <a:p>
            <a:pPr lvl="1"/>
            <a:r>
              <a:rPr lang="en-US" dirty="0"/>
              <a:t>Phase time lag is </a:t>
            </a:r>
            <a:r>
              <a:rPr lang="en-US" dirty="0">
                <a:latin typeface="Times New Roman" panose="02020603050405020304" pitchFamily="18" charset="0"/>
                <a:cs typeface="Times New Roman" panose="02020603050405020304" pitchFamily="18" charset="0"/>
              </a:rPr>
              <a:t>-</a:t>
            </a:r>
            <a:r>
              <a:rPr lang="en-US" dirty="0"/>
              <a:t>0.0072 years </a:t>
            </a:r>
          </a:p>
          <a:p>
            <a:pPr lvl="1"/>
            <a:r>
              <a:rPr lang="en-US" dirty="0"/>
              <a:t>CO2 lags Arctic sea ice coverage by ~2.62 days</a:t>
            </a:r>
          </a:p>
          <a:p>
            <a:r>
              <a:rPr lang="en-US" dirty="0"/>
              <a:t>Coherence at 1 cycle per year frequency is 0.9968</a:t>
            </a:r>
          </a:p>
          <a:p>
            <a:pPr lvl="1"/>
            <a:r>
              <a:rPr lang="en-US" dirty="0"/>
              <a:t>Extremely high r-squared value at dominant frequency – the yearly cycles of the two datasets line up very closely</a:t>
            </a:r>
          </a:p>
          <a:p>
            <a:endParaRPr lang="en-US" dirty="0"/>
          </a:p>
          <a:p>
            <a:pPr marL="457200" lvl="1" indent="0">
              <a:buFont typeface="Arial" panose="020B0604020202020204" pitchFamily="34" charset="0"/>
              <a:buNone/>
            </a:pPr>
            <a:endParaRPr lang="en-US" dirty="0"/>
          </a:p>
          <a:p>
            <a:pPr lvl="1"/>
            <a:endParaRPr lang="en-US" dirty="0"/>
          </a:p>
        </p:txBody>
      </p:sp>
      <p:pic>
        <p:nvPicPr>
          <p:cNvPr id="3" name="Picture 2">
            <a:extLst>
              <a:ext uri="{FF2B5EF4-FFF2-40B4-BE49-F238E27FC236}">
                <a16:creationId xmlns:a16="http://schemas.microsoft.com/office/drawing/2014/main" id="{8E1DBCAC-A4A3-42F6-A751-9F85F8984FFF}"/>
              </a:ext>
            </a:extLst>
          </p:cNvPr>
          <p:cNvPicPr>
            <a:picLocks noChangeAspect="1"/>
          </p:cNvPicPr>
          <p:nvPr/>
        </p:nvPicPr>
        <p:blipFill>
          <a:blip r:embed="rId2"/>
          <a:stretch>
            <a:fillRect/>
          </a:stretch>
        </p:blipFill>
        <p:spPr>
          <a:xfrm>
            <a:off x="692163" y="771526"/>
            <a:ext cx="3543299" cy="2657474"/>
          </a:xfrm>
          <a:prstGeom prst="rect">
            <a:avLst/>
          </a:prstGeom>
        </p:spPr>
      </p:pic>
      <p:pic>
        <p:nvPicPr>
          <p:cNvPr id="6" name="Picture 5">
            <a:extLst>
              <a:ext uri="{FF2B5EF4-FFF2-40B4-BE49-F238E27FC236}">
                <a16:creationId xmlns:a16="http://schemas.microsoft.com/office/drawing/2014/main" id="{1611F52C-07E1-4E4F-AEDA-B2AD04FC81D8}"/>
              </a:ext>
            </a:extLst>
          </p:cNvPr>
          <p:cNvPicPr>
            <a:picLocks noChangeAspect="1"/>
          </p:cNvPicPr>
          <p:nvPr/>
        </p:nvPicPr>
        <p:blipFill>
          <a:blip r:embed="rId3"/>
          <a:stretch>
            <a:fillRect/>
          </a:stretch>
        </p:blipFill>
        <p:spPr>
          <a:xfrm>
            <a:off x="3924301" y="771525"/>
            <a:ext cx="3543300" cy="2657475"/>
          </a:xfrm>
          <a:prstGeom prst="rect">
            <a:avLst/>
          </a:prstGeom>
        </p:spPr>
      </p:pic>
      <p:pic>
        <p:nvPicPr>
          <p:cNvPr id="9" name="Picture 8">
            <a:extLst>
              <a:ext uri="{FF2B5EF4-FFF2-40B4-BE49-F238E27FC236}">
                <a16:creationId xmlns:a16="http://schemas.microsoft.com/office/drawing/2014/main" id="{FB0EB5F8-9C47-4790-B4FA-533665FDF4AD}"/>
              </a:ext>
            </a:extLst>
          </p:cNvPr>
          <p:cNvPicPr>
            <a:picLocks noChangeAspect="1"/>
          </p:cNvPicPr>
          <p:nvPr/>
        </p:nvPicPr>
        <p:blipFill>
          <a:blip r:embed="rId4"/>
          <a:stretch>
            <a:fillRect/>
          </a:stretch>
        </p:blipFill>
        <p:spPr>
          <a:xfrm>
            <a:off x="2305051" y="3429000"/>
            <a:ext cx="3543299" cy="2657474"/>
          </a:xfrm>
          <a:prstGeom prst="rect">
            <a:avLst/>
          </a:prstGeom>
        </p:spPr>
      </p:pic>
    </p:spTree>
    <p:extLst>
      <p:ext uri="{BB962C8B-B14F-4D97-AF65-F5344CB8AC3E}">
        <p14:creationId xmlns:p14="http://schemas.microsoft.com/office/powerpoint/2010/main" val="336540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3DDE7-A547-4FA6-9FC6-4FCFCF455842}"/>
              </a:ext>
            </a:extLst>
          </p:cNvPr>
          <p:cNvSpPr>
            <a:spLocks noGrp="1"/>
          </p:cNvSpPr>
          <p:nvPr>
            <p:ph type="title"/>
          </p:nvPr>
        </p:nvSpPr>
        <p:spPr>
          <a:xfrm>
            <a:off x="2057400" y="3687878"/>
            <a:ext cx="8115299" cy="1265404"/>
          </a:xfrm>
        </p:spPr>
        <p:txBody>
          <a:bodyPr vert="horz" lIns="91440" tIns="45720" rIns="91440" bIns="45720" rtlCol="0" anchor="b">
            <a:normAutofit/>
          </a:bodyPr>
          <a:lstStyle/>
          <a:p>
            <a:pPr algn="ctr"/>
            <a:br>
              <a:rPr lang="en-US" sz="3600" kern="1200" cap="all" spc="300" baseline="0" dirty="0">
                <a:solidFill>
                  <a:schemeClr val="tx2"/>
                </a:solidFill>
                <a:latin typeface="+mj-lt"/>
                <a:ea typeface="+mj-ea"/>
                <a:cs typeface="+mj-cs"/>
              </a:rPr>
            </a:br>
            <a:r>
              <a:rPr lang="en-US" sz="3600" kern="1200" cap="all" spc="300" baseline="0" dirty="0">
                <a:solidFill>
                  <a:schemeClr val="tx2"/>
                </a:solidFill>
                <a:latin typeface="+mj-lt"/>
                <a:ea typeface="+mj-ea"/>
                <a:cs typeface="+mj-cs"/>
              </a:rPr>
              <a:t>Questions?</a:t>
            </a:r>
          </a:p>
        </p:txBody>
      </p:sp>
      <p:pic>
        <p:nvPicPr>
          <p:cNvPr id="7" name="Graphic 6" descr="Smiling Face with No Fill">
            <a:extLst>
              <a:ext uri="{FF2B5EF4-FFF2-40B4-BE49-F238E27FC236}">
                <a16:creationId xmlns:a16="http://schemas.microsoft.com/office/drawing/2014/main" id="{23AA6E3E-B7A2-E0A3-6471-7E4365D390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Tree>
    <p:extLst>
      <p:ext uri="{BB962C8B-B14F-4D97-AF65-F5344CB8AC3E}">
        <p14:creationId xmlns:p14="http://schemas.microsoft.com/office/powerpoint/2010/main" val="2297183499"/>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1341</TotalTime>
  <Words>742</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Gill Sans MT</vt:lpstr>
      <vt:lpstr>Goudy Old Style</vt:lpstr>
      <vt:lpstr>Times New Roman</vt:lpstr>
      <vt:lpstr>ClassicFrameVTI</vt:lpstr>
      <vt:lpstr>Linking CO2 Concentrations and Arctic Sea Ice Patterns</vt:lpstr>
      <vt:lpstr>Introduction</vt:lpstr>
      <vt:lpstr>PowerPoint Presentation</vt:lpstr>
      <vt:lpstr>PowerPoint Presentation</vt:lpstr>
      <vt:lpstr>PowerPoint Presentation</vt:lpstr>
      <vt:lpstr>PowerPoint Presentation</vt:lpstr>
      <vt:lpstr>PowerPoint Presentation</vt:lpstr>
      <vt:lpstr>PowerPoint Presentation</vt:lpstr>
      <vt:lpstr> Questions?</vt:lpstr>
      <vt:lpstr> Solomon, S., Qin, D., Manning, M., Chen, Z., Marquis, M., Averyt, K. B., Tignor, M., &amp; Miller, H. L. (2007). The carbon cycle and the Climate System. IPCC Fourth Assessment Report: Climate Change 2007. Retrieved April 20, 2022, from https://archive.ipcc.ch/publications_and_data/ar4/wg1/en/ch7s7-3.html    Fetterer, F., K. Knowles, W. N. Meier, M. Savoie, and A. K. Windnagel. 2017, updated daily. Sea Ice Index, Version 3. North Monthly data. Boulder, Colorado USA. NSIDC: National Snow and Ice Data Center. doi: https://doi.org/10.7265/N5K072F8. Retrieved April 20, 2022   Dlugokencky, E.J., J.W. Mund, A.M. Crotwell, M.J. Crotwell, and K.W. Thoning (2021), Atmospheric Carbon Dioxide Dry Air Mole Fractions from the NOAA GML Carbon Cycle Cooperative Global AiR Sampling Network, 1968-2020, Version: 2021-07-30, https://doi.org/10.15138/wkgj-f215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CO2 Concentrations and Arctic Sea Ice Patterns</dc:title>
  <dc:creator>Losasso, Ethan M</dc:creator>
  <cp:lastModifiedBy>Losasso, Ethan M</cp:lastModifiedBy>
  <cp:revision>1</cp:revision>
  <dcterms:created xsi:type="dcterms:W3CDTF">2022-04-19T17:14:31Z</dcterms:created>
  <dcterms:modified xsi:type="dcterms:W3CDTF">2022-04-20T16:21:36Z</dcterms:modified>
</cp:coreProperties>
</file>