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52D46-67B5-4355-91B6-CB020877788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0E48A3-8DAA-4ACE-8B22-841500747253}">
      <dgm:prSet phldrT="[Text]"/>
      <dgm:spPr/>
      <dgm:t>
        <a:bodyPr/>
        <a:lstStyle/>
        <a:p>
          <a:r>
            <a:rPr lang="en-US" dirty="0"/>
            <a:t>Certain Weather Factors are correlated with Outdoor Mobility</a:t>
          </a:r>
        </a:p>
      </dgm:t>
    </dgm:pt>
    <dgm:pt modelId="{2D84274A-2C08-4348-8B7B-FAA9A395A769}" type="parTrans" cxnId="{D42DEC2D-914C-4775-9303-F2A345E8AD5A}">
      <dgm:prSet/>
      <dgm:spPr/>
      <dgm:t>
        <a:bodyPr/>
        <a:lstStyle/>
        <a:p>
          <a:endParaRPr lang="en-US"/>
        </a:p>
      </dgm:t>
    </dgm:pt>
    <dgm:pt modelId="{AB87719E-DD73-4871-95FA-7B633C271170}" type="sibTrans" cxnId="{D42DEC2D-914C-4775-9303-F2A345E8AD5A}">
      <dgm:prSet/>
      <dgm:spPr/>
      <dgm:t>
        <a:bodyPr/>
        <a:lstStyle/>
        <a:p>
          <a:endParaRPr lang="en-US"/>
        </a:p>
      </dgm:t>
    </dgm:pt>
    <dgm:pt modelId="{EE495240-143A-4E2F-9C93-F956FAEEC712}">
      <dgm:prSet phldrT="[Text]"/>
      <dgm:spPr/>
      <dgm:t>
        <a:bodyPr/>
        <a:lstStyle/>
        <a:p>
          <a:r>
            <a:rPr lang="en-US" dirty="0"/>
            <a:t>Air Quality by itself is not negatively correlated with Outdoor Mobility, but more advanced analysis is needed</a:t>
          </a:r>
        </a:p>
      </dgm:t>
    </dgm:pt>
    <dgm:pt modelId="{FFB4822D-F078-4AA4-BF7F-90D786EBF75B}" type="parTrans" cxnId="{34806153-CB39-4F0F-AED5-06A782496E4B}">
      <dgm:prSet/>
      <dgm:spPr/>
      <dgm:t>
        <a:bodyPr/>
        <a:lstStyle/>
        <a:p>
          <a:endParaRPr lang="en-US"/>
        </a:p>
      </dgm:t>
    </dgm:pt>
    <dgm:pt modelId="{4698348F-F9C0-4079-A8B9-7EB3D2104DEB}" type="sibTrans" cxnId="{34806153-CB39-4F0F-AED5-06A782496E4B}">
      <dgm:prSet/>
      <dgm:spPr/>
      <dgm:t>
        <a:bodyPr/>
        <a:lstStyle/>
        <a:p>
          <a:endParaRPr lang="en-US"/>
        </a:p>
      </dgm:t>
    </dgm:pt>
    <dgm:pt modelId="{96C7BEA8-1BBE-4B15-926B-5C984CF9711D}">
      <dgm:prSet phldrT="[Text]"/>
      <dgm:spPr/>
      <dgm:t>
        <a:bodyPr/>
        <a:lstStyle/>
        <a:p>
          <a:r>
            <a:rPr lang="en-US" dirty="0"/>
            <a:t>Multivariate Regression can help predict how crowded a location will be</a:t>
          </a:r>
        </a:p>
      </dgm:t>
    </dgm:pt>
    <dgm:pt modelId="{67F69FD1-1436-437A-9B47-F81D5EB102F5}" type="parTrans" cxnId="{5AE35891-7DE2-4411-9C1F-9CDDB5898F9F}">
      <dgm:prSet/>
      <dgm:spPr/>
      <dgm:t>
        <a:bodyPr/>
        <a:lstStyle/>
        <a:p>
          <a:endParaRPr lang="en-US"/>
        </a:p>
      </dgm:t>
    </dgm:pt>
    <dgm:pt modelId="{CB76BF81-59E2-410F-9F99-2729682E969D}" type="sibTrans" cxnId="{5AE35891-7DE2-4411-9C1F-9CDDB5898F9F}">
      <dgm:prSet/>
      <dgm:spPr/>
      <dgm:t>
        <a:bodyPr/>
        <a:lstStyle/>
        <a:p>
          <a:endParaRPr lang="en-US"/>
        </a:p>
      </dgm:t>
    </dgm:pt>
    <dgm:pt modelId="{C1EBDD0F-A602-4609-9384-8D4259B72D32}" type="pres">
      <dgm:prSet presAssocID="{66352D46-67B5-4355-91B6-CB020877788A}" presName="Name0" presStyleCnt="0">
        <dgm:presLayoutVars>
          <dgm:chMax val="7"/>
          <dgm:chPref val="7"/>
          <dgm:dir/>
        </dgm:presLayoutVars>
      </dgm:prSet>
      <dgm:spPr/>
    </dgm:pt>
    <dgm:pt modelId="{C779672D-A27E-4E1A-96B6-75FC05340BC5}" type="pres">
      <dgm:prSet presAssocID="{66352D46-67B5-4355-91B6-CB020877788A}" presName="Name1" presStyleCnt="0"/>
      <dgm:spPr/>
    </dgm:pt>
    <dgm:pt modelId="{63FFB7AF-F091-4842-8E47-17FF488D7202}" type="pres">
      <dgm:prSet presAssocID="{66352D46-67B5-4355-91B6-CB020877788A}" presName="cycle" presStyleCnt="0"/>
      <dgm:spPr/>
    </dgm:pt>
    <dgm:pt modelId="{8FF4E9D9-A6D4-4E30-A349-05A9EB6F34E9}" type="pres">
      <dgm:prSet presAssocID="{66352D46-67B5-4355-91B6-CB020877788A}" presName="srcNode" presStyleLbl="node1" presStyleIdx="0" presStyleCnt="3"/>
      <dgm:spPr/>
    </dgm:pt>
    <dgm:pt modelId="{38B22A3B-C920-4FAD-8270-3DB1F82C057C}" type="pres">
      <dgm:prSet presAssocID="{66352D46-67B5-4355-91B6-CB020877788A}" presName="conn" presStyleLbl="parChTrans1D2" presStyleIdx="0" presStyleCnt="1"/>
      <dgm:spPr/>
    </dgm:pt>
    <dgm:pt modelId="{4E809ABE-54B0-4A7A-8C8F-5045E0DC7B7A}" type="pres">
      <dgm:prSet presAssocID="{66352D46-67B5-4355-91B6-CB020877788A}" presName="extraNode" presStyleLbl="node1" presStyleIdx="0" presStyleCnt="3"/>
      <dgm:spPr/>
    </dgm:pt>
    <dgm:pt modelId="{6CFD9059-BA90-4C89-8491-1855D9F7ADC5}" type="pres">
      <dgm:prSet presAssocID="{66352D46-67B5-4355-91B6-CB020877788A}" presName="dstNode" presStyleLbl="node1" presStyleIdx="0" presStyleCnt="3"/>
      <dgm:spPr/>
    </dgm:pt>
    <dgm:pt modelId="{4E464B15-EA37-4794-86AF-3FFDAAAA67F5}" type="pres">
      <dgm:prSet presAssocID="{6B0E48A3-8DAA-4ACE-8B22-841500747253}" presName="text_1" presStyleLbl="node1" presStyleIdx="0" presStyleCnt="3">
        <dgm:presLayoutVars>
          <dgm:bulletEnabled val="1"/>
        </dgm:presLayoutVars>
      </dgm:prSet>
      <dgm:spPr/>
    </dgm:pt>
    <dgm:pt modelId="{81637CB0-AD13-49BB-8593-B61FFB712515}" type="pres">
      <dgm:prSet presAssocID="{6B0E48A3-8DAA-4ACE-8B22-841500747253}" presName="accent_1" presStyleCnt="0"/>
      <dgm:spPr/>
    </dgm:pt>
    <dgm:pt modelId="{D7241E4F-AF84-4D7F-9629-461CCEFC5645}" type="pres">
      <dgm:prSet presAssocID="{6B0E48A3-8DAA-4ACE-8B22-841500747253}" presName="accentRepeatNode" presStyleLbl="solidFgAcc1" presStyleIdx="0" presStyleCnt="3"/>
      <dgm:spPr/>
    </dgm:pt>
    <dgm:pt modelId="{DB5E42F1-DCDC-4E52-92AE-CB2F4EBC6286}" type="pres">
      <dgm:prSet presAssocID="{EE495240-143A-4E2F-9C93-F956FAEEC712}" presName="text_2" presStyleLbl="node1" presStyleIdx="1" presStyleCnt="3">
        <dgm:presLayoutVars>
          <dgm:bulletEnabled val="1"/>
        </dgm:presLayoutVars>
      </dgm:prSet>
      <dgm:spPr/>
    </dgm:pt>
    <dgm:pt modelId="{EF99315C-6B91-46C5-AECF-2D30992C962D}" type="pres">
      <dgm:prSet presAssocID="{EE495240-143A-4E2F-9C93-F956FAEEC712}" presName="accent_2" presStyleCnt="0"/>
      <dgm:spPr/>
    </dgm:pt>
    <dgm:pt modelId="{889EC164-0753-4AF3-A678-D9618A04ACFB}" type="pres">
      <dgm:prSet presAssocID="{EE495240-143A-4E2F-9C93-F956FAEEC712}" presName="accentRepeatNode" presStyleLbl="solidFgAcc1" presStyleIdx="1" presStyleCnt="3"/>
      <dgm:spPr/>
    </dgm:pt>
    <dgm:pt modelId="{7739232A-1D2E-482A-913E-D6A5ABFC3A72}" type="pres">
      <dgm:prSet presAssocID="{96C7BEA8-1BBE-4B15-926B-5C984CF9711D}" presName="text_3" presStyleLbl="node1" presStyleIdx="2" presStyleCnt="3">
        <dgm:presLayoutVars>
          <dgm:bulletEnabled val="1"/>
        </dgm:presLayoutVars>
      </dgm:prSet>
      <dgm:spPr/>
    </dgm:pt>
    <dgm:pt modelId="{A9B9B1C3-9D45-4A57-91D9-E6BA02CD80FE}" type="pres">
      <dgm:prSet presAssocID="{96C7BEA8-1BBE-4B15-926B-5C984CF9711D}" presName="accent_3" presStyleCnt="0"/>
      <dgm:spPr/>
    </dgm:pt>
    <dgm:pt modelId="{8960248F-FA4A-4927-B0C8-7AFDBFC9046D}" type="pres">
      <dgm:prSet presAssocID="{96C7BEA8-1BBE-4B15-926B-5C984CF9711D}" presName="accentRepeatNode" presStyleLbl="solidFgAcc1" presStyleIdx="2" presStyleCnt="3"/>
      <dgm:spPr/>
    </dgm:pt>
  </dgm:ptLst>
  <dgm:cxnLst>
    <dgm:cxn modelId="{56F35D10-1BFB-476A-8556-091481B9A5B3}" type="presOf" srcId="{AB87719E-DD73-4871-95FA-7B633C271170}" destId="{38B22A3B-C920-4FAD-8270-3DB1F82C057C}" srcOrd="0" destOrd="0" presId="urn:microsoft.com/office/officeart/2008/layout/VerticalCurvedList"/>
    <dgm:cxn modelId="{057E5929-4DA8-4AAA-BDD2-D80AD5D816EB}" type="presOf" srcId="{96C7BEA8-1BBE-4B15-926B-5C984CF9711D}" destId="{7739232A-1D2E-482A-913E-D6A5ABFC3A72}" srcOrd="0" destOrd="0" presId="urn:microsoft.com/office/officeart/2008/layout/VerticalCurvedList"/>
    <dgm:cxn modelId="{D42DEC2D-914C-4775-9303-F2A345E8AD5A}" srcId="{66352D46-67B5-4355-91B6-CB020877788A}" destId="{6B0E48A3-8DAA-4ACE-8B22-841500747253}" srcOrd="0" destOrd="0" parTransId="{2D84274A-2C08-4348-8B7B-FAA9A395A769}" sibTransId="{AB87719E-DD73-4871-95FA-7B633C271170}"/>
    <dgm:cxn modelId="{FE050460-2184-4B74-A783-233022266BC4}" type="presOf" srcId="{66352D46-67B5-4355-91B6-CB020877788A}" destId="{C1EBDD0F-A602-4609-9384-8D4259B72D32}" srcOrd="0" destOrd="0" presId="urn:microsoft.com/office/officeart/2008/layout/VerticalCurvedList"/>
    <dgm:cxn modelId="{34806153-CB39-4F0F-AED5-06A782496E4B}" srcId="{66352D46-67B5-4355-91B6-CB020877788A}" destId="{EE495240-143A-4E2F-9C93-F956FAEEC712}" srcOrd="1" destOrd="0" parTransId="{FFB4822D-F078-4AA4-BF7F-90D786EBF75B}" sibTransId="{4698348F-F9C0-4079-A8B9-7EB3D2104DEB}"/>
    <dgm:cxn modelId="{4B82F77D-8226-42D8-A2C2-E031ACAE92A9}" type="presOf" srcId="{6B0E48A3-8DAA-4ACE-8B22-841500747253}" destId="{4E464B15-EA37-4794-86AF-3FFDAAAA67F5}" srcOrd="0" destOrd="0" presId="urn:microsoft.com/office/officeart/2008/layout/VerticalCurvedList"/>
    <dgm:cxn modelId="{5AE35891-7DE2-4411-9C1F-9CDDB5898F9F}" srcId="{66352D46-67B5-4355-91B6-CB020877788A}" destId="{96C7BEA8-1BBE-4B15-926B-5C984CF9711D}" srcOrd="2" destOrd="0" parTransId="{67F69FD1-1436-437A-9B47-F81D5EB102F5}" sibTransId="{CB76BF81-59E2-410F-9F99-2729682E969D}"/>
    <dgm:cxn modelId="{EC0906F5-3C74-4EC9-BEE2-EB5D67CB09F7}" type="presOf" srcId="{EE495240-143A-4E2F-9C93-F956FAEEC712}" destId="{DB5E42F1-DCDC-4E52-92AE-CB2F4EBC6286}" srcOrd="0" destOrd="0" presId="urn:microsoft.com/office/officeart/2008/layout/VerticalCurvedList"/>
    <dgm:cxn modelId="{C00F0BC3-ACAF-41E6-AC5E-624F0A661279}" type="presParOf" srcId="{C1EBDD0F-A602-4609-9384-8D4259B72D32}" destId="{C779672D-A27E-4E1A-96B6-75FC05340BC5}" srcOrd="0" destOrd="0" presId="urn:microsoft.com/office/officeart/2008/layout/VerticalCurvedList"/>
    <dgm:cxn modelId="{199ACF34-955B-4428-9D68-EBD9D9D361FB}" type="presParOf" srcId="{C779672D-A27E-4E1A-96B6-75FC05340BC5}" destId="{63FFB7AF-F091-4842-8E47-17FF488D7202}" srcOrd="0" destOrd="0" presId="urn:microsoft.com/office/officeart/2008/layout/VerticalCurvedList"/>
    <dgm:cxn modelId="{1E7B0BFE-CD90-4645-92BE-C2EDFAD05853}" type="presParOf" srcId="{63FFB7AF-F091-4842-8E47-17FF488D7202}" destId="{8FF4E9D9-A6D4-4E30-A349-05A9EB6F34E9}" srcOrd="0" destOrd="0" presId="urn:microsoft.com/office/officeart/2008/layout/VerticalCurvedList"/>
    <dgm:cxn modelId="{2FA2D494-7405-49AE-BFB7-7BF980B42E8D}" type="presParOf" srcId="{63FFB7AF-F091-4842-8E47-17FF488D7202}" destId="{38B22A3B-C920-4FAD-8270-3DB1F82C057C}" srcOrd="1" destOrd="0" presId="urn:microsoft.com/office/officeart/2008/layout/VerticalCurvedList"/>
    <dgm:cxn modelId="{23CD5412-107F-4584-82D0-74C70D7D451E}" type="presParOf" srcId="{63FFB7AF-F091-4842-8E47-17FF488D7202}" destId="{4E809ABE-54B0-4A7A-8C8F-5045E0DC7B7A}" srcOrd="2" destOrd="0" presId="urn:microsoft.com/office/officeart/2008/layout/VerticalCurvedList"/>
    <dgm:cxn modelId="{F2D65BC4-CF8D-4BCE-9AB4-2A18BA31FFEC}" type="presParOf" srcId="{63FFB7AF-F091-4842-8E47-17FF488D7202}" destId="{6CFD9059-BA90-4C89-8491-1855D9F7ADC5}" srcOrd="3" destOrd="0" presId="urn:microsoft.com/office/officeart/2008/layout/VerticalCurvedList"/>
    <dgm:cxn modelId="{0F7B2432-7048-46DB-82E8-5AAF50F2B486}" type="presParOf" srcId="{C779672D-A27E-4E1A-96B6-75FC05340BC5}" destId="{4E464B15-EA37-4794-86AF-3FFDAAAA67F5}" srcOrd="1" destOrd="0" presId="urn:microsoft.com/office/officeart/2008/layout/VerticalCurvedList"/>
    <dgm:cxn modelId="{E9FA9BE7-FF55-4FBB-A39E-9FA28D03F725}" type="presParOf" srcId="{C779672D-A27E-4E1A-96B6-75FC05340BC5}" destId="{81637CB0-AD13-49BB-8593-B61FFB712515}" srcOrd="2" destOrd="0" presId="urn:microsoft.com/office/officeart/2008/layout/VerticalCurvedList"/>
    <dgm:cxn modelId="{7D393276-DC3D-4316-A868-2F218DDD49D3}" type="presParOf" srcId="{81637CB0-AD13-49BB-8593-B61FFB712515}" destId="{D7241E4F-AF84-4D7F-9629-461CCEFC5645}" srcOrd="0" destOrd="0" presId="urn:microsoft.com/office/officeart/2008/layout/VerticalCurvedList"/>
    <dgm:cxn modelId="{54F6352E-669F-4DEC-9973-B28DE2CF74DD}" type="presParOf" srcId="{C779672D-A27E-4E1A-96B6-75FC05340BC5}" destId="{DB5E42F1-DCDC-4E52-92AE-CB2F4EBC6286}" srcOrd="3" destOrd="0" presId="urn:microsoft.com/office/officeart/2008/layout/VerticalCurvedList"/>
    <dgm:cxn modelId="{09FD5D12-3B4A-419E-AFF3-AB5B21E34CF6}" type="presParOf" srcId="{C779672D-A27E-4E1A-96B6-75FC05340BC5}" destId="{EF99315C-6B91-46C5-AECF-2D30992C962D}" srcOrd="4" destOrd="0" presId="urn:microsoft.com/office/officeart/2008/layout/VerticalCurvedList"/>
    <dgm:cxn modelId="{92733559-AF84-4145-9B03-C2F9BC340945}" type="presParOf" srcId="{EF99315C-6B91-46C5-AECF-2D30992C962D}" destId="{889EC164-0753-4AF3-A678-D9618A04ACFB}" srcOrd="0" destOrd="0" presId="urn:microsoft.com/office/officeart/2008/layout/VerticalCurvedList"/>
    <dgm:cxn modelId="{0CF8E604-2BFF-4225-91D9-C20D6BEEEFA7}" type="presParOf" srcId="{C779672D-A27E-4E1A-96B6-75FC05340BC5}" destId="{7739232A-1D2E-482A-913E-D6A5ABFC3A72}" srcOrd="5" destOrd="0" presId="urn:microsoft.com/office/officeart/2008/layout/VerticalCurvedList"/>
    <dgm:cxn modelId="{1FB7F61B-F7E2-4A0F-9784-2985E0E562DD}" type="presParOf" srcId="{C779672D-A27E-4E1A-96B6-75FC05340BC5}" destId="{A9B9B1C3-9D45-4A57-91D9-E6BA02CD80FE}" srcOrd="6" destOrd="0" presId="urn:microsoft.com/office/officeart/2008/layout/VerticalCurvedList"/>
    <dgm:cxn modelId="{32D56A97-2665-467F-B7BE-95DEBA847B75}" type="presParOf" srcId="{A9B9B1C3-9D45-4A57-91D9-E6BA02CD80FE}" destId="{8960248F-FA4A-4927-B0C8-7AFDBFC904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22A3B-C920-4FAD-8270-3DB1F82C057C}">
      <dsp:nvSpPr>
        <dsp:cNvPr id="0" name=""/>
        <dsp:cNvSpPr/>
      </dsp:nvSpPr>
      <dsp:spPr>
        <a:xfrm>
          <a:off x="-4069883" y="-624677"/>
          <a:ext cx="4849804" cy="4849804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64B15-EA37-4794-86AF-3FFDAAAA67F5}">
      <dsp:nvSpPr>
        <dsp:cNvPr id="0" name=""/>
        <dsp:cNvSpPr/>
      </dsp:nvSpPr>
      <dsp:spPr>
        <a:xfrm>
          <a:off x="501563" y="360045"/>
          <a:ext cx="10320183" cy="720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71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Certain Weather Factors are correlated with Outdoor Mobility</a:t>
          </a:r>
        </a:p>
      </dsp:txBody>
      <dsp:txXfrm>
        <a:off x="501563" y="360045"/>
        <a:ext cx="10320183" cy="720090"/>
      </dsp:txXfrm>
    </dsp:sp>
    <dsp:sp modelId="{D7241E4F-AF84-4D7F-9629-461CCEFC5645}">
      <dsp:nvSpPr>
        <dsp:cNvPr id="0" name=""/>
        <dsp:cNvSpPr/>
      </dsp:nvSpPr>
      <dsp:spPr>
        <a:xfrm>
          <a:off x="51507" y="270033"/>
          <a:ext cx="900112" cy="9001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E42F1-DCDC-4E52-92AE-CB2F4EBC6286}">
      <dsp:nvSpPr>
        <dsp:cNvPr id="0" name=""/>
        <dsp:cNvSpPr/>
      </dsp:nvSpPr>
      <dsp:spPr>
        <a:xfrm>
          <a:off x="763316" y="1440180"/>
          <a:ext cx="10058430" cy="720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71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Air Quality by itself is not negatively correlated with Outdoor Mobility, but more advanced analysis is needed</a:t>
          </a:r>
        </a:p>
      </dsp:txBody>
      <dsp:txXfrm>
        <a:off x="763316" y="1440180"/>
        <a:ext cx="10058430" cy="720090"/>
      </dsp:txXfrm>
    </dsp:sp>
    <dsp:sp modelId="{889EC164-0753-4AF3-A678-D9618A04ACFB}">
      <dsp:nvSpPr>
        <dsp:cNvPr id="0" name=""/>
        <dsp:cNvSpPr/>
      </dsp:nvSpPr>
      <dsp:spPr>
        <a:xfrm>
          <a:off x="313259" y="1350168"/>
          <a:ext cx="900112" cy="9001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9232A-1D2E-482A-913E-D6A5ABFC3A72}">
      <dsp:nvSpPr>
        <dsp:cNvPr id="0" name=""/>
        <dsp:cNvSpPr/>
      </dsp:nvSpPr>
      <dsp:spPr>
        <a:xfrm>
          <a:off x="501563" y="2520315"/>
          <a:ext cx="10320183" cy="720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71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Multivariate Regression can help predict how crowded a location will be</a:t>
          </a:r>
        </a:p>
      </dsp:txBody>
      <dsp:txXfrm>
        <a:off x="501563" y="2520315"/>
        <a:ext cx="10320183" cy="720090"/>
      </dsp:txXfrm>
    </dsp:sp>
    <dsp:sp modelId="{8960248F-FA4A-4927-B0C8-7AFDBFC9046D}">
      <dsp:nvSpPr>
        <dsp:cNvPr id="0" name=""/>
        <dsp:cNvSpPr/>
      </dsp:nvSpPr>
      <dsp:spPr>
        <a:xfrm>
          <a:off x="51507" y="2430303"/>
          <a:ext cx="900112" cy="9001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4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0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0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7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0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4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6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2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8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7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811A6C-040C-4C5A-8FF3-63EC6CC40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60AC1-6813-4307-B58A-E56758F11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4" y="397275"/>
            <a:ext cx="5230446" cy="376125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Correlating Weather Factors and Outdoor Mobility in Fulton County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7F02F-8609-4E67-AB1A-FEA08383A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182" y="4846029"/>
            <a:ext cx="5363817" cy="1375512"/>
          </a:xfrm>
        </p:spPr>
        <p:txBody>
          <a:bodyPr anchor="ctr">
            <a:normAutofit/>
          </a:bodyPr>
          <a:lstStyle/>
          <a:p>
            <a:r>
              <a:rPr lang="en-US" dirty="0"/>
              <a:t>Ethan Wang</a:t>
            </a:r>
          </a:p>
          <a:p>
            <a:r>
              <a:rPr lang="en-US" dirty="0"/>
              <a:t>EAS 4480</a:t>
            </a:r>
          </a:p>
        </p:txBody>
      </p:sp>
      <p:pic>
        <p:nvPicPr>
          <p:cNvPr id="4" name="Picture 3" descr="Thermometer outdoors">
            <a:extLst>
              <a:ext uri="{FF2B5EF4-FFF2-40B4-BE49-F238E27FC236}">
                <a16:creationId xmlns:a16="http://schemas.microsoft.com/office/drawing/2014/main" id="{0BA96898-ECC6-12F5-7E71-F77EB0D1E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666" b="-1"/>
          <a:stretch/>
        </p:blipFill>
        <p:spPr>
          <a:xfrm>
            <a:off x="6095999" y="10"/>
            <a:ext cx="609600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9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9F89-3BBB-4775-A9C5-8BA5C60C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Regression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C392C7BB-75FF-4822-95A6-B90E817079C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45165284"/>
                  </p:ext>
                </p:extLst>
              </p:nvPr>
            </p:nvGraphicFramePr>
            <p:xfrm>
              <a:off x="6668655" y="2839074"/>
              <a:ext cx="5135420" cy="35338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855">
                      <a:extLst>
                        <a:ext uri="{9D8B030D-6E8A-4147-A177-3AD203B41FA5}">
                          <a16:colId xmlns:a16="http://schemas.microsoft.com/office/drawing/2014/main" val="3511516311"/>
                        </a:ext>
                      </a:extLst>
                    </a:gridCol>
                    <a:gridCol w="1283855">
                      <a:extLst>
                        <a:ext uri="{9D8B030D-6E8A-4147-A177-3AD203B41FA5}">
                          <a16:colId xmlns:a16="http://schemas.microsoft.com/office/drawing/2014/main" val="505613049"/>
                        </a:ext>
                      </a:extLst>
                    </a:gridCol>
                    <a:gridCol w="1283855">
                      <a:extLst>
                        <a:ext uri="{9D8B030D-6E8A-4147-A177-3AD203B41FA5}">
                          <a16:colId xmlns:a16="http://schemas.microsoft.com/office/drawing/2014/main" val="4278737380"/>
                        </a:ext>
                      </a:extLst>
                    </a:gridCol>
                    <a:gridCol w="1283855">
                      <a:extLst>
                        <a:ext uri="{9D8B030D-6E8A-4147-A177-3AD203B41FA5}">
                          <a16:colId xmlns:a16="http://schemas.microsoft.com/office/drawing/2014/main" val="2543961623"/>
                        </a:ext>
                      </a:extLst>
                    </a:gridCol>
                  </a:tblGrid>
                  <a:tr h="131420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(Intercept)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(Max</a:t>
                          </a:r>
                          <a:r>
                            <a:rPr lang="en-US" baseline="0" dirty="0"/>
                            <a:t> Temperature)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(Precipitation)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(Wind</a:t>
                          </a:r>
                          <a:r>
                            <a:rPr lang="en-US" baseline="0" dirty="0"/>
                            <a:t> Speed)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0714424"/>
                      </a:ext>
                    </a:extLst>
                  </a:tr>
                  <a:tr h="1109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-13.7358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0.8384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-0.9535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-0.8276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7828837"/>
                      </a:ext>
                    </a:extLst>
                  </a:tr>
                  <a:tr h="1109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[-40.8611, 13.3896]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[0.0005, 1.6762]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[-1.3286, -0.5784]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[-1.8624, 0.2073]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75192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C392C7BB-75FF-4822-95A6-B90E817079C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45165284"/>
                  </p:ext>
                </p:extLst>
              </p:nvPr>
            </p:nvGraphicFramePr>
            <p:xfrm>
              <a:off x="6668655" y="2839074"/>
              <a:ext cx="5135420" cy="35338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855">
                      <a:extLst>
                        <a:ext uri="{9D8B030D-6E8A-4147-A177-3AD203B41FA5}">
                          <a16:colId xmlns:a16="http://schemas.microsoft.com/office/drawing/2014/main" val="3511516311"/>
                        </a:ext>
                      </a:extLst>
                    </a:gridCol>
                    <a:gridCol w="1283855">
                      <a:extLst>
                        <a:ext uri="{9D8B030D-6E8A-4147-A177-3AD203B41FA5}">
                          <a16:colId xmlns:a16="http://schemas.microsoft.com/office/drawing/2014/main" val="505613049"/>
                        </a:ext>
                      </a:extLst>
                    </a:gridCol>
                    <a:gridCol w="1283855">
                      <a:extLst>
                        <a:ext uri="{9D8B030D-6E8A-4147-A177-3AD203B41FA5}">
                          <a16:colId xmlns:a16="http://schemas.microsoft.com/office/drawing/2014/main" val="4278737380"/>
                        </a:ext>
                      </a:extLst>
                    </a:gridCol>
                    <a:gridCol w="1283855">
                      <a:extLst>
                        <a:ext uri="{9D8B030D-6E8A-4147-A177-3AD203B41FA5}">
                          <a16:colId xmlns:a16="http://schemas.microsoft.com/office/drawing/2014/main" val="2543961623"/>
                        </a:ext>
                      </a:extLst>
                    </a:gridCol>
                  </a:tblGrid>
                  <a:tr h="13142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74" t="-1852" r="-301896" b="-169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74" t="-1852" r="-201896" b="-169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74" t="-1852" r="-101896" b="-169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74" t="-1852" r="-1896" b="-1699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0714424"/>
                      </a:ext>
                    </a:extLst>
                  </a:tr>
                  <a:tr h="1109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-13.7358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0.8384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-0.9535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-0.8276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7828837"/>
                      </a:ext>
                    </a:extLst>
                  </a:tr>
                  <a:tr h="1109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[-40.8611, 13.3896]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[0.0005, 1.6762]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[-1.3286, -0.5784]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[-1.8624, 0.2073]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75192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BDAB4A0-AAC8-44AD-9BA8-F46A1D894536}"/>
              </a:ext>
            </a:extLst>
          </p:cNvPr>
          <p:cNvSpPr txBox="1"/>
          <p:nvPr/>
        </p:nvSpPr>
        <p:spPr>
          <a:xfrm>
            <a:off x="4621610" y="5520742"/>
            <a:ext cx="239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95% Confidence Interval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8711FA-ECA3-48E7-919D-AF568303CF7A}"/>
              </a:ext>
            </a:extLst>
          </p:cNvPr>
          <p:cNvSpPr txBox="1"/>
          <p:nvPr/>
        </p:nvSpPr>
        <p:spPr>
          <a:xfrm>
            <a:off x="5193723" y="4351192"/>
            <a:ext cx="142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Coefficients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12BFB-4592-4166-86FC-9765115D99C6}"/>
              </a:ext>
            </a:extLst>
          </p:cNvPr>
          <p:cNvSpPr txBox="1"/>
          <p:nvPr/>
        </p:nvSpPr>
        <p:spPr>
          <a:xfrm>
            <a:off x="249923" y="2839074"/>
            <a:ext cx="49253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Residual Standard Error = 19.3685</a:t>
            </a:r>
          </a:p>
          <a:p>
            <a:r>
              <a:rPr lang="en-US" dirty="0"/>
              <a:t>Validation Residual Standard Error = 32.3107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introducing day of the week as a variable, the error improves to:</a:t>
            </a:r>
          </a:p>
          <a:p>
            <a:endParaRPr lang="en-US" dirty="0"/>
          </a:p>
          <a:p>
            <a:r>
              <a:rPr lang="en-US" dirty="0"/>
              <a:t>Residual Standard Error = 12.1190</a:t>
            </a:r>
          </a:p>
          <a:p>
            <a:r>
              <a:rPr lang="en-US" dirty="0"/>
              <a:t>Validation Residual Standard Error = 31.5752</a:t>
            </a:r>
          </a:p>
        </p:txBody>
      </p:sp>
    </p:spTree>
    <p:extLst>
      <p:ext uri="{BB962C8B-B14F-4D97-AF65-F5344CB8AC3E}">
        <p14:creationId xmlns:p14="http://schemas.microsoft.com/office/powerpoint/2010/main" val="112709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4D2A-BF3B-4C46-9B31-EFEC86AB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428CCC-E41C-44CE-96D2-866C6383F1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850251"/>
              </p:ext>
            </p:extLst>
          </p:nvPr>
        </p:nvGraphicFramePr>
        <p:xfrm>
          <a:off x="484188" y="2576513"/>
          <a:ext cx="10869612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64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AEE2-6DDB-4D5E-B8DA-3C7D9E8E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3B7BB-9836-44F0-996E-680C197F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576513"/>
            <a:ext cx="11040698" cy="15573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Initially, to determine poor air quality and smog’s impact on people’s lives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Extended to other weather factors such as temperature, precipitation, and wind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Measure the impact of weather conditions on outdoor recreation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Parks and Greenspaces | City of Decatur, GA">
            <a:extLst>
              <a:ext uri="{FF2B5EF4-FFF2-40B4-BE49-F238E27FC236}">
                <a16:creationId xmlns:a16="http://schemas.microsoft.com/office/drawing/2014/main" id="{53C64384-F7C9-4915-A65F-F402A2ED0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4365625"/>
            <a:ext cx="3438525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909C83-EB3B-442F-8C75-5F5E4D8F4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5" y="4365625"/>
            <a:ext cx="3438525" cy="22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1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034F-4BDD-4CF9-9960-B1D247B6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3B9BA-11AD-4326-98D7-AD4C7E203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576512"/>
            <a:ext cx="5239973" cy="38242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Air Quality Data from EPA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Atlanta / United Avenue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Year-long Weather Data from </a:t>
            </a:r>
            <a:r>
              <a:rPr lang="en-US" dirty="0" err="1"/>
              <a:t>Metostat</a:t>
            </a:r>
            <a:endParaRPr lang="en-US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Atlanta / Carroll Heights 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Mobility Trends obtained from Community Mobility Reports from Google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Used to measure the effects of COVID-19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55248-994D-4FCF-B332-2826C86F5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951" y="5339556"/>
            <a:ext cx="4773768" cy="756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012390-4338-4ED1-989C-4FA14E498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476"/>
          <a:stretch/>
        </p:blipFill>
        <p:spPr>
          <a:xfrm>
            <a:off x="6785951" y="2430954"/>
            <a:ext cx="4567849" cy="2155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716409-E41B-404A-9F6D-05C256CE2CC9}"/>
              </a:ext>
            </a:extLst>
          </p:cNvPr>
          <p:cNvSpPr txBox="1"/>
          <p:nvPr/>
        </p:nvSpPr>
        <p:spPr>
          <a:xfrm>
            <a:off x="6991350" y="4695825"/>
            <a:ext cx="410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Air Quality Data</a:t>
            </a:r>
          </a:p>
        </p:txBody>
      </p:sp>
    </p:spTree>
    <p:extLst>
      <p:ext uri="{BB962C8B-B14F-4D97-AF65-F5344CB8AC3E}">
        <p14:creationId xmlns:p14="http://schemas.microsoft.com/office/powerpoint/2010/main" val="365141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7793-28D5-4F37-A7BC-C51BF7A2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Period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4DE87-4C6D-4BB3-B12C-11DDA9A33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is from March 15 – July 17,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“Flattened curve” should reduce the impact of COVID-19 lockdowns on data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89357-9B1F-457A-B6F3-6EC9182A7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776663"/>
            <a:ext cx="6362700" cy="2400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754FBF-A5AD-4D49-98A0-28A310FBD5DF}"/>
              </a:ext>
            </a:extLst>
          </p:cNvPr>
          <p:cNvSpPr/>
          <p:nvPr/>
        </p:nvSpPr>
        <p:spPr>
          <a:xfrm>
            <a:off x="5191125" y="4048125"/>
            <a:ext cx="971550" cy="1543050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55603-1436-4FE1-A052-B0C84D8A1264}"/>
              </a:ext>
            </a:extLst>
          </p:cNvPr>
          <p:cNvSpPr txBox="1"/>
          <p:nvPr/>
        </p:nvSpPr>
        <p:spPr>
          <a:xfrm>
            <a:off x="1331118" y="6308209"/>
            <a:ext cx="952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Covid-19 Cases in Fulton County, GA – Data was taken from the highlighted period</a:t>
            </a:r>
          </a:p>
        </p:txBody>
      </p:sp>
    </p:spTree>
    <p:extLst>
      <p:ext uri="{BB962C8B-B14F-4D97-AF65-F5344CB8AC3E}">
        <p14:creationId xmlns:p14="http://schemas.microsoft.com/office/powerpoint/2010/main" val="357340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05B4-4641-4306-AFE7-5C58BDA0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AC78B-DA31-489C-B9B7-55F77C466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Correlation Analysis between weather factors and mobility in parks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Multivariate Regression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Uncertainty Analysis: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95% confidence interval of correlation coefficient from Bootstrap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Standard Error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DD69-3D5C-46F5-A2EB-A91AE3A2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– Air Quality &amp;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C8C58-8AD0-4608-B43E-8410CCEBD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Weak Positive Correlation Found for both </a:t>
            </a:r>
            <a:r>
              <a:rPr lang="en-US" dirty="0">
                <a:solidFill>
                  <a:srgbClr val="C00000"/>
                </a:solidFill>
              </a:rPr>
              <a:t>PM 2.5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Ozone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R: </a:t>
            </a:r>
            <a:r>
              <a:rPr lang="en-US" dirty="0">
                <a:solidFill>
                  <a:srgbClr val="C00000"/>
                </a:solidFill>
              </a:rPr>
              <a:t>0.2432, </a:t>
            </a:r>
            <a:r>
              <a:rPr lang="en-US" dirty="0">
                <a:solidFill>
                  <a:srgbClr val="0070C0"/>
                </a:solidFill>
              </a:rPr>
              <a:t>0.2187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Confidence Intervals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Low: </a:t>
            </a:r>
            <a:r>
              <a:rPr lang="en-US" dirty="0">
                <a:solidFill>
                  <a:srgbClr val="C00000"/>
                </a:solidFill>
              </a:rPr>
              <a:t>0.1094, </a:t>
            </a:r>
            <a:r>
              <a:rPr lang="en-US" dirty="0">
                <a:solidFill>
                  <a:srgbClr val="0070C0"/>
                </a:solidFill>
              </a:rPr>
              <a:t>0.0383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High: </a:t>
            </a:r>
            <a:r>
              <a:rPr lang="en-US" dirty="0">
                <a:solidFill>
                  <a:srgbClr val="C00000"/>
                </a:solidFill>
              </a:rPr>
              <a:t>0.4153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0.3631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Heat, Precipitation, likely confounding variables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The American Lung Association released its annual “State of the Air” report featuring the most current air pollution data from federal, state and local governments.">
            <a:extLst>
              <a:ext uri="{FF2B5EF4-FFF2-40B4-BE49-F238E27FC236}">
                <a16:creationId xmlns:a16="http://schemas.microsoft.com/office/drawing/2014/main" id="{A3D7B1F9-51F2-4E00-A902-B74EF4AF6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40" y="3138745"/>
            <a:ext cx="4697260" cy="264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6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9F89-3BBB-4775-A9C5-8BA5C60C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– Weather &amp; Mobility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392C7BB-75FF-4822-95A6-B90E81707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621044"/>
              </p:ext>
            </p:extLst>
          </p:nvPr>
        </p:nvGraphicFramePr>
        <p:xfrm>
          <a:off x="1524000" y="2747161"/>
          <a:ext cx="10544175" cy="3661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835">
                  <a:extLst>
                    <a:ext uri="{9D8B030D-6E8A-4147-A177-3AD203B41FA5}">
                      <a16:colId xmlns:a16="http://schemas.microsoft.com/office/drawing/2014/main" val="3511516311"/>
                    </a:ext>
                  </a:extLst>
                </a:gridCol>
                <a:gridCol w="2108835">
                  <a:extLst>
                    <a:ext uri="{9D8B030D-6E8A-4147-A177-3AD203B41FA5}">
                      <a16:colId xmlns:a16="http://schemas.microsoft.com/office/drawing/2014/main" val="505613049"/>
                    </a:ext>
                  </a:extLst>
                </a:gridCol>
                <a:gridCol w="2108835">
                  <a:extLst>
                    <a:ext uri="{9D8B030D-6E8A-4147-A177-3AD203B41FA5}">
                      <a16:colId xmlns:a16="http://schemas.microsoft.com/office/drawing/2014/main" val="4278737380"/>
                    </a:ext>
                  </a:extLst>
                </a:gridCol>
                <a:gridCol w="2108835">
                  <a:extLst>
                    <a:ext uri="{9D8B030D-6E8A-4147-A177-3AD203B41FA5}">
                      <a16:colId xmlns:a16="http://schemas.microsoft.com/office/drawing/2014/main" val="2543961623"/>
                    </a:ext>
                  </a:extLst>
                </a:gridCol>
                <a:gridCol w="2108835">
                  <a:extLst>
                    <a:ext uri="{9D8B030D-6E8A-4147-A177-3AD203B41FA5}">
                      <a16:colId xmlns:a16="http://schemas.microsoft.com/office/drawing/2014/main" val="3795391941"/>
                    </a:ext>
                  </a:extLst>
                </a:gridCol>
              </a:tblGrid>
              <a:tr h="1036196">
                <a:tc>
                  <a:txBody>
                    <a:bodyPr/>
                    <a:lstStyle/>
                    <a:p>
                      <a:r>
                        <a:rPr lang="en-US" dirty="0"/>
                        <a:t>Temperature (AVG)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 (MAX)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Precipitation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Wind Speed (km/h)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714424"/>
                  </a:ext>
                </a:extLst>
              </a:tr>
              <a:tr h="875062">
                <a:tc>
                  <a:txBody>
                    <a:bodyPr/>
                    <a:lstStyle/>
                    <a:p>
                      <a:r>
                        <a:rPr lang="en-US" dirty="0"/>
                        <a:t>0.2035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0.3077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-0.4410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-0.2863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28837"/>
                  </a:ext>
                </a:extLst>
              </a:tr>
              <a:tr h="875062">
                <a:tc>
                  <a:txBody>
                    <a:bodyPr/>
                    <a:lstStyle/>
                    <a:p>
                      <a:r>
                        <a:rPr lang="en-US" dirty="0"/>
                        <a:t>0.2008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-0.4312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-0.2866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073773"/>
                  </a:ext>
                </a:extLst>
              </a:tr>
              <a:tr h="875062">
                <a:tc>
                  <a:txBody>
                    <a:bodyPr/>
                    <a:lstStyle/>
                    <a:p>
                      <a:r>
                        <a:rPr lang="en-US" dirty="0"/>
                        <a:t>[0.0533, 0.3474]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[-0.1148, 0.1902]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[0.1341, 0.4496]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[-0.5633, -0.2753]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[-0.4283, -0.1173]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5192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BDAB4A0-AAC8-44AD-9BA8-F46A1D894536}"/>
              </a:ext>
            </a:extLst>
          </p:cNvPr>
          <p:cNvSpPr txBox="1"/>
          <p:nvPr/>
        </p:nvSpPr>
        <p:spPr>
          <a:xfrm>
            <a:off x="7143" y="5577546"/>
            <a:ext cx="1595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Confidence Interval from Bootstrap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8711FA-ECA3-48E7-919D-AF568303CF7A}"/>
              </a:ext>
            </a:extLst>
          </p:cNvPr>
          <p:cNvSpPr txBox="1"/>
          <p:nvPr/>
        </p:nvSpPr>
        <p:spPr>
          <a:xfrm>
            <a:off x="666750" y="3985351"/>
            <a:ext cx="142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F97805-F639-46F1-A5B1-40F5481833DA}"/>
              </a:ext>
            </a:extLst>
          </p:cNvPr>
          <p:cNvSpPr txBox="1"/>
          <p:nvPr/>
        </p:nvSpPr>
        <p:spPr>
          <a:xfrm>
            <a:off x="76200" y="4679874"/>
            <a:ext cx="1457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Mean R from Bootstrap Test</a:t>
            </a:r>
          </a:p>
        </p:txBody>
      </p:sp>
    </p:spTree>
    <p:extLst>
      <p:ext uri="{BB962C8B-B14F-4D97-AF65-F5344CB8AC3E}">
        <p14:creationId xmlns:p14="http://schemas.microsoft.com/office/powerpoint/2010/main" val="215957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BE66D35-6371-4809-9433-1EBF87915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047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06F82-FCDB-4330-836E-CEDF9895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1" y="397275"/>
            <a:ext cx="2628785" cy="37612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Graphs of Correlating Variables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FBF572-8808-46CB-96B5-5843F06CA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55806"/>
            <a:ext cx="3047998" cy="2302193"/>
            <a:chOff x="6096002" y="-9073"/>
            <a:chExt cx="6095998" cy="686707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11730E-ABFC-4382-B90A-07A8BA40D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AC86C0A-840C-4F79-8B5B-41F64C190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2B32B7-7488-4AF0-8A5A-DA4C09053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656" y="1683781"/>
            <a:ext cx="3930963" cy="3252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6AFD3D-ED74-4FDB-96C2-B92CD4D4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656" y="1683781"/>
            <a:ext cx="3930963" cy="32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0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ADD6-2590-4CD6-8294-2C170C15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AD8F0-6385-4E79-A946-3813C9078D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05578" y="2576513"/>
                <a:ext cx="4848222" cy="360045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0" dirty="0"/>
                  <a:t> = % Change in Mobility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Max Temperature (C)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Precipitation (mm)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/>
                  <a:t> = Average Wind Speed(km/h)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0….3</m:t>
                        </m:r>
                      </m:sub>
                    </m:sSub>
                  </m:oMath>
                </a14:m>
                <a:r>
                  <a:rPr lang="en-US" b="0" dirty="0"/>
                  <a:t> = Coefficients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AD8F0-6385-4E79-A946-3813C9078D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5578" y="2576513"/>
                <a:ext cx="4848222" cy="3600450"/>
              </a:xfrm>
              <a:blipFill>
                <a:blip r:embed="rId2"/>
                <a:stretch>
                  <a:fillRect l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891302E-47E8-4D5B-9F93-D8B114820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20" y="2715491"/>
            <a:ext cx="4836290" cy="37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22632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LightSeed_2SEEDS">
      <a:dk1>
        <a:srgbClr val="000000"/>
      </a:dk1>
      <a:lt1>
        <a:srgbClr val="FFFFFF"/>
      </a:lt1>
      <a:dk2>
        <a:srgbClr val="243541"/>
      </a:dk2>
      <a:lt2>
        <a:srgbClr val="E2E4E8"/>
      </a:lt2>
      <a:accent1>
        <a:srgbClr val="C69956"/>
      </a:accent1>
      <a:accent2>
        <a:srgbClr val="D88F7F"/>
      </a:accent2>
      <a:accent3>
        <a:srgbClr val="A4A564"/>
      </a:accent3>
      <a:accent4>
        <a:srgbClr val="5CAEB8"/>
      </a:accent4>
      <a:accent5>
        <a:srgbClr val="7AA6D6"/>
      </a:accent5>
      <a:accent6>
        <a:srgbClr val="686ED1"/>
      </a:accent6>
      <a:hlink>
        <a:srgbClr val="6682AC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461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Bahnschrift</vt:lpstr>
      <vt:lpstr>Cambria Math</vt:lpstr>
      <vt:lpstr>MatrixVTI</vt:lpstr>
      <vt:lpstr>Correlating Weather Factors and Outdoor Mobility in Fulton County</vt:lpstr>
      <vt:lpstr>Project Goal</vt:lpstr>
      <vt:lpstr>Data Sources</vt:lpstr>
      <vt:lpstr>Time Period of Data</vt:lpstr>
      <vt:lpstr>Techniques Used</vt:lpstr>
      <vt:lpstr>Correlation – Air Quality &amp; Mobility</vt:lpstr>
      <vt:lpstr>Correlation – Weather &amp; Mobility</vt:lpstr>
      <vt:lpstr>Graphs of Correlating Variables</vt:lpstr>
      <vt:lpstr>Multivariate Regression</vt:lpstr>
      <vt:lpstr>Regression 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Correlating Weather Factors and Outdoor Mobility</dc:title>
  <dc:creator>Ethan Wang</dc:creator>
  <cp:lastModifiedBy>Ethan Wang</cp:lastModifiedBy>
  <cp:revision>3</cp:revision>
  <dcterms:created xsi:type="dcterms:W3CDTF">2022-04-20T03:40:50Z</dcterms:created>
  <dcterms:modified xsi:type="dcterms:W3CDTF">2022-04-20T17:59:30Z</dcterms:modified>
</cp:coreProperties>
</file>