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6" r:id="rId2"/>
    <p:sldId id="257" r:id="rId3"/>
    <p:sldId id="259" r:id="rId4"/>
    <p:sldId id="260" r:id="rId5"/>
    <p:sldId id="263"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29"/>
    <p:restoredTop sz="95820"/>
  </p:normalViewPr>
  <p:slideViewPr>
    <p:cSldViewPr snapToGrid="0" snapToObjects="1">
      <p:cViewPr>
        <p:scale>
          <a:sx n="83" d="100"/>
          <a:sy n="83" d="100"/>
        </p:scale>
        <p:origin x="-16" y="7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9AA1EA-EDD6-B940-AEF5-5B5D2A2779EC}" type="datetimeFigureOut">
              <a:rPr lang="en-DO" smtClean="0"/>
              <a:t>20/4/22</a:t>
            </a:fld>
            <a:endParaRPr lang="en-D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B5EBB8-C1B3-0A43-AB44-E1328CB3152F}" type="slidenum">
              <a:rPr lang="en-DO" smtClean="0"/>
              <a:t>‹#›</a:t>
            </a:fld>
            <a:endParaRPr lang="en-DO"/>
          </a:p>
        </p:txBody>
      </p:sp>
    </p:spTree>
    <p:extLst>
      <p:ext uri="{BB962C8B-B14F-4D97-AF65-F5344CB8AC3E}">
        <p14:creationId xmlns:p14="http://schemas.microsoft.com/office/powerpoint/2010/main" val="1267255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O" dirty="0"/>
              <a:t>Septentronial Flaut and Enriquillo Fault</a:t>
            </a:r>
          </a:p>
        </p:txBody>
      </p:sp>
      <p:sp>
        <p:nvSpPr>
          <p:cNvPr id="4" name="Slide Number Placeholder 3"/>
          <p:cNvSpPr>
            <a:spLocks noGrp="1"/>
          </p:cNvSpPr>
          <p:nvPr>
            <p:ph type="sldNum" sz="quarter" idx="5"/>
          </p:nvPr>
        </p:nvSpPr>
        <p:spPr/>
        <p:txBody>
          <a:bodyPr/>
          <a:lstStyle/>
          <a:p>
            <a:fld id="{26B5EBB8-C1B3-0A43-AB44-E1328CB3152F}" type="slidenum">
              <a:rPr lang="en-DO" smtClean="0"/>
              <a:t>2</a:t>
            </a:fld>
            <a:endParaRPr lang="en-DO"/>
          </a:p>
        </p:txBody>
      </p:sp>
    </p:spTree>
    <p:extLst>
      <p:ext uri="{BB962C8B-B14F-4D97-AF65-F5344CB8AC3E}">
        <p14:creationId xmlns:p14="http://schemas.microsoft.com/office/powerpoint/2010/main" val="3500886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O" dirty="0"/>
              <a:t>United States Geological Survey: Downloaded data Degree of Earthquakes, timeline, etc Passed into Excel</a:t>
            </a:r>
          </a:p>
        </p:txBody>
      </p:sp>
      <p:sp>
        <p:nvSpPr>
          <p:cNvPr id="4" name="Slide Number Placeholder 3"/>
          <p:cNvSpPr>
            <a:spLocks noGrp="1"/>
          </p:cNvSpPr>
          <p:nvPr>
            <p:ph type="sldNum" sz="quarter" idx="5"/>
          </p:nvPr>
        </p:nvSpPr>
        <p:spPr/>
        <p:txBody>
          <a:bodyPr/>
          <a:lstStyle/>
          <a:p>
            <a:fld id="{26B5EBB8-C1B3-0A43-AB44-E1328CB3152F}" type="slidenum">
              <a:rPr lang="en-DO" smtClean="0"/>
              <a:t>3</a:t>
            </a:fld>
            <a:endParaRPr lang="en-DO"/>
          </a:p>
        </p:txBody>
      </p:sp>
    </p:spTree>
    <p:extLst>
      <p:ext uri="{BB962C8B-B14F-4D97-AF65-F5344CB8AC3E}">
        <p14:creationId xmlns:p14="http://schemas.microsoft.com/office/powerpoint/2010/main" val="2905649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BF26D-640E-AF39-04F6-C6C02619AFEF}"/>
              </a:ext>
            </a:extLst>
          </p:cNvPr>
          <p:cNvSpPr>
            <a:spLocks noGrp="1"/>
          </p:cNvSpPr>
          <p:nvPr>
            <p:ph type="ctrTitle"/>
          </p:nvPr>
        </p:nvSpPr>
        <p:spPr/>
        <p:txBody>
          <a:bodyPr/>
          <a:lstStyle/>
          <a:p>
            <a:r>
              <a:rPr lang="en-DO" dirty="0"/>
              <a:t>Earthquakes:</a:t>
            </a:r>
            <a:br>
              <a:rPr lang="en-DO" dirty="0"/>
            </a:br>
            <a:r>
              <a:rPr lang="en-DO" dirty="0"/>
              <a:t>What can we learn?</a:t>
            </a:r>
          </a:p>
        </p:txBody>
      </p:sp>
      <p:sp>
        <p:nvSpPr>
          <p:cNvPr id="3" name="Subtitle 2">
            <a:extLst>
              <a:ext uri="{FF2B5EF4-FFF2-40B4-BE49-F238E27FC236}">
                <a16:creationId xmlns:a16="http://schemas.microsoft.com/office/drawing/2014/main" id="{0CAA3A56-E213-429D-A827-22C623F221D6}"/>
              </a:ext>
            </a:extLst>
          </p:cNvPr>
          <p:cNvSpPr>
            <a:spLocks noGrp="1"/>
          </p:cNvSpPr>
          <p:nvPr>
            <p:ph type="subTitle" idx="1"/>
          </p:nvPr>
        </p:nvSpPr>
        <p:spPr/>
        <p:txBody>
          <a:bodyPr/>
          <a:lstStyle/>
          <a:p>
            <a:r>
              <a:rPr lang="en-DO" dirty="0"/>
              <a:t>Jose Pages</a:t>
            </a:r>
          </a:p>
          <a:p>
            <a:r>
              <a:rPr lang="en-US" dirty="0"/>
              <a:t>E</a:t>
            </a:r>
            <a:r>
              <a:rPr lang="en-DO" dirty="0"/>
              <a:t>as 4480 - Spring 2022</a:t>
            </a:r>
          </a:p>
        </p:txBody>
      </p:sp>
    </p:spTree>
    <p:extLst>
      <p:ext uri="{BB962C8B-B14F-4D97-AF65-F5344CB8AC3E}">
        <p14:creationId xmlns:p14="http://schemas.microsoft.com/office/powerpoint/2010/main" val="1178488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30CFC-A40F-832A-F4A4-6A4D1543DB39}"/>
              </a:ext>
            </a:extLst>
          </p:cNvPr>
          <p:cNvSpPr>
            <a:spLocks noGrp="1"/>
          </p:cNvSpPr>
          <p:nvPr>
            <p:ph type="title"/>
          </p:nvPr>
        </p:nvSpPr>
        <p:spPr>
          <a:xfrm>
            <a:off x="1141412" y="618518"/>
            <a:ext cx="5894387" cy="1478570"/>
          </a:xfrm>
        </p:spPr>
        <p:txBody>
          <a:bodyPr anchor="b">
            <a:normAutofit/>
          </a:bodyPr>
          <a:lstStyle/>
          <a:p>
            <a:r>
              <a:rPr lang="en-DO" dirty="0"/>
              <a:t>Tecnonic Plates</a:t>
            </a:r>
          </a:p>
        </p:txBody>
      </p:sp>
      <p:sp>
        <p:nvSpPr>
          <p:cNvPr id="9" name="Content Placeholder 8">
            <a:extLst>
              <a:ext uri="{FF2B5EF4-FFF2-40B4-BE49-F238E27FC236}">
                <a16:creationId xmlns:a16="http://schemas.microsoft.com/office/drawing/2014/main" id="{C1CC5045-107E-230E-C08A-E43A4FB1A110}"/>
              </a:ext>
            </a:extLst>
          </p:cNvPr>
          <p:cNvSpPr>
            <a:spLocks noGrp="1"/>
          </p:cNvSpPr>
          <p:nvPr>
            <p:ph idx="1"/>
          </p:nvPr>
        </p:nvSpPr>
        <p:spPr>
          <a:xfrm>
            <a:off x="836908" y="2249487"/>
            <a:ext cx="6198892" cy="3541714"/>
          </a:xfrm>
        </p:spPr>
        <p:txBody>
          <a:bodyPr>
            <a:normAutofit fontScale="85000" lnSpcReduction="10000"/>
          </a:bodyPr>
          <a:lstStyle/>
          <a:p>
            <a:pPr marL="0" indent="0">
              <a:buNone/>
            </a:pPr>
            <a:r>
              <a:rPr lang="en-US" dirty="0"/>
              <a:t>Dominican Republic/Haiti: Caribbean Plate and NA Plate</a:t>
            </a:r>
          </a:p>
          <a:p>
            <a:pPr marL="0" indent="0">
              <a:buNone/>
            </a:pPr>
            <a:r>
              <a:rPr lang="en-US" dirty="0"/>
              <a:t>Chile: Nazca Plate and South American Plate.</a:t>
            </a:r>
          </a:p>
          <a:p>
            <a:pPr marL="0" indent="0">
              <a:buNone/>
            </a:pPr>
            <a:r>
              <a:rPr lang="en-US" dirty="0"/>
              <a:t>‘Earthquake Hotspot’?</a:t>
            </a:r>
          </a:p>
          <a:p>
            <a:pPr marL="0" indent="0">
              <a:buNone/>
            </a:pPr>
            <a:r>
              <a:rPr lang="en-DO" dirty="0"/>
              <a:t>Chile is located on the boundary of the Nazca tectonic plate and the South American plate. The Nazca plate moves 6.6 cm east yearly, thus it subducts under the South American plate, therefore forming an  ‘Earthquake hotspot’.</a:t>
            </a:r>
          </a:p>
          <a:p>
            <a:pPr marL="0" indent="0">
              <a:buNone/>
            </a:pPr>
            <a:r>
              <a:rPr lang="en-DO" dirty="0"/>
              <a:t>1960 Valdivia Earthquake - 9.5</a:t>
            </a:r>
          </a:p>
          <a:p>
            <a:pPr marL="0" indent="0">
              <a:buNone/>
            </a:pPr>
            <a:endParaRPr lang="en-DO" dirty="0"/>
          </a:p>
          <a:p>
            <a:pPr marL="0" indent="0">
              <a:buNone/>
            </a:pPr>
            <a:endParaRPr lang="en-DO" dirty="0"/>
          </a:p>
          <a:p>
            <a:pPr marL="0" indent="0">
              <a:buNone/>
            </a:pPr>
            <a:endParaRPr lang="en-US" dirty="0"/>
          </a:p>
        </p:txBody>
      </p:sp>
      <p:pic>
        <p:nvPicPr>
          <p:cNvPr id="7" name="Picture 6" descr="Map&#10;&#10;Description automatically generated">
            <a:extLst>
              <a:ext uri="{FF2B5EF4-FFF2-40B4-BE49-F238E27FC236}">
                <a16:creationId xmlns:a16="http://schemas.microsoft.com/office/drawing/2014/main" id="{ED05E3CB-A460-6B61-4520-86466C7A7F69}"/>
              </a:ext>
            </a:extLst>
          </p:cNvPr>
          <p:cNvPicPr>
            <a:picLocks noChangeAspect="1"/>
          </p:cNvPicPr>
          <p:nvPr/>
        </p:nvPicPr>
        <p:blipFill rotWithShape="1">
          <a:blip r:embed="rId4"/>
          <a:srcRect t="15851" b="11149"/>
          <a:stretch/>
        </p:blipFill>
        <p:spPr>
          <a:xfrm>
            <a:off x="7619998" y="780235"/>
            <a:ext cx="3425199" cy="2337870"/>
          </a:xfrm>
          <a:custGeom>
            <a:avLst/>
            <a:gdLst/>
            <a:ahLst/>
            <a:cxnLst/>
            <a:rect l="l" t="t" r="r" b="b"/>
            <a:pathLst>
              <a:path w="3425199" h="2337870">
                <a:moveTo>
                  <a:pt x="166465" y="0"/>
                </a:moveTo>
                <a:lnTo>
                  <a:pt x="3425199" y="0"/>
                </a:lnTo>
                <a:lnTo>
                  <a:pt x="3425199" y="2337870"/>
                </a:lnTo>
                <a:lnTo>
                  <a:pt x="0" y="2337870"/>
                </a:lnTo>
                <a:lnTo>
                  <a:pt x="0" y="166465"/>
                </a:lnTo>
                <a:cubicBezTo>
                  <a:pt x="0" y="74529"/>
                  <a:pt x="74529" y="0"/>
                  <a:pt x="166465"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5" name="Content Placeholder 4" descr="Map&#10;&#10;Description automatically generated">
            <a:extLst>
              <a:ext uri="{FF2B5EF4-FFF2-40B4-BE49-F238E27FC236}">
                <a16:creationId xmlns:a16="http://schemas.microsoft.com/office/drawing/2014/main" id="{2781D8E7-F527-CF65-ACA6-7FA59C8C0990}"/>
              </a:ext>
            </a:extLst>
          </p:cNvPr>
          <p:cNvPicPr>
            <a:picLocks noChangeAspect="1"/>
          </p:cNvPicPr>
          <p:nvPr/>
        </p:nvPicPr>
        <p:blipFill rotWithShape="1">
          <a:blip r:embed="rId5"/>
          <a:srcRect b="11357"/>
          <a:stretch/>
        </p:blipFill>
        <p:spPr>
          <a:xfrm>
            <a:off x="7619998" y="3282697"/>
            <a:ext cx="3425199" cy="2337870"/>
          </a:xfrm>
          <a:custGeom>
            <a:avLst/>
            <a:gdLst/>
            <a:ahLst/>
            <a:cxnLst/>
            <a:rect l="l" t="t" r="r" b="b"/>
            <a:pathLst>
              <a:path w="3425199" h="2337870">
                <a:moveTo>
                  <a:pt x="0" y="0"/>
                </a:moveTo>
                <a:lnTo>
                  <a:pt x="3425199" y="0"/>
                </a:lnTo>
                <a:lnTo>
                  <a:pt x="3425199" y="2171405"/>
                </a:lnTo>
                <a:cubicBezTo>
                  <a:pt x="3425199" y="2263341"/>
                  <a:pt x="3350670" y="2337870"/>
                  <a:pt x="3258734" y="2337870"/>
                </a:cubicBezTo>
                <a:lnTo>
                  <a:pt x="0" y="2337870"/>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1297165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61" name="Picture 2">
            <a:extLst>
              <a:ext uri="{FF2B5EF4-FFF2-40B4-BE49-F238E27FC236}">
                <a16:creationId xmlns:a16="http://schemas.microsoft.com/office/drawing/2014/main" id="{9EB19A0D-88ED-4EC7-B012-FDA45662F2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63" name="Group 162">
            <a:extLst>
              <a:ext uri="{FF2B5EF4-FFF2-40B4-BE49-F238E27FC236}">
                <a16:creationId xmlns:a16="http://schemas.microsoft.com/office/drawing/2014/main" id="{039C885C-7507-48BC-8DA5-9B9A8A3B29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64" name="Rectangle 5">
              <a:extLst>
                <a:ext uri="{FF2B5EF4-FFF2-40B4-BE49-F238E27FC236}">
                  <a16:creationId xmlns:a16="http://schemas.microsoft.com/office/drawing/2014/main" id="{80315E80-D09C-4AAC-A1AA-6416ADD0A77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65" name="Freeform 6">
              <a:extLst>
                <a:ext uri="{FF2B5EF4-FFF2-40B4-BE49-F238E27FC236}">
                  <a16:creationId xmlns:a16="http://schemas.microsoft.com/office/drawing/2014/main" id="{464D5536-A035-4505-AF73-4F7CAE4882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6" name="Freeform 7">
              <a:extLst>
                <a:ext uri="{FF2B5EF4-FFF2-40B4-BE49-F238E27FC236}">
                  <a16:creationId xmlns:a16="http://schemas.microsoft.com/office/drawing/2014/main" id="{81218E36-F40D-459F-A201-0A62E0FA57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7" name="Rectangle 8">
              <a:extLst>
                <a:ext uri="{FF2B5EF4-FFF2-40B4-BE49-F238E27FC236}">
                  <a16:creationId xmlns:a16="http://schemas.microsoft.com/office/drawing/2014/main" id="{5B53825A-3A84-4E26-A19D-A61548B6A59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68" name="Freeform 9">
              <a:extLst>
                <a:ext uri="{FF2B5EF4-FFF2-40B4-BE49-F238E27FC236}">
                  <a16:creationId xmlns:a16="http://schemas.microsoft.com/office/drawing/2014/main" id="{AD90489C-7868-4D44-828E-5BD078E107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9" name="Freeform 10">
              <a:extLst>
                <a:ext uri="{FF2B5EF4-FFF2-40B4-BE49-F238E27FC236}">
                  <a16:creationId xmlns:a16="http://schemas.microsoft.com/office/drawing/2014/main" id="{98ED0810-C456-43E0-A430-4BF3E84BB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0" name="Freeform 11">
              <a:extLst>
                <a:ext uri="{FF2B5EF4-FFF2-40B4-BE49-F238E27FC236}">
                  <a16:creationId xmlns:a16="http://schemas.microsoft.com/office/drawing/2014/main" id="{E5A0D863-274E-498B-A757-EE462B7CF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1" name="Freeform 12">
              <a:extLst>
                <a:ext uri="{FF2B5EF4-FFF2-40B4-BE49-F238E27FC236}">
                  <a16:creationId xmlns:a16="http://schemas.microsoft.com/office/drawing/2014/main" id="{B7819E45-002E-4BE7-9D91-AF82D37762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2" name="Freeform 13">
              <a:extLst>
                <a:ext uri="{FF2B5EF4-FFF2-40B4-BE49-F238E27FC236}">
                  <a16:creationId xmlns:a16="http://schemas.microsoft.com/office/drawing/2014/main" id="{8B2A702D-53E8-4674-87E0-CA1F7E5627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3" name="Freeform 14">
              <a:extLst>
                <a:ext uri="{FF2B5EF4-FFF2-40B4-BE49-F238E27FC236}">
                  <a16:creationId xmlns:a16="http://schemas.microsoft.com/office/drawing/2014/main" id="{451CEEF2-55A9-4CDF-BB69-2D07031F0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4" name="Freeform 15">
              <a:extLst>
                <a:ext uri="{FF2B5EF4-FFF2-40B4-BE49-F238E27FC236}">
                  <a16:creationId xmlns:a16="http://schemas.microsoft.com/office/drawing/2014/main" id="{DCEC5350-68CD-460C-999B-A6055EA506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5" name="Freeform 16">
              <a:extLst>
                <a:ext uri="{FF2B5EF4-FFF2-40B4-BE49-F238E27FC236}">
                  <a16:creationId xmlns:a16="http://schemas.microsoft.com/office/drawing/2014/main" id="{26945734-B592-423F-BCF3-8ED9227467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6" name="Freeform 17">
              <a:extLst>
                <a:ext uri="{FF2B5EF4-FFF2-40B4-BE49-F238E27FC236}">
                  <a16:creationId xmlns:a16="http://schemas.microsoft.com/office/drawing/2014/main" id="{D6FF6791-D332-4D35-90E0-42011DF40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7" name="Freeform 18">
              <a:extLst>
                <a:ext uri="{FF2B5EF4-FFF2-40B4-BE49-F238E27FC236}">
                  <a16:creationId xmlns:a16="http://schemas.microsoft.com/office/drawing/2014/main" id="{B1ED9C0C-0AD0-4F60-BB85-02B00AFE76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8" name="Freeform 19">
              <a:extLst>
                <a:ext uri="{FF2B5EF4-FFF2-40B4-BE49-F238E27FC236}">
                  <a16:creationId xmlns:a16="http://schemas.microsoft.com/office/drawing/2014/main" id="{E202B26B-3FB3-4127-9295-F6E24A75E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9" name="Freeform 20">
              <a:extLst>
                <a:ext uri="{FF2B5EF4-FFF2-40B4-BE49-F238E27FC236}">
                  <a16:creationId xmlns:a16="http://schemas.microsoft.com/office/drawing/2014/main" id="{A9B0C70B-3686-4190-8592-736E11AB4D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0" name="Freeform 21">
              <a:extLst>
                <a:ext uri="{FF2B5EF4-FFF2-40B4-BE49-F238E27FC236}">
                  <a16:creationId xmlns:a16="http://schemas.microsoft.com/office/drawing/2014/main" id="{3DCD01FB-20E8-42C3-AFE9-DFD3F426A1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1" name="Freeform 22">
              <a:extLst>
                <a:ext uri="{FF2B5EF4-FFF2-40B4-BE49-F238E27FC236}">
                  <a16:creationId xmlns:a16="http://schemas.microsoft.com/office/drawing/2014/main" id="{E18D3AEB-E104-4243-893A-880F9A3C45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2" name="Freeform 23">
              <a:extLst>
                <a:ext uri="{FF2B5EF4-FFF2-40B4-BE49-F238E27FC236}">
                  <a16:creationId xmlns:a16="http://schemas.microsoft.com/office/drawing/2014/main" id="{25B79020-576E-46E2-BDDD-3D93C9DD53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3" name="Freeform 24">
              <a:extLst>
                <a:ext uri="{FF2B5EF4-FFF2-40B4-BE49-F238E27FC236}">
                  <a16:creationId xmlns:a16="http://schemas.microsoft.com/office/drawing/2014/main" id="{F9BE123C-99CB-4F9F-B6AD-D78B410111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4" name="Freeform 25">
              <a:extLst>
                <a:ext uri="{FF2B5EF4-FFF2-40B4-BE49-F238E27FC236}">
                  <a16:creationId xmlns:a16="http://schemas.microsoft.com/office/drawing/2014/main" id="{2652409A-0FBC-471C-8070-735AA2D18C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5" name="Freeform 26">
              <a:extLst>
                <a:ext uri="{FF2B5EF4-FFF2-40B4-BE49-F238E27FC236}">
                  <a16:creationId xmlns:a16="http://schemas.microsoft.com/office/drawing/2014/main" id="{A7B0AC30-BECB-435E-B184-5893DAF4CF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6" name="Freeform 27">
              <a:extLst>
                <a:ext uri="{FF2B5EF4-FFF2-40B4-BE49-F238E27FC236}">
                  <a16:creationId xmlns:a16="http://schemas.microsoft.com/office/drawing/2014/main" id="{209F3AA3-0D92-49EA-8E9E-E85193591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7" name="Freeform 28">
              <a:extLst>
                <a:ext uri="{FF2B5EF4-FFF2-40B4-BE49-F238E27FC236}">
                  <a16:creationId xmlns:a16="http://schemas.microsoft.com/office/drawing/2014/main" id="{96C003E9-8BC2-48CC-ABF7-540233FDB0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8" name="Freeform 29">
              <a:extLst>
                <a:ext uri="{FF2B5EF4-FFF2-40B4-BE49-F238E27FC236}">
                  <a16:creationId xmlns:a16="http://schemas.microsoft.com/office/drawing/2014/main" id="{13BDD8BA-D378-486C-AAC9-F4BC3E8560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9" name="Freeform 30">
              <a:extLst>
                <a:ext uri="{FF2B5EF4-FFF2-40B4-BE49-F238E27FC236}">
                  <a16:creationId xmlns:a16="http://schemas.microsoft.com/office/drawing/2014/main" id="{04C38930-9B92-429B-915A-D0198D6ACD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0" name="Freeform 31">
              <a:extLst>
                <a:ext uri="{FF2B5EF4-FFF2-40B4-BE49-F238E27FC236}">
                  <a16:creationId xmlns:a16="http://schemas.microsoft.com/office/drawing/2014/main" id="{32660743-42C8-4FFB-A77B-66678E1E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1" name="Freeform 32">
              <a:extLst>
                <a:ext uri="{FF2B5EF4-FFF2-40B4-BE49-F238E27FC236}">
                  <a16:creationId xmlns:a16="http://schemas.microsoft.com/office/drawing/2014/main" id="{6B242301-66B7-4876-B23A-1B97410A55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2" name="Rectangle 33">
              <a:extLst>
                <a:ext uri="{FF2B5EF4-FFF2-40B4-BE49-F238E27FC236}">
                  <a16:creationId xmlns:a16="http://schemas.microsoft.com/office/drawing/2014/main" id="{B05C5127-C481-4571-9E17-90305CA0A91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93" name="Freeform 34">
              <a:extLst>
                <a:ext uri="{FF2B5EF4-FFF2-40B4-BE49-F238E27FC236}">
                  <a16:creationId xmlns:a16="http://schemas.microsoft.com/office/drawing/2014/main" id="{BC0F1F06-EBE2-4919-A902-A503E384D2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4" name="Freeform 35">
              <a:extLst>
                <a:ext uri="{FF2B5EF4-FFF2-40B4-BE49-F238E27FC236}">
                  <a16:creationId xmlns:a16="http://schemas.microsoft.com/office/drawing/2014/main" id="{2B2E1C8D-A953-4AED-8346-C34CFE3BE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5" name="Freeform 36">
              <a:extLst>
                <a:ext uri="{FF2B5EF4-FFF2-40B4-BE49-F238E27FC236}">
                  <a16:creationId xmlns:a16="http://schemas.microsoft.com/office/drawing/2014/main" id="{8F150D6E-EB09-41AD-93BE-BF543BE36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6" name="Freeform 37">
              <a:extLst>
                <a:ext uri="{FF2B5EF4-FFF2-40B4-BE49-F238E27FC236}">
                  <a16:creationId xmlns:a16="http://schemas.microsoft.com/office/drawing/2014/main" id="{AE3633FE-8FF6-4FC3-8422-483E7FAEDE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7" name="Freeform 38">
              <a:extLst>
                <a:ext uri="{FF2B5EF4-FFF2-40B4-BE49-F238E27FC236}">
                  <a16:creationId xmlns:a16="http://schemas.microsoft.com/office/drawing/2014/main" id="{D233BC09-3785-4EA9-A80F-699EABFCD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8" name="Freeform 39">
              <a:extLst>
                <a:ext uri="{FF2B5EF4-FFF2-40B4-BE49-F238E27FC236}">
                  <a16:creationId xmlns:a16="http://schemas.microsoft.com/office/drawing/2014/main" id="{DEFAAC70-9A33-41C4-9960-80B056E47F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9" name="Freeform 40">
              <a:extLst>
                <a:ext uri="{FF2B5EF4-FFF2-40B4-BE49-F238E27FC236}">
                  <a16:creationId xmlns:a16="http://schemas.microsoft.com/office/drawing/2014/main" id="{FE1B6380-FA49-4E35-B2EB-BC1D322A0A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0" name="Freeform 41">
              <a:extLst>
                <a:ext uri="{FF2B5EF4-FFF2-40B4-BE49-F238E27FC236}">
                  <a16:creationId xmlns:a16="http://schemas.microsoft.com/office/drawing/2014/main" id="{F578AFE9-69B9-4FE3-A349-4640D49A5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1" name="Freeform 42">
              <a:extLst>
                <a:ext uri="{FF2B5EF4-FFF2-40B4-BE49-F238E27FC236}">
                  <a16:creationId xmlns:a16="http://schemas.microsoft.com/office/drawing/2014/main" id="{49C01CF4-73AC-40B8-8AA5-60072CBB34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2" name="Freeform 43">
              <a:extLst>
                <a:ext uri="{FF2B5EF4-FFF2-40B4-BE49-F238E27FC236}">
                  <a16:creationId xmlns:a16="http://schemas.microsoft.com/office/drawing/2014/main" id="{B4DA1C3D-282A-4010-9263-E2F62D7954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3" name="Freeform 44">
              <a:extLst>
                <a:ext uri="{FF2B5EF4-FFF2-40B4-BE49-F238E27FC236}">
                  <a16:creationId xmlns:a16="http://schemas.microsoft.com/office/drawing/2014/main" id="{52475A43-7A28-4A0F-BA58-C070BB882B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4" name="Rectangle 45">
              <a:extLst>
                <a:ext uri="{FF2B5EF4-FFF2-40B4-BE49-F238E27FC236}">
                  <a16:creationId xmlns:a16="http://schemas.microsoft.com/office/drawing/2014/main" id="{0C7241CC-AC61-4580-A46E-C217B329EB2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05" name="Freeform 46">
              <a:extLst>
                <a:ext uri="{FF2B5EF4-FFF2-40B4-BE49-F238E27FC236}">
                  <a16:creationId xmlns:a16="http://schemas.microsoft.com/office/drawing/2014/main" id="{584FF8AA-E75D-483B-A344-7022541CF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6" name="Freeform 47">
              <a:extLst>
                <a:ext uri="{FF2B5EF4-FFF2-40B4-BE49-F238E27FC236}">
                  <a16:creationId xmlns:a16="http://schemas.microsoft.com/office/drawing/2014/main" id="{AFF0ABD2-8247-432E-9F13-CCB7D0E620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7" name="Freeform 48">
              <a:extLst>
                <a:ext uri="{FF2B5EF4-FFF2-40B4-BE49-F238E27FC236}">
                  <a16:creationId xmlns:a16="http://schemas.microsoft.com/office/drawing/2014/main" id="{8779D639-A8BE-46A3-BF82-B0498C363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8" name="Freeform 49">
              <a:extLst>
                <a:ext uri="{FF2B5EF4-FFF2-40B4-BE49-F238E27FC236}">
                  <a16:creationId xmlns:a16="http://schemas.microsoft.com/office/drawing/2014/main" id="{62C75AD3-B601-4AB8-A449-C0375B263A5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9" name="Freeform 50">
              <a:extLst>
                <a:ext uri="{FF2B5EF4-FFF2-40B4-BE49-F238E27FC236}">
                  <a16:creationId xmlns:a16="http://schemas.microsoft.com/office/drawing/2014/main" id="{7CEBAD4A-BB32-451F-B1E1-48D6F52EBD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0" name="Freeform 51">
              <a:extLst>
                <a:ext uri="{FF2B5EF4-FFF2-40B4-BE49-F238E27FC236}">
                  <a16:creationId xmlns:a16="http://schemas.microsoft.com/office/drawing/2014/main" id="{9EA19F7F-29F8-4DF4-AB9B-C4D507FA7C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1" name="Freeform 52">
              <a:extLst>
                <a:ext uri="{FF2B5EF4-FFF2-40B4-BE49-F238E27FC236}">
                  <a16:creationId xmlns:a16="http://schemas.microsoft.com/office/drawing/2014/main" id="{9A6E14CB-BA29-40ED-B9E1-9AF554AFD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2" name="Freeform 53">
              <a:extLst>
                <a:ext uri="{FF2B5EF4-FFF2-40B4-BE49-F238E27FC236}">
                  <a16:creationId xmlns:a16="http://schemas.microsoft.com/office/drawing/2014/main" id="{384A67CA-9AF3-4473-9BC7-2C48C43261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3" name="Freeform 54">
              <a:extLst>
                <a:ext uri="{FF2B5EF4-FFF2-40B4-BE49-F238E27FC236}">
                  <a16:creationId xmlns:a16="http://schemas.microsoft.com/office/drawing/2014/main" id="{9DE1AF00-9D03-4DFB-B862-C86659628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4" name="Freeform 55">
              <a:extLst>
                <a:ext uri="{FF2B5EF4-FFF2-40B4-BE49-F238E27FC236}">
                  <a16:creationId xmlns:a16="http://schemas.microsoft.com/office/drawing/2014/main" id="{03D15E32-C507-4B36-B9AB-BD0A1AEBD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5" name="Freeform 56">
              <a:extLst>
                <a:ext uri="{FF2B5EF4-FFF2-40B4-BE49-F238E27FC236}">
                  <a16:creationId xmlns:a16="http://schemas.microsoft.com/office/drawing/2014/main" id="{978B3024-1C05-4858-A919-0ABF75EF71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6" name="Freeform 57">
              <a:extLst>
                <a:ext uri="{FF2B5EF4-FFF2-40B4-BE49-F238E27FC236}">
                  <a16:creationId xmlns:a16="http://schemas.microsoft.com/office/drawing/2014/main" id="{04B0C1D6-8B63-4D35-83C5-5D4331190A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7" name="Freeform 58">
              <a:extLst>
                <a:ext uri="{FF2B5EF4-FFF2-40B4-BE49-F238E27FC236}">
                  <a16:creationId xmlns:a16="http://schemas.microsoft.com/office/drawing/2014/main" id="{C0409678-BF82-43B2-8F95-46A5A0E186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9E0ACD28-AB26-CB46-CCB2-2A0D82BC338D}"/>
              </a:ext>
            </a:extLst>
          </p:cNvPr>
          <p:cNvSpPr>
            <a:spLocks noGrp="1"/>
          </p:cNvSpPr>
          <p:nvPr>
            <p:ph type="title"/>
          </p:nvPr>
        </p:nvSpPr>
        <p:spPr>
          <a:xfrm>
            <a:off x="7851249" y="1113282"/>
            <a:ext cx="3695718" cy="2396681"/>
          </a:xfrm>
        </p:spPr>
        <p:txBody>
          <a:bodyPr vert="horz" lIns="91440" tIns="45720" rIns="91440" bIns="45720" rtlCol="0" anchor="b">
            <a:normAutofit/>
          </a:bodyPr>
          <a:lstStyle/>
          <a:p>
            <a:r>
              <a:rPr lang="en-US" sz="4400" dirty="0"/>
              <a:t>USGS: </a:t>
            </a:r>
            <a:br>
              <a:rPr lang="en-US" sz="4400" dirty="0"/>
            </a:br>
            <a:r>
              <a:rPr lang="en-US" sz="4400" dirty="0"/>
              <a:t>Data sets used</a:t>
            </a:r>
          </a:p>
        </p:txBody>
      </p:sp>
      <p:sp>
        <p:nvSpPr>
          <p:cNvPr id="219" name="Round Diagonal Corner Rectangle 6">
            <a:extLst>
              <a:ext uri="{FF2B5EF4-FFF2-40B4-BE49-F238E27FC236}">
                <a16:creationId xmlns:a16="http://schemas.microsoft.com/office/drawing/2014/main" id="{E0CFC9FD-365D-4CE7-AD41-1D096107F1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Map&#10;&#10;Description automatically generated">
            <a:extLst>
              <a:ext uri="{FF2B5EF4-FFF2-40B4-BE49-F238E27FC236}">
                <a16:creationId xmlns:a16="http://schemas.microsoft.com/office/drawing/2014/main" id="{25EE2490-DB06-358B-C215-1A948DF2F4FB}"/>
              </a:ext>
            </a:extLst>
          </p:cNvPr>
          <p:cNvPicPr>
            <a:picLocks noChangeAspect="1"/>
          </p:cNvPicPr>
          <p:nvPr/>
        </p:nvPicPr>
        <p:blipFill>
          <a:blip r:embed="rId5"/>
          <a:stretch>
            <a:fillRect/>
          </a:stretch>
        </p:blipFill>
        <p:spPr>
          <a:xfrm>
            <a:off x="1118988" y="1781979"/>
            <a:ext cx="2974328" cy="3286551"/>
          </a:xfrm>
          <a:prstGeom prst="rect">
            <a:avLst/>
          </a:prstGeom>
        </p:spPr>
      </p:pic>
      <p:pic>
        <p:nvPicPr>
          <p:cNvPr id="69" name="Picture 68" descr="Graphical user interface&#10;&#10;Description automatically generated">
            <a:extLst>
              <a:ext uri="{FF2B5EF4-FFF2-40B4-BE49-F238E27FC236}">
                <a16:creationId xmlns:a16="http://schemas.microsoft.com/office/drawing/2014/main" id="{A536E45E-0906-1806-07C6-EA216F82C55D}"/>
              </a:ext>
            </a:extLst>
          </p:cNvPr>
          <p:cNvPicPr>
            <a:picLocks noChangeAspect="1"/>
          </p:cNvPicPr>
          <p:nvPr/>
        </p:nvPicPr>
        <p:blipFill>
          <a:blip r:embed="rId6"/>
          <a:stretch>
            <a:fillRect/>
          </a:stretch>
        </p:blipFill>
        <p:spPr>
          <a:xfrm>
            <a:off x="4257042" y="1930617"/>
            <a:ext cx="2974328" cy="2989274"/>
          </a:xfrm>
          <a:prstGeom prst="rect">
            <a:avLst/>
          </a:prstGeom>
        </p:spPr>
      </p:pic>
    </p:spTree>
    <p:extLst>
      <p:ext uri="{BB962C8B-B14F-4D97-AF65-F5344CB8AC3E}">
        <p14:creationId xmlns:p14="http://schemas.microsoft.com/office/powerpoint/2010/main" val="397706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5B379-302A-C48E-7F4C-46BDAC195CA1}"/>
              </a:ext>
            </a:extLst>
          </p:cNvPr>
          <p:cNvSpPr>
            <a:spLocks noGrp="1"/>
          </p:cNvSpPr>
          <p:nvPr>
            <p:ph type="title"/>
          </p:nvPr>
        </p:nvSpPr>
        <p:spPr>
          <a:xfrm>
            <a:off x="1141412" y="618518"/>
            <a:ext cx="8591524" cy="1478570"/>
          </a:xfrm>
        </p:spPr>
        <p:txBody>
          <a:bodyPr anchor="b">
            <a:normAutofit/>
          </a:bodyPr>
          <a:lstStyle/>
          <a:p>
            <a:r>
              <a:rPr lang="en-DO" dirty="0"/>
              <a:t>Histograms: Dominican Republic/Haiti and Chile</a:t>
            </a:r>
          </a:p>
        </p:txBody>
      </p:sp>
      <p:pic>
        <p:nvPicPr>
          <p:cNvPr id="9" name="Content Placeholder 8" descr="Chart&#10;&#10;Description automatically generated">
            <a:extLst>
              <a:ext uri="{FF2B5EF4-FFF2-40B4-BE49-F238E27FC236}">
                <a16:creationId xmlns:a16="http://schemas.microsoft.com/office/drawing/2014/main" id="{9B27A655-6AB8-AE77-3C0B-E50F1260A593}"/>
              </a:ext>
            </a:extLst>
          </p:cNvPr>
          <p:cNvPicPr>
            <a:picLocks noGrp="1" noChangeAspect="1"/>
          </p:cNvPicPr>
          <p:nvPr>
            <p:ph idx="1"/>
          </p:nvPr>
        </p:nvPicPr>
        <p:blipFill>
          <a:blip r:embed="rId3"/>
          <a:stretch>
            <a:fillRect/>
          </a:stretch>
        </p:blipFill>
        <p:spPr>
          <a:xfrm>
            <a:off x="5810180" y="2448395"/>
            <a:ext cx="4378231" cy="3435354"/>
          </a:xfrm>
        </p:spPr>
      </p:pic>
      <p:pic>
        <p:nvPicPr>
          <p:cNvPr id="12" name="Picture 11" descr="Chart, histogram&#10;&#10;Description automatically generated">
            <a:extLst>
              <a:ext uri="{FF2B5EF4-FFF2-40B4-BE49-F238E27FC236}">
                <a16:creationId xmlns:a16="http://schemas.microsoft.com/office/drawing/2014/main" id="{759C0531-FF71-70F8-BDC3-1830764EE979}"/>
              </a:ext>
            </a:extLst>
          </p:cNvPr>
          <p:cNvPicPr>
            <a:picLocks noChangeAspect="1"/>
          </p:cNvPicPr>
          <p:nvPr/>
        </p:nvPicPr>
        <p:blipFill>
          <a:blip r:embed="rId4"/>
          <a:stretch>
            <a:fillRect/>
          </a:stretch>
        </p:blipFill>
        <p:spPr>
          <a:xfrm>
            <a:off x="1141411" y="2448396"/>
            <a:ext cx="4112513" cy="3435353"/>
          </a:xfrm>
          <a:prstGeom prst="rect">
            <a:avLst/>
          </a:prstGeom>
        </p:spPr>
      </p:pic>
      <p:sp>
        <p:nvSpPr>
          <p:cNvPr id="13" name="TextBox 12">
            <a:extLst>
              <a:ext uri="{FF2B5EF4-FFF2-40B4-BE49-F238E27FC236}">
                <a16:creationId xmlns:a16="http://schemas.microsoft.com/office/drawing/2014/main" id="{2F0BD68B-D95E-680E-70D3-BFCA0D487432}"/>
              </a:ext>
            </a:extLst>
          </p:cNvPr>
          <p:cNvSpPr txBox="1"/>
          <p:nvPr/>
        </p:nvSpPr>
        <p:spPr>
          <a:xfrm>
            <a:off x="1141411" y="6050391"/>
            <a:ext cx="1859797" cy="369332"/>
          </a:xfrm>
          <a:prstGeom prst="rect">
            <a:avLst/>
          </a:prstGeom>
          <a:noFill/>
        </p:spPr>
        <p:txBody>
          <a:bodyPr wrap="square" rtlCol="0">
            <a:spAutoFit/>
          </a:bodyPr>
          <a:lstStyle/>
          <a:p>
            <a:r>
              <a:rPr lang="en-DO" dirty="0"/>
              <a:t>Corrcoef: 0.769</a:t>
            </a:r>
          </a:p>
        </p:txBody>
      </p:sp>
      <p:sp>
        <p:nvSpPr>
          <p:cNvPr id="18" name="TextBox 17">
            <a:extLst>
              <a:ext uri="{FF2B5EF4-FFF2-40B4-BE49-F238E27FC236}">
                <a16:creationId xmlns:a16="http://schemas.microsoft.com/office/drawing/2014/main" id="{8CEEBFF2-60A2-7EC1-69A6-1A53FFB1FB07}"/>
              </a:ext>
            </a:extLst>
          </p:cNvPr>
          <p:cNvSpPr txBox="1"/>
          <p:nvPr/>
        </p:nvSpPr>
        <p:spPr>
          <a:xfrm>
            <a:off x="3001208" y="6070628"/>
            <a:ext cx="1859797" cy="369332"/>
          </a:xfrm>
          <a:prstGeom prst="rect">
            <a:avLst/>
          </a:prstGeom>
          <a:noFill/>
        </p:spPr>
        <p:txBody>
          <a:bodyPr wrap="square" rtlCol="0">
            <a:spAutoFit/>
          </a:bodyPr>
          <a:lstStyle/>
          <a:p>
            <a:r>
              <a:rPr lang="en-DO" dirty="0"/>
              <a:t>Slope Ratio: 1:9.3</a:t>
            </a:r>
          </a:p>
        </p:txBody>
      </p:sp>
      <p:sp>
        <p:nvSpPr>
          <p:cNvPr id="20" name="TextBox 19">
            <a:extLst>
              <a:ext uri="{FF2B5EF4-FFF2-40B4-BE49-F238E27FC236}">
                <a16:creationId xmlns:a16="http://schemas.microsoft.com/office/drawing/2014/main" id="{96D1A29E-80F3-D9ED-896C-CF11B48DCC90}"/>
              </a:ext>
            </a:extLst>
          </p:cNvPr>
          <p:cNvSpPr txBox="1"/>
          <p:nvPr/>
        </p:nvSpPr>
        <p:spPr>
          <a:xfrm>
            <a:off x="5664332" y="6075366"/>
            <a:ext cx="2456779" cy="369332"/>
          </a:xfrm>
          <a:prstGeom prst="rect">
            <a:avLst/>
          </a:prstGeom>
          <a:noFill/>
        </p:spPr>
        <p:txBody>
          <a:bodyPr wrap="square" rtlCol="0">
            <a:spAutoFit/>
          </a:bodyPr>
          <a:lstStyle/>
          <a:p>
            <a:r>
              <a:rPr lang="en-DO" dirty="0"/>
              <a:t>Earthquake Ratio: 1:10</a:t>
            </a:r>
          </a:p>
        </p:txBody>
      </p:sp>
    </p:spTree>
    <p:extLst>
      <p:ext uri="{BB962C8B-B14F-4D97-AF65-F5344CB8AC3E}">
        <p14:creationId xmlns:p14="http://schemas.microsoft.com/office/powerpoint/2010/main" val="2731942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5B379-302A-C48E-7F4C-46BDAC195CA1}"/>
              </a:ext>
            </a:extLst>
          </p:cNvPr>
          <p:cNvSpPr>
            <a:spLocks noGrp="1"/>
          </p:cNvSpPr>
          <p:nvPr>
            <p:ph type="title"/>
          </p:nvPr>
        </p:nvSpPr>
        <p:spPr>
          <a:xfrm>
            <a:off x="1141412" y="618518"/>
            <a:ext cx="8591524" cy="1478570"/>
          </a:xfrm>
        </p:spPr>
        <p:txBody>
          <a:bodyPr anchor="b">
            <a:normAutofit/>
          </a:bodyPr>
          <a:lstStyle/>
          <a:p>
            <a:r>
              <a:rPr lang="en-DO" dirty="0"/>
              <a:t>Histograms: Dominican Republic/Haiti and Chile</a:t>
            </a:r>
          </a:p>
        </p:txBody>
      </p:sp>
      <p:pic>
        <p:nvPicPr>
          <p:cNvPr id="9" name="Content Placeholder 8" descr="Chart&#10;&#10;Description automatically generated">
            <a:extLst>
              <a:ext uri="{FF2B5EF4-FFF2-40B4-BE49-F238E27FC236}">
                <a16:creationId xmlns:a16="http://schemas.microsoft.com/office/drawing/2014/main" id="{9B27A655-6AB8-AE77-3C0B-E50F1260A593}"/>
              </a:ext>
            </a:extLst>
          </p:cNvPr>
          <p:cNvPicPr>
            <a:picLocks noGrp="1" noChangeAspect="1"/>
          </p:cNvPicPr>
          <p:nvPr>
            <p:ph idx="1"/>
          </p:nvPr>
        </p:nvPicPr>
        <p:blipFill>
          <a:blip r:embed="rId2"/>
          <a:stretch>
            <a:fillRect/>
          </a:stretch>
        </p:blipFill>
        <p:spPr>
          <a:xfrm>
            <a:off x="5810180" y="2448395"/>
            <a:ext cx="4378231" cy="3435354"/>
          </a:xfrm>
        </p:spPr>
      </p:pic>
      <p:pic>
        <p:nvPicPr>
          <p:cNvPr id="12" name="Picture 11" descr="Chart, histogram&#10;&#10;Description automatically generated">
            <a:extLst>
              <a:ext uri="{FF2B5EF4-FFF2-40B4-BE49-F238E27FC236}">
                <a16:creationId xmlns:a16="http://schemas.microsoft.com/office/drawing/2014/main" id="{759C0531-FF71-70F8-BDC3-1830764EE979}"/>
              </a:ext>
            </a:extLst>
          </p:cNvPr>
          <p:cNvPicPr>
            <a:picLocks noChangeAspect="1"/>
          </p:cNvPicPr>
          <p:nvPr/>
        </p:nvPicPr>
        <p:blipFill>
          <a:blip r:embed="rId3"/>
          <a:stretch>
            <a:fillRect/>
          </a:stretch>
        </p:blipFill>
        <p:spPr>
          <a:xfrm>
            <a:off x="1141411" y="2448396"/>
            <a:ext cx="4112513" cy="3435353"/>
          </a:xfrm>
          <a:prstGeom prst="rect">
            <a:avLst/>
          </a:prstGeom>
        </p:spPr>
      </p:pic>
      <p:sp>
        <p:nvSpPr>
          <p:cNvPr id="13" name="TextBox 12">
            <a:extLst>
              <a:ext uri="{FF2B5EF4-FFF2-40B4-BE49-F238E27FC236}">
                <a16:creationId xmlns:a16="http://schemas.microsoft.com/office/drawing/2014/main" id="{2F0BD68B-D95E-680E-70D3-BFCA0D487432}"/>
              </a:ext>
            </a:extLst>
          </p:cNvPr>
          <p:cNvSpPr txBox="1"/>
          <p:nvPr/>
        </p:nvSpPr>
        <p:spPr>
          <a:xfrm>
            <a:off x="1141411" y="6050391"/>
            <a:ext cx="1859797" cy="369332"/>
          </a:xfrm>
          <a:prstGeom prst="rect">
            <a:avLst/>
          </a:prstGeom>
          <a:noFill/>
        </p:spPr>
        <p:txBody>
          <a:bodyPr wrap="square" rtlCol="0">
            <a:spAutoFit/>
          </a:bodyPr>
          <a:lstStyle/>
          <a:p>
            <a:r>
              <a:rPr lang="en-DO" dirty="0"/>
              <a:t>Corrcoef: 0.82</a:t>
            </a:r>
          </a:p>
        </p:txBody>
      </p:sp>
      <p:pic>
        <p:nvPicPr>
          <p:cNvPr id="4" name="Picture 3" descr="Chart, histogram&#10;&#10;Description automatically generated">
            <a:extLst>
              <a:ext uri="{FF2B5EF4-FFF2-40B4-BE49-F238E27FC236}">
                <a16:creationId xmlns:a16="http://schemas.microsoft.com/office/drawing/2014/main" id="{9A75498B-569F-023D-00CD-4CEB2C9C62C5}"/>
              </a:ext>
            </a:extLst>
          </p:cNvPr>
          <p:cNvPicPr>
            <a:picLocks noChangeAspect="1"/>
          </p:cNvPicPr>
          <p:nvPr/>
        </p:nvPicPr>
        <p:blipFill>
          <a:blip r:embed="rId4"/>
          <a:stretch>
            <a:fillRect/>
          </a:stretch>
        </p:blipFill>
        <p:spPr>
          <a:xfrm>
            <a:off x="5746988" y="2345383"/>
            <a:ext cx="4559385" cy="3569399"/>
          </a:xfrm>
          <a:prstGeom prst="rect">
            <a:avLst/>
          </a:prstGeom>
        </p:spPr>
      </p:pic>
      <p:pic>
        <p:nvPicPr>
          <p:cNvPr id="6" name="Picture 5" descr="Chart, histogram&#10;&#10;Description automatically generated">
            <a:extLst>
              <a:ext uri="{FF2B5EF4-FFF2-40B4-BE49-F238E27FC236}">
                <a16:creationId xmlns:a16="http://schemas.microsoft.com/office/drawing/2014/main" id="{32247B6C-07D6-D052-CEFB-234BA40C40A3}"/>
              </a:ext>
            </a:extLst>
          </p:cNvPr>
          <p:cNvPicPr>
            <a:picLocks noChangeAspect="1"/>
          </p:cNvPicPr>
          <p:nvPr/>
        </p:nvPicPr>
        <p:blipFill>
          <a:blip r:embed="rId5"/>
          <a:stretch>
            <a:fillRect/>
          </a:stretch>
        </p:blipFill>
        <p:spPr>
          <a:xfrm>
            <a:off x="1101169" y="2397842"/>
            <a:ext cx="4378231" cy="3516940"/>
          </a:xfrm>
          <a:prstGeom prst="rect">
            <a:avLst/>
          </a:prstGeom>
        </p:spPr>
      </p:pic>
      <p:sp>
        <p:nvSpPr>
          <p:cNvPr id="14" name="TextBox 13">
            <a:extLst>
              <a:ext uri="{FF2B5EF4-FFF2-40B4-BE49-F238E27FC236}">
                <a16:creationId xmlns:a16="http://schemas.microsoft.com/office/drawing/2014/main" id="{0BA0FD71-392A-5AF5-170C-6966109F6AE6}"/>
              </a:ext>
            </a:extLst>
          </p:cNvPr>
          <p:cNvSpPr txBox="1"/>
          <p:nvPr/>
        </p:nvSpPr>
        <p:spPr>
          <a:xfrm>
            <a:off x="5746988" y="6085587"/>
            <a:ext cx="3490002" cy="369332"/>
          </a:xfrm>
          <a:prstGeom prst="rect">
            <a:avLst/>
          </a:prstGeom>
          <a:noFill/>
        </p:spPr>
        <p:txBody>
          <a:bodyPr wrap="square" rtlCol="0">
            <a:spAutoFit/>
          </a:bodyPr>
          <a:lstStyle/>
          <a:p>
            <a:r>
              <a:rPr lang="en-DO" dirty="0"/>
              <a:t>Magnitue amount correlation: 0.75</a:t>
            </a:r>
          </a:p>
        </p:txBody>
      </p:sp>
    </p:spTree>
    <p:extLst>
      <p:ext uri="{BB962C8B-B14F-4D97-AF65-F5344CB8AC3E}">
        <p14:creationId xmlns:p14="http://schemas.microsoft.com/office/powerpoint/2010/main" val="4265693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83CBB-72DE-1E93-6D58-AEFE87198704}"/>
              </a:ext>
            </a:extLst>
          </p:cNvPr>
          <p:cNvSpPr>
            <a:spLocks noGrp="1"/>
          </p:cNvSpPr>
          <p:nvPr>
            <p:ph type="title"/>
          </p:nvPr>
        </p:nvSpPr>
        <p:spPr/>
        <p:txBody>
          <a:bodyPr/>
          <a:lstStyle/>
          <a:p>
            <a:r>
              <a:rPr lang="en-US" dirty="0"/>
              <a:t>Questions?</a:t>
            </a:r>
            <a:endParaRPr lang="en-DO" dirty="0"/>
          </a:p>
        </p:txBody>
      </p:sp>
    </p:spTree>
    <p:extLst>
      <p:ext uri="{BB962C8B-B14F-4D97-AF65-F5344CB8AC3E}">
        <p14:creationId xmlns:p14="http://schemas.microsoft.com/office/powerpoint/2010/main" val="7677033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905</TotalTime>
  <Words>155</Words>
  <Application>Microsoft Macintosh PowerPoint</Application>
  <PresentationFormat>Widescreen</PresentationFormat>
  <Paragraphs>23</Paragraphs>
  <Slides>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Tw Cen MT</vt:lpstr>
      <vt:lpstr>Circuit</vt:lpstr>
      <vt:lpstr>Earthquakes: What can we learn?</vt:lpstr>
      <vt:lpstr>Tecnonic Plates</vt:lpstr>
      <vt:lpstr>USGS:  Data sets used</vt:lpstr>
      <vt:lpstr>Histograms: Dominican Republic/Haiti and Chile</vt:lpstr>
      <vt:lpstr>Histograms: Dominican Republic/Haiti and Chile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 Increasing over time?</dc:title>
  <dc:creator>Microsoft Office User</dc:creator>
  <cp:lastModifiedBy>Microsoft Office User</cp:lastModifiedBy>
  <cp:revision>14</cp:revision>
  <dcterms:created xsi:type="dcterms:W3CDTF">2022-04-20T04:13:33Z</dcterms:created>
  <dcterms:modified xsi:type="dcterms:W3CDTF">2022-04-20T19:19:33Z</dcterms:modified>
</cp:coreProperties>
</file>