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1" r:id="rId7"/>
    <p:sldId id="264" r:id="rId8"/>
    <p:sldId id="265" r:id="rId9"/>
    <p:sldId id="266" r:id="rId10"/>
    <p:sldId id="26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105" d="100"/>
          <a:sy n="105" d="100"/>
        </p:scale>
        <p:origin x="84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B2C5-EFA9-43F4-3C9A-FA1266594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21C59-AEE4-C2BC-D12E-2580065D8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AC9BE-6667-B447-DDCF-94E5BAAB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0D22C-BD3D-302C-F361-0839F71D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6D05-6B97-63C3-95A8-D05EC1E3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DC16-525A-7083-AF80-13BB1AC9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9CD6D-16C3-CB7B-BB11-2BA6A7A5E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6D45B-3822-5C96-99A9-F8AF343D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6F9A-387B-0883-0C28-47385C28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BDCB5-281C-6EBC-01B6-57A1A849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784E-1084-19C6-B0B5-C9C2777B3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F5F96-D17D-2083-FFBE-F433073F0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216F4-3170-4A11-FD5D-C36C79D0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42A76-E9D2-7429-75A2-24E03F03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F41CA-6B2C-3BFA-0773-40C0A29B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9D0A-A90A-8F33-A79F-868D2456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E944-C8B1-BC23-A199-9EE08BB05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4B47-8D62-5F38-C7E0-6B033182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0FBB-BFD6-D58B-A7ED-F7CBEA0E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88C25-1399-3869-0C07-CDA3CC0C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F08F-982E-1724-002E-B8F4012C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1BE3-72E3-0DD2-5D0F-162AB93B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FBA6-E92E-1C0C-28C8-FC95A794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FF77-6265-6F94-DBD9-DB3A1B24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95683-C26E-8CC8-5E40-8891FC52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2C7E-BE80-3650-6D9A-1919AD0D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DA788-814E-154C-A85D-DCEB715B2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8F37-82C9-8F51-1645-1CD3E08A9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D7E2-1D49-4F89-D695-DD4495AD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66A31-2910-0D23-E8F0-5AE0B19A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F3729-4C9B-5550-C2E0-2F3778F2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05C5-DAE4-BD4A-178B-4487731A7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3F722-2196-F047-BF3A-24B88828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0608B-D31D-0703-B3F3-F233E0EC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3C3FC-A277-77BD-50E3-DABDCFD93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C53FB-DF34-398E-1B79-26921FE59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D48C3-D162-36FD-38FB-F43D6D4D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572B4-CA96-8665-C3FD-BDEC412C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E4D74-9B9B-45C6-A0A5-A3175D44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B6FF-39C9-1511-AE6A-88A4559E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B3237-EDA8-073F-A3AF-A149CCAA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F750A-0ADE-4FEE-BBF2-B4F984F8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208F1-8DB0-32A4-621E-531D6948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4C77E-240B-80A5-6BB0-8F6125FD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802A5-0C35-EA4A-CBAE-61F604DC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A9E21-F60F-5658-AD8F-AB3119A2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F440-E2D6-C983-C61F-09C5BED9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53C65-37D7-6883-5A23-29876CD7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F3E11-4221-9219-1848-AA2653F71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B11A5-84BC-81AA-3DBC-7AFA221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81898-1F8F-C735-5048-42EFE446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0388B-E8A1-4B68-8EA8-695517A9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0A49-8F35-272F-272A-43B8F2A8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BACA9-6D9D-C4FA-7C74-930FA719D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3C82E-5929-735E-9D62-2DB9DC6D8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A58CA-045E-74D1-E742-C6BB7F93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ABFFD-503E-DC2A-45C2-C462E845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4AD6F-8F9B-4F31-08E1-835C5E33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3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981E2-85DA-4ABF-66BD-1CF8F7F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7988-5D15-476E-7736-0E8E3AFC9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10F36-EFC3-F1C7-E8A1-78C0EE189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473C-98F8-BA4E-A514-CF8F471B0B35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4CE5-073B-3D7E-FBF5-2DA896FD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FF5A-7D2A-3036-AD13-259359B6E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C6E0-75F0-D74D-A026-B880B275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sandcurrents.noaa.gov/" TargetMode="External"/><Relationship Id="rId2" Type="http://schemas.openxmlformats.org/officeDocument/2006/relationships/hyperlink" Target="https://www.ncdc.noaa.gov/cdo-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48C3-4E58-20DC-614A-C997DF187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383622"/>
            <a:ext cx="102108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Effect of Air Temperature on Sea Level Change in the </a:t>
            </a:r>
            <a:br>
              <a:rPr lang="en-US" b="1" dirty="0"/>
            </a:br>
            <a:r>
              <a:rPr lang="en-US" b="1" dirty="0"/>
              <a:t>Gulf of Mexico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9B08E-F56D-F873-D46D-B53949111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21240"/>
            <a:ext cx="9144000" cy="1655762"/>
          </a:xfrm>
        </p:spPr>
        <p:txBody>
          <a:bodyPr/>
          <a:lstStyle/>
          <a:p>
            <a:r>
              <a:rPr lang="en-US" dirty="0"/>
              <a:t>Kiera Tran</a:t>
            </a:r>
          </a:p>
          <a:p>
            <a:r>
              <a:rPr lang="en-US" dirty="0"/>
              <a:t>Environmental Data Analysis Project</a:t>
            </a:r>
          </a:p>
        </p:txBody>
      </p:sp>
    </p:spTree>
    <p:extLst>
      <p:ext uri="{BB962C8B-B14F-4D97-AF65-F5344CB8AC3E}">
        <p14:creationId xmlns:p14="http://schemas.microsoft.com/office/powerpoint/2010/main" val="183367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4018-938B-382F-796E-31E39C5AD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Interpretations/Conclusions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9B1B-7F8C-6A7E-780D-93AD5E76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Naples, FL and Rockport, TX are lagging ~20.5 – 27 years</a:t>
            </a:r>
          </a:p>
          <a:p>
            <a:r>
              <a:rPr lang="en-US" dirty="0"/>
              <a:t>Dauphin Island, AL and Galveston, TX are leading ~ 0.5 -3 years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Symbol" pitchFamily="2" charset="2"/>
              <a:buChar char="Þ"/>
            </a:pPr>
            <a:r>
              <a:rPr lang="en-US" dirty="0"/>
              <a:t> Local temperature rise has impacts on sea level change. However, the progress is slow.</a:t>
            </a:r>
          </a:p>
          <a:p>
            <a:pPr>
              <a:buFont typeface="Symbol" pitchFamily="2" charset="2"/>
              <a:buChar char="Þ"/>
            </a:pPr>
            <a:r>
              <a:rPr lang="en-US" dirty="0"/>
              <a:t> Possible reasons for the leading phase lag are </a:t>
            </a:r>
            <a:r>
              <a:rPr lang="en-US" b="1" dirty="0"/>
              <a:t>subsidence, upstream flood control, erosion, regional ocean currents, variations in land height, and whether the land is still rebounding from the compressive weight of Ice Age glaciers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45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3A42-670D-02A5-4DC2-0C19E3BB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5. Questions?</a:t>
            </a:r>
          </a:p>
        </p:txBody>
      </p:sp>
    </p:spTree>
    <p:extLst>
      <p:ext uri="{BB962C8B-B14F-4D97-AF65-F5344CB8AC3E}">
        <p14:creationId xmlns:p14="http://schemas.microsoft.com/office/powerpoint/2010/main" val="264186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2D0D-5450-73B6-67AD-6B9AAD584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9B7-F90A-287C-9810-AFA9778C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9" y="2506662"/>
            <a:ext cx="4907415" cy="4351338"/>
          </a:xfrm>
        </p:spPr>
        <p:txBody>
          <a:bodyPr/>
          <a:lstStyle/>
          <a:p>
            <a:r>
              <a:rPr lang="en-US" dirty="0"/>
              <a:t>Thermal expansion is the main cause for sea level rise globally.</a:t>
            </a:r>
          </a:p>
          <a:p>
            <a:r>
              <a:rPr lang="en-US" u="sng" dirty="0"/>
              <a:t>Focus question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How relative air temperature change affect the sea level in the Gulf of Mexico?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Dan Sheneman Penguin cartoon - John Englander - Sea Level Rise Expert">
            <a:extLst>
              <a:ext uri="{FF2B5EF4-FFF2-40B4-BE49-F238E27FC236}">
                <a16:creationId xmlns:a16="http://schemas.microsoft.com/office/drawing/2014/main" id="{D9B1AA94-D957-6A85-33D6-2D268ADC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1737517"/>
            <a:ext cx="6350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8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AFA6-0B3F-0B22-3F78-C293FD15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Retrieved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CB2B-E8EA-4810-F1CF-6175F54BD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1202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Air temperature: </a:t>
            </a:r>
            <a:r>
              <a:rPr lang="en-US" sz="2000" dirty="0">
                <a:hlinkClick r:id="rId2"/>
              </a:rPr>
              <a:t>https://www.ncdc.noaa.gov/cdo-web/</a:t>
            </a:r>
            <a:endParaRPr lang="en-US" sz="2000" dirty="0"/>
          </a:p>
          <a:p>
            <a:r>
              <a:rPr lang="en-US" sz="2000" dirty="0"/>
              <a:t>Tide gauges: </a:t>
            </a:r>
            <a:r>
              <a:rPr lang="en-US" sz="2000" dirty="0">
                <a:hlinkClick r:id="rId3"/>
              </a:rPr>
              <a:t>https://tidesandcurrents.noaa.gov/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Monthly data 1975-2021 </a:t>
            </a:r>
          </a:p>
          <a:p>
            <a:r>
              <a:rPr lang="en-US" sz="2000" dirty="0"/>
              <a:t>4 sites =&gt; Loop cells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9C994C8-7139-A713-F2BE-DCD1AC4EC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80" r="2192"/>
          <a:stretch/>
        </p:blipFill>
        <p:spPr>
          <a:xfrm>
            <a:off x="4789060" y="1690688"/>
            <a:ext cx="7130580" cy="38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3.1: Data process </a:t>
            </a:r>
            <a:r>
              <a:rPr lang="en-US" dirty="0"/>
              <a:t>(Reshape, extract, remove </a:t>
            </a:r>
            <a:r>
              <a:rPr lang="en-US" dirty="0" err="1"/>
              <a:t>NaN</a:t>
            </a:r>
            <a:r>
              <a:rPr lang="en-US" dirty="0"/>
              <a:t>, and demean)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DCA4B309-FD28-6BDB-A257-6AE21BE60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277"/>
          <a:stretch/>
        </p:blipFill>
        <p:spPr>
          <a:xfrm>
            <a:off x="723900" y="2554293"/>
            <a:ext cx="10744200" cy="39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7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3.2: Data displayed and first order linear trend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7F61116-D61B-77A9-F724-812099E7D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004"/>
            <a:ext cx="6517595" cy="4307082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C840728-AEAC-ABE5-AF08-F26541A9A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361" y="2036564"/>
            <a:ext cx="5634511" cy="43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5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3.3: Chi-squared test </a:t>
            </a:r>
            <a:r>
              <a:rPr lang="en-US" sz="2400" dirty="0"/>
              <a:t>(variations based on normal distribution, less =&gt; accepted)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32EF2D6-353B-B697-8E50-7892A7FD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4" y="1842618"/>
            <a:ext cx="5153788" cy="492261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802FCA0-5091-4438-7799-5FD8B23C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57" y="1732176"/>
            <a:ext cx="5367129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3.4: Linear regression + Correlation coefficient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DA5D5A4-C06A-B99C-0AC0-FE20E3F2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1" y="1628728"/>
            <a:ext cx="8495525" cy="5123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679E7-1078-EF75-64DE-B841ABC19289}"/>
              </a:ext>
            </a:extLst>
          </p:cNvPr>
          <p:cNvSpPr txBox="1"/>
          <p:nvPr/>
        </p:nvSpPr>
        <p:spPr>
          <a:xfrm>
            <a:off x="8863605" y="2415323"/>
            <a:ext cx="27718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Significant correlation coefficient of air temperature vs water level : NONE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642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3.5: Periodogram </a:t>
            </a:r>
            <a:r>
              <a:rPr lang="en-US" dirty="0"/>
              <a:t>(dominant periods)</a:t>
            </a:r>
            <a:endParaRPr lang="en-US" sz="24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B4D36B1-9108-1EBD-2AE5-93BCE631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4" y="1796417"/>
            <a:ext cx="5756807" cy="5008575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FDB484F3-39E0-F7B2-C4AD-1A667DA00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561" y="1783164"/>
            <a:ext cx="5244829" cy="50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1D914-B12D-0342-0AE2-43B82DF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3.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9AA8-B5DB-31F0-28B0-2456A98E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061"/>
            <a:ext cx="3124200" cy="522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3.6: Time lags</a:t>
            </a:r>
            <a:endParaRPr lang="en-US" sz="2400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59E330-20C4-25C6-1361-B424DBA37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2" y="140147"/>
            <a:ext cx="6269231" cy="6621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15EA12-78FF-654D-B984-CDD0FECB2261}"/>
              </a:ext>
            </a:extLst>
          </p:cNvPr>
          <p:cNvSpPr txBox="1"/>
          <p:nvPr/>
        </p:nvSpPr>
        <p:spPr>
          <a:xfrm>
            <a:off x="536448" y="2459504"/>
            <a:ext cx="4669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phase lag (air temperature is the function of sea level)</a:t>
            </a:r>
          </a:p>
          <a:p>
            <a:endParaRPr lang="en-US" sz="2400" dirty="0"/>
          </a:p>
          <a:p>
            <a:r>
              <a:rPr lang="en-US" sz="2400" dirty="0"/>
              <a:t>- Naples, FL: </a:t>
            </a:r>
            <a:r>
              <a:rPr lang="en-US" sz="2400" dirty="0">
                <a:solidFill>
                  <a:srgbClr val="0070C0"/>
                </a:solidFill>
              </a:rPr>
              <a:t>20.613</a:t>
            </a:r>
            <a:r>
              <a:rPr lang="en-US" sz="2400" dirty="0"/>
              <a:t> years.</a:t>
            </a:r>
          </a:p>
          <a:p>
            <a:r>
              <a:rPr lang="en-US" sz="2400" dirty="0"/>
              <a:t>- Dauphin Island, AL: </a:t>
            </a:r>
            <a:r>
              <a:rPr lang="en-US" sz="2400" dirty="0">
                <a:solidFill>
                  <a:srgbClr val="00B050"/>
                </a:solidFill>
              </a:rPr>
              <a:t>-2.8091 </a:t>
            </a:r>
            <a:r>
              <a:rPr lang="en-US" sz="2400" dirty="0"/>
              <a:t>years.</a:t>
            </a:r>
          </a:p>
          <a:p>
            <a:r>
              <a:rPr lang="en-US" sz="2400" dirty="0"/>
              <a:t>- Galveston, TX: </a:t>
            </a:r>
            <a:r>
              <a:rPr lang="en-US" sz="2400" dirty="0">
                <a:solidFill>
                  <a:srgbClr val="00B050"/>
                </a:solidFill>
              </a:rPr>
              <a:t>-0.49152 </a:t>
            </a:r>
            <a:r>
              <a:rPr lang="en-US" sz="2400" dirty="0"/>
              <a:t>years.</a:t>
            </a:r>
          </a:p>
          <a:p>
            <a:r>
              <a:rPr lang="en-US" sz="2400" dirty="0"/>
              <a:t>- Rockport, TX: </a:t>
            </a:r>
            <a:r>
              <a:rPr lang="en-US" sz="2400" dirty="0">
                <a:solidFill>
                  <a:srgbClr val="0070C0"/>
                </a:solidFill>
              </a:rPr>
              <a:t>27.0321</a:t>
            </a:r>
            <a:r>
              <a:rPr lang="en-US" sz="2400" dirty="0"/>
              <a:t> years.</a:t>
            </a:r>
          </a:p>
        </p:txBody>
      </p:sp>
    </p:spTree>
    <p:extLst>
      <p:ext uri="{BB962C8B-B14F-4D97-AF65-F5344CB8AC3E}">
        <p14:creationId xmlns:p14="http://schemas.microsoft.com/office/powerpoint/2010/main" val="1313095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324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The Effect of Air Temperature on Sea Level Change in the  Gulf of Mexico</vt:lpstr>
      <vt:lpstr>1. Motivation</vt:lpstr>
      <vt:lpstr>2. Retrieved data</vt:lpstr>
      <vt:lpstr>3. Analysis</vt:lpstr>
      <vt:lpstr>3. Analysis</vt:lpstr>
      <vt:lpstr>3. Analysis</vt:lpstr>
      <vt:lpstr>3. Analysis</vt:lpstr>
      <vt:lpstr>3. Analysis</vt:lpstr>
      <vt:lpstr>3. Analysis</vt:lpstr>
      <vt:lpstr>4. Interpretations/Conclusions</vt:lpstr>
      <vt:lpstr>5.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Air Temperature on Sea Level Change in the  Gulf of Mexico</dc:title>
  <dc:creator>Tran, Ngoc Thuy An</dc:creator>
  <cp:lastModifiedBy>Tran, Ngoc Thuy An</cp:lastModifiedBy>
  <cp:revision>1</cp:revision>
  <dcterms:created xsi:type="dcterms:W3CDTF">2022-04-20T04:09:00Z</dcterms:created>
  <dcterms:modified xsi:type="dcterms:W3CDTF">2022-04-20T05:33:47Z</dcterms:modified>
</cp:coreProperties>
</file>