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taatliches"/>
      <p:regular r:id="rId23"/>
    </p:embeddedFont>
    <p:embeddedFont>
      <p:font typeface="Abe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bel-regular.fntdata"/><Relationship Id="rId23" Type="http://schemas.openxmlformats.org/officeDocument/2006/relationships/font" Target="fonts/Staatliche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0e63cc21_0_24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20e63cc21_0_24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210bda7c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210bda7c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20e63cc21_0_24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20e63cc21_0_24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4efebda1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4efebda1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4efebda1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4efebda1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4efebda1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4efebda1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210bda7c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210bda7c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20e63cc21_0_24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20e63cc21_0_24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20e63cc21_0_24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20e63cc21_0_24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10160a0a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10160a0a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0e63cc21_0_24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0e63cc21_0_24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0160a0a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0160a0a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0e63cc2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20e63cc2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20e63cc2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20e63cc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0e63cc21_0_24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20e63cc21_0_24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4efebda1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4efebda1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4efebda1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4efebda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976800" y="1653025"/>
            <a:ext cx="40632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Font typeface="Staatliches"/>
              <a:buNone/>
              <a:defRPr sz="11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668150" y="3312325"/>
            <a:ext cx="268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311700" y="3052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42900" lvl="1" marL="9144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749875" y="995575"/>
            <a:ext cx="6773400" cy="30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2" type="title"/>
          </p:nvPr>
        </p:nvSpPr>
        <p:spPr>
          <a:xfrm>
            <a:off x="1302979" y="2124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" type="subTitle"/>
          </p:nvPr>
        </p:nvSpPr>
        <p:spPr>
          <a:xfrm>
            <a:off x="1302975" y="2444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3" type="title"/>
          </p:nvPr>
        </p:nvSpPr>
        <p:spPr>
          <a:xfrm>
            <a:off x="3627304" y="2124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4" type="subTitle"/>
          </p:nvPr>
        </p:nvSpPr>
        <p:spPr>
          <a:xfrm>
            <a:off x="3627300" y="2444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5" type="title"/>
          </p:nvPr>
        </p:nvSpPr>
        <p:spPr>
          <a:xfrm>
            <a:off x="5951629" y="2124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6" type="subTitle"/>
          </p:nvPr>
        </p:nvSpPr>
        <p:spPr>
          <a:xfrm>
            <a:off x="5951625" y="2444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hasCustomPrompt="1" idx="7" type="title"/>
          </p:nvPr>
        </p:nvSpPr>
        <p:spPr>
          <a:xfrm>
            <a:off x="1576725" y="1434550"/>
            <a:ext cx="1341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/>
          <p:nvPr>
            <p:ph hasCustomPrompt="1" idx="8" type="title"/>
          </p:nvPr>
        </p:nvSpPr>
        <p:spPr>
          <a:xfrm>
            <a:off x="3901050" y="1434550"/>
            <a:ext cx="1341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/>
          <p:nvPr>
            <p:ph hasCustomPrompt="1" idx="9" type="title"/>
          </p:nvPr>
        </p:nvSpPr>
        <p:spPr>
          <a:xfrm>
            <a:off x="6225375" y="1434550"/>
            <a:ext cx="1341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2780400" y="809175"/>
            <a:ext cx="3583200" cy="17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010800" y="2485575"/>
            <a:ext cx="31224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1185600" y="3921875"/>
            <a:ext cx="4282800" cy="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1185600" y="2321400"/>
            <a:ext cx="3410400" cy="15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2" type="title"/>
          </p:nvPr>
        </p:nvSpPr>
        <p:spPr>
          <a:xfrm>
            <a:off x="1693325" y="3113925"/>
            <a:ext cx="22371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1693325" y="3436575"/>
            <a:ext cx="22371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3" type="title"/>
          </p:nvPr>
        </p:nvSpPr>
        <p:spPr>
          <a:xfrm>
            <a:off x="5213575" y="3113925"/>
            <a:ext cx="22371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4" type="subTitle"/>
          </p:nvPr>
        </p:nvSpPr>
        <p:spPr>
          <a:xfrm>
            <a:off x="5213575" y="3436575"/>
            <a:ext cx="22371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2" type="title"/>
          </p:nvPr>
        </p:nvSpPr>
        <p:spPr>
          <a:xfrm>
            <a:off x="1252854" y="1666125"/>
            <a:ext cx="2028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subTitle"/>
          </p:nvPr>
        </p:nvSpPr>
        <p:spPr>
          <a:xfrm>
            <a:off x="1252854" y="3645618"/>
            <a:ext cx="20283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3" type="title"/>
          </p:nvPr>
        </p:nvSpPr>
        <p:spPr>
          <a:xfrm>
            <a:off x="3557850" y="1666125"/>
            <a:ext cx="2028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4" type="subTitle"/>
          </p:nvPr>
        </p:nvSpPr>
        <p:spPr>
          <a:xfrm>
            <a:off x="3557850" y="3645618"/>
            <a:ext cx="20283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5" type="title"/>
          </p:nvPr>
        </p:nvSpPr>
        <p:spPr>
          <a:xfrm>
            <a:off x="5862846" y="1666125"/>
            <a:ext cx="2028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6" type="subTitle"/>
          </p:nvPr>
        </p:nvSpPr>
        <p:spPr>
          <a:xfrm>
            <a:off x="5862846" y="3645618"/>
            <a:ext cx="20283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1">
  <p:cSld name="TITLE_AND_BODY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2328900" y="1644425"/>
            <a:ext cx="4486200" cy="16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subTitle"/>
          </p:nvPr>
        </p:nvSpPr>
        <p:spPr>
          <a:xfrm>
            <a:off x="2822100" y="3308675"/>
            <a:ext cx="3499800" cy="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 ">
  <p:cSld name="TITLE_AND_BODY_1_1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2" type="title"/>
          </p:nvPr>
        </p:nvSpPr>
        <p:spPr>
          <a:xfrm>
            <a:off x="1345538" y="3336025"/>
            <a:ext cx="1446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1345525" y="3645625"/>
            <a:ext cx="14463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3" type="title"/>
          </p:nvPr>
        </p:nvSpPr>
        <p:spPr>
          <a:xfrm>
            <a:off x="3014413" y="3336025"/>
            <a:ext cx="1446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4" type="subTitle"/>
          </p:nvPr>
        </p:nvSpPr>
        <p:spPr>
          <a:xfrm>
            <a:off x="3014400" y="3645625"/>
            <a:ext cx="14463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5" type="title"/>
          </p:nvPr>
        </p:nvSpPr>
        <p:spPr>
          <a:xfrm>
            <a:off x="4683288" y="3336025"/>
            <a:ext cx="1446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6" type="subTitle"/>
          </p:nvPr>
        </p:nvSpPr>
        <p:spPr>
          <a:xfrm>
            <a:off x="4683275" y="3645625"/>
            <a:ext cx="14463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7" type="title"/>
          </p:nvPr>
        </p:nvSpPr>
        <p:spPr>
          <a:xfrm>
            <a:off x="6352163" y="3336025"/>
            <a:ext cx="1446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8" type="subTitle"/>
          </p:nvPr>
        </p:nvSpPr>
        <p:spPr>
          <a:xfrm>
            <a:off x="6352150" y="3645625"/>
            <a:ext cx="14463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5541350" y="2280088"/>
            <a:ext cx="258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5541350" y="1294038"/>
            <a:ext cx="25869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541350" y="3007663"/>
            <a:ext cx="2586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1006436" y="2280088"/>
            <a:ext cx="258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21"/>
          <p:cNvSpPr txBox="1"/>
          <p:nvPr>
            <p:ph hasCustomPrompt="1" idx="2" type="title"/>
          </p:nvPr>
        </p:nvSpPr>
        <p:spPr>
          <a:xfrm>
            <a:off x="1006436" y="1294038"/>
            <a:ext cx="25869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1006436" y="3007663"/>
            <a:ext cx="2586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TITLE_AND_BOD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TITLE_AND_BODY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1302975" y="27497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subTitle"/>
          </p:nvPr>
        </p:nvSpPr>
        <p:spPr>
          <a:xfrm>
            <a:off x="3627300" y="27497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3" type="subTitle"/>
          </p:nvPr>
        </p:nvSpPr>
        <p:spPr>
          <a:xfrm>
            <a:off x="5951625" y="27497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hasCustomPrompt="1" idx="4" type="title"/>
          </p:nvPr>
        </p:nvSpPr>
        <p:spPr>
          <a:xfrm>
            <a:off x="1576725" y="1663150"/>
            <a:ext cx="134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" name="Google Shape;103;p24"/>
          <p:cNvSpPr txBox="1"/>
          <p:nvPr>
            <p:ph hasCustomPrompt="1" idx="5" type="title"/>
          </p:nvPr>
        </p:nvSpPr>
        <p:spPr>
          <a:xfrm>
            <a:off x="3901050" y="1663150"/>
            <a:ext cx="134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4" name="Google Shape;104;p24"/>
          <p:cNvSpPr txBox="1"/>
          <p:nvPr>
            <p:ph hasCustomPrompt="1" idx="6" type="title"/>
          </p:nvPr>
        </p:nvSpPr>
        <p:spPr>
          <a:xfrm>
            <a:off x="6225375" y="1663150"/>
            <a:ext cx="134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hasCustomPrompt="1" type="title"/>
          </p:nvPr>
        </p:nvSpPr>
        <p:spPr>
          <a:xfrm>
            <a:off x="1380825" y="678500"/>
            <a:ext cx="2433000" cy="7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1380825" y="1255650"/>
            <a:ext cx="28314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hasCustomPrompt="1" idx="2" type="title"/>
          </p:nvPr>
        </p:nvSpPr>
        <p:spPr>
          <a:xfrm>
            <a:off x="1380825" y="1986325"/>
            <a:ext cx="2433000" cy="7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5"/>
          <p:cNvSpPr txBox="1"/>
          <p:nvPr>
            <p:ph idx="3" type="subTitle"/>
          </p:nvPr>
        </p:nvSpPr>
        <p:spPr>
          <a:xfrm>
            <a:off x="1380825" y="2563475"/>
            <a:ext cx="28314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hasCustomPrompt="1" idx="4" type="title"/>
          </p:nvPr>
        </p:nvSpPr>
        <p:spPr>
          <a:xfrm>
            <a:off x="1380825" y="3294150"/>
            <a:ext cx="2433000" cy="7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1" name="Google Shape;111;p25"/>
          <p:cNvSpPr txBox="1"/>
          <p:nvPr>
            <p:ph idx="5" type="subTitle"/>
          </p:nvPr>
        </p:nvSpPr>
        <p:spPr>
          <a:xfrm>
            <a:off x="1380825" y="3871300"/>
            <a:ext cx="28314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278550" y="2280088"/>
            <a:ext cx="258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" name="Google Shape;114;p26"/>
          <p:cNvSpPr txBox="1"/>
          <p:nvPr>
            <p:ph hasCustomPrompt="1" idx="2" type="title"/>
          </p:nvPr>
        </p:nvSpPr>
        <p:spPr>
          <a:xfrm>
            <a:off x="3278550" y="1294038"/>
            <a:ext cx="25869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3278550" y="3007663"/>
            <a:ext cx="2586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 ">
  <p:cSld name="TITLE_AND_BODY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2" type="title"/>
          </p:nvPr>
        </p:nvSpPr>
        <p:spPr>
          <a:xfrm>
            <a:off x="1302979" y="1743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" type="subTitle"/>
          </p:nvPr>
        </p:nvSpPr>
        <p:spPr>
          <a:xfrm>
            <a:off x="1302975" y="2063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3" type="title"/>
          </p:nvPr>
        </p:nvSpPr>
        <p:spPr>
          <a:xfrm>
            <a:off x="3627304" y="1743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4" type="subTitle"/>
          </p:nvPr>
        </p:nvSpPr>
        <p:spPr>
          <a:xfrm>
            <a:off x="3627300" y="2063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5" type="title"/>
          </p:nvPr>
        </p:nvSpPr>
        <p:spPr>
          <a:xfrm>
            <a:off x="5951629" y="1743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6" type="subTitle"/>
          </p:nvPr>
        </p:nvSpPr>
        <p:spPr>
          <a:xfrm>
            <a:off x="5951625" y="2063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7" type="title"/>
          </p:nvPr>
        </p:nvSpPr>
        <p:spPr>
          <a:xfrm>
            <a:off x="1302979" y="334052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8" type="subTitle"/>
          </p:nvPr>
        </p:nvSpPr>
        <p:spPr>
          <a:xfrm>
            <a:off x="1302975" y="366112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9" type="title"/>
          </p:nvPr>
        </p:nvSpPr>
        <p:spPr>
          <a:xfrm>
            <a:off x="3627304" y="334052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3" type="subTitle"/>
          </p:nvPr>
        </p:nvSpPr>
        <p:spPr>
          <a:xfrm>
            <a:off x="3627300" y="366112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4" type="title"/>
          </p:nvPr>
        </p:nvSpPr>
        <p:spPr>
          <a:xfrm>
            <a:off x="5951629" y="334052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15" type="subTitle"/>
          </p:nvPr>
        </p:nvSpPr>
        <p:spPr>
          <a:xfrm>
            <a:off x="5951625" y="366112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5531425" y="1171200"/>
            <a:ext cx="2341800" cy="15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5531425" y="2774400"/>
            <a:ext cx="2341800" cy="12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1035625" y="1171200"/>
            <a:ext cx="1363500" cy="15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1035625" y="2774400"/>
            <a:ext cx="2339700" cy="13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ONE_COLUMN_TEXT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5531425" y="1171200"/>
            <a:ext cx="1352700" cy="15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5531425" y="2774400"/>
            <a:ext cx="2292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889000" y="1388325"/>
            <a:ext cx="4182000" cy="26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BIG_NUMB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738250" y="625900"/>
            <a:ext cx="3081000" cy="9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" type="subTitle"/>
          </p:nvPr>
        </p:nvSpPr>
        <p:spPr>
          <a:xfrm>
            <a:off x="738250" y="1560425"/>
            <a:ext cx="30810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31"/>
          <p:cNvSpPr txBox="1"/>
          <p:nvPr/>
        </p:nvSpPr>
        <p:spPr>
          <a:xfrm>
            <a:off x="738250" y="3426750"/>
            <a:ext cx="3208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chemeClr val="accent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 1">
  <p:cSld name="TITLE_AND_BODY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895750" y="72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895750" y="1539675"/>
            <a:ext cx="4182000" cy="26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 2">
  <p:cSld name="TITLE_AND_BODY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title"/>
          </p:nvPr>
        </p:nvSpPr>
        <p:spPr>
          <a:xfrm>
            <a:off x="4477150" y="72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4477150" y="1539675"/>
            <a:ext cx="3911400" cy="26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128925" y="1932475"/>
            <a:ext cx="31638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51275" y="1932625"/>
            <a:ext cx="31638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1128925" y="1460875"/>
            <a:ext cx="26292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taatliches"/>
              <a:buNone/>
              <a:defRPr sz="1800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4851275" y="1460875"/>
            <a:ext cx="26292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taatliches"/>
              <a:buNone/>
              <a:defRPr sz="1800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5455225" y="1247400"/>
            <a:ext cx="2808000" cy="15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5455225" y="2850600"/>
            <a:ext cx="2540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878450" y="421150"/>
            <a:ext cx="5387100" cy="16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1106450" y="1460875"/>
            <a:ext cx="26292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taatliches"/>
              <a:buNone/>
              <a:defRPr sz="1800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1106450" y="1899875"/>
            <a:ext cx="3620100" cy="24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taatliches"/>
              <a:buNone/>
              <a:defRPr sz="28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●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○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■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●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○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■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●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bel"/>
              <a:buChar char="○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600"/>
              <a:buFont typeface="Abel"/>
              <a:buChar char="■"/>
              <a:defRPr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jp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idx="1" type="subTitle"/>
          </p:nvPr>
        </p:nvSpPr>
        <p:spPr>
          <a:xfrm>
            <a:off x="5281350" y="3006150"/>
            <a:ext cx="268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Leah Hornsey, EAS 4480</a:t>
            </a:r>
            <a:endParaRPr/>
          </a:p>
        </p:txBody>
      </p:sp>
      <p:sp>
        <p:nvSpPr>
          <p:cNvPr id="155" name="Google Shape;155;p35"/>
          <p:cNvSpPr txBox="1"/>
          <p:nvPr>
            <p:ph type="ctrTitle"/>
          </p:nvPr>
        </p:nvSpPr>
        <p:spPr>
          <a:xfrm>
            <a:off x="4099200" y="1112400"/>
            <a:ext cx="5044800" cy="18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Global Temperature and wildfire </a:t>
            </a:r>
            <a:r>
              <a:rPr lang="en" sz="3600"/>
              <a:t>occurrence</a:t>
            </a:r>
            <a:r>
              <a:rPr lang="en" sz="3600"/>
              <a:t> in california</a:t>
            </a:r>
            <a:endParaRPr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927111" y="2280088"/>
            <a:ext cx="258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</a:t>
            </a:r>
            <a:endParaRPr/>
          </a:p>
        </p:txBody>
      </p:sp>
      <p:sp>
        <p:nvSpPr>
          <p:cNvPr id="247" name="Google Shape;247;p44"/>
          <p:cNvSpPr txBox="1"/>
          <p:nvPr>
            <p:ph idx="2" type="title"/>
          </p:nvPr>
        </p:nvSpPr>
        <p:spPr>
          <a:xfrm>
            <a:off x="1006436" y="1329838"/>
            <a:ext cx="25869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8" name="Google Shape;248;p44"/>
          <p:cNvSpPr/>
          <p:nvPr/>
        </p:nvSpPr>
        <p:spPr>
          <a:xfrm>
            <a:off x="1583500" y="1105300"/>
            <a:ext cx="1274100" cy="1174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12" y="1329862"/>
            <a:ext cx="725676" cy="72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0" y="1070325"/>
            <a:ext cx="4476000" cy="3357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56" name="Google Shape;25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950" y="1070325"/>
            <a:ext cx="4476000" cy="3357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7" name="Google Shape;257;p45"/>
          <p:cNvSpPr txBox="1"/>
          <p:nvPr/>
        </p:nvSpPr>
        <p:spPr>
          <a:xfrm>
            <a:off x="1308700" y="4427325"/>
            <a:ext cx="1979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CI = [-0.78157 -0.44765]</a:t>
            </a:r>
            <a:endParaRPr sz="1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5856100" y="4427325"/>
            <a:ext cx="1979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CI = [</a:t>
            </a:r>
            <a:r>
              <a:rPr lang="en" sz="11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0.16071 0.63337</a:t>
            </a:r>
            <a:r>
              <a:rPr lang="en" sz="11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]</a:t>
            </a:r>
            <a:endParaRPr sz="1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1750200" y="2259700"/>
            <a:ext cx="564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Periodograms and cross-spectrum FFT</a:t>
            </a:r>
            <a:endParaRPr/>
          </a:p>
        </p:txBody>
      </p:sp>
      <p:grpSp>
        <p:nvGrpSpPr>
          <p:cNvPr id="264" name="Google Shape;264;p46"/>
          <p:cNvGrpSpPr/>
          <p:nvPr/>
        </p:nvGrpSpPr>
        <p:grpSpPr>
          <a:xfrm>
            <a:off x="4057613" y="1377835"/>
            <a:ext cx="1028767" cy="452545"/>
            <a:chOff x="6894650" y="2574740"/>
            <a:chExt cx="1445100" cy="492111"/>
          </a:xfrm>
        </p:grpSpPr>
        <p:sp>
          <p:nvSpPr>
            <p:cNvPr id="265" name="Google Shape;265;p46"/>
            <p:cNvSpPr/>
            <p:nvPr/>
          </p:nvSpPr>
          <p:spPr>
            <a:xfrm>
              <a:off x="7151862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6"/>
            <p:cNvSpPr/>
            <p:nvPr/>
          </p:nvSpPr>
          <p:spPr>
            <a:xfrm>
              <a:off x="7664213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6"/>
            <p:cNvSpPr/>
            <p:nvPr/>
          </p:nvSpPr>
          <p:spPr>
            <a:xfrm>
              <a:off x="6895687" y="2575804"/>
              <a:ext cx="420489" cy="212471"/>
            </a:xfrm>
            <a:custGeom>
              <a:rect b="b" l="l" r="r" t="t"/>
              <a:pathLst>
                <a:path extrusionOk="0" h="6393" w="12652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6"/>
            <p:cNvSpPr/>
            <p:nvPr/>
          </p:nvSpPr>
          <p:spPr>
            <a:xfrm>
              <a:off x="739953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6"/>
            <p:cNvSpPr/>
            <p:nvPr/>
          </p:nvSpPr>
          <p:spPr>
            <a:xfrm>
              <a:off x="791188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0" name="Google Shape;270;p46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5" y="81650"/>
            <a:ext cx="7930226" cy="1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75" y="3409775"/>
            <a:ext cx="8001651" cy="1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175" y="1740600"/>
            <a:ext cx="8001651" cy="1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81" y="1081775"/>
            <a:ext cx="4071900" cy="306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83" name="Google Shape;2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775" y="1081775"/>
            <a:ext cx="3954900" cy="306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4" name="Google Shape;284;p48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Cross-Spectrum FFT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8"/>
          <p:cNvSpPr txBox="1"/>
          <p:nvPr/>
        </p:nvSpPr>
        <p:spPr>
          <a:xfrm>
            <a:off x="2384550" y="4435875"/>
            <a:ext cx="43749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The major periodicities are every ~3 to ~12 years</a:t>
            </a:r>
            <a:endParaRPr sz="11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lag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0325"/>
            <a:ext cx="4174500" cy="322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92" name="Google Shape;2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650" y="960325"/>
            <a:ext cx="4174500" cy="322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/>
        </p:nvSpPr>
        <p:spPr>
          <a:xfrm>
            <a:off x="311775" y="4341125"/>
            <a:ext cx="4174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The phase lag at the frequency corresponding to the largest psd is 0.36953 years.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94" name="Google Shape;294;p49"/>
          <p:cNvSpPr txBox="1"/>
          <p:nvPr/>
        </p:nvSpPr>
        <p:spPr>
          <a:xfrm>
            <a:off x="4693725" y="4341125"/>
            <a:ext cx="4102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The phase lag at the frequency corresponding to the largest psd is -0.23025 years.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coherence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0"/>
          <p:cNvSpPr txBox="1"/>
          <p:nvPr/>
        </p:nvSpPr>
        <p:spPr>
          <a:xfrm>
            <a:off x="311775" y="4341125"/>
            <a:ext cx="4174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The coherence value at the frequency corresponding to the largest psd is 0.84147.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4693725" y="4341125"/>
            <a:ext cx="4102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The coherence value at the frequency corresponding to the largest psd is 0.95129.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302" name="Google Shape;30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0325"/>
            <a:ext cx="4174500" cy="326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03" name="Google Shape;30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725" y="960325"/>
            <a:ext cx="4174500" cy="326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/>
          <p:nvPr/>
        </p:nvSpPr>
        <p:spPr>
          <a:xfrm>
            <a:off x="2275650" y="2881625"/>
            <a:ext cx="4592700" cy="7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1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10" name="Google Shape;310;p51"/>
          <p:cNvSpPr/>
          <p:nvPr/>
        </p:nvSpPr>
        <p:spPr>
          <a:xfrm>
            <a:off x="1980375" y="2603675"/>
            <a:ext cx="629400" cy="62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1" name="Google Shape;311;p51"/>
          <p:cNvSpPr/>
          <p:nvPr/>
        </p:nvSpPr>
        <p:spPr>
          <a:xfrm>
            <a:off x="3498325" y="2603675"/>
            <a:ext cx="629400" cy="62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5016275" y="2603675"/>
            <a:ext cx="629400" cy="62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6534225" y="2603675"/>
            <a:ext cx="629400" cy="62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4" name="Google Shape;314;p51"/>
          <p:cNvSpPr txBox="1"/>
          <p:nvPr>
            <p:ph idx="4294967295" type="title"/>
          </p:nvPr>
        </p:nvSpPr>
        <p:spPr>
          <a:xfrm>
            <a:off x="1092923" y="1148300"/>
            <a:ext cx="16083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Least-squares regression</a:t>
            </a:r>
            <a:endParaRPr sz="1800"/>
          </a:p>
        </p:txBody>
      </p:sp>
      <p:sp>
        <p:nvSpPr>
          <p:cNvPr id="315" name="Google Shape;315;p51"/>
          <p:cNvSpPr txBox="1"/>
          <p:nvPr>
            <p:ph idx="4294967295" type="subTitle"/>
          </p:nvPr>
        </p:nvSpPr>
        <p:spPr>
          <a:xfrm>
            <a:off x="311700" y="1630325"/>
            <a:ext cx="35412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Negative correlation between fire count and temperature anomaly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Positive correlation between acres burned and temperature anomaly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16" name="Google Shape;316;p51"/>
          <p:cNvSpPr txBox="1"/>
          <p:nvPr>
            <p:ph idx="4294967295" type="title"/>
          </p:nvPr>
        </p:nvSpPr>
        <p:spPr>
          <a:xfrm>
            <a:off x="3114036" y="3429437"/>
            <a:ext cx="13980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bootstrap</a:t>
            </a:r>
            <a:endParaRPr sz="1800"/>
          </a:p>
        </p:txBody>
      </p:sp>
      <p:sp>
        <p:nvSpPr>
          <p:cNvPr id="317" name="Google Shape;317;p51"/>
          <p:cNvSpPr txBox="1"/>
          <p:nvPr>
            <p:ph idx="4294967295" type="subTitle"/>
          </p:nvPr>
        </p:nvSpPr>
        <p:spPr>
          <a:xfrm>
            <a:off x="2907625" y="3732850"/>
            <a:ext cx="18108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Normally distributed (not affected by outliers)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18" name="Google Shape;318;p51"/>
          <p:cNvSpPr txBox="1"/>
          <p:nvPr>
            <p:ph idx="4294967295" type="title"/>
          </p:nvPr>
        </p:nvSpPr>
        <p:spPr>
          <a:xfrm>
            <a:off x="4754436" y="893788"/>
            <a:ext cx="13980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FFT</a:t>
            </a:r>
            <a:endParaRPr sz="1800"/>
          </a:p>
        </p:txBody>
      </p:sp>
      <p:sp>
        <p:nvSpPr>
          <p:cNvPr id="319" name="Google Shape;319;p51"/>
          <p:cNvSpPr txBox="1"/>
          <p:nvPr>
            <p:ph idx="4294967295" type="subTitle"/>
          </p:nvPr>
        </p:nvSpPr>
        <p:spPr>
          <a:xfrm>
            <a:off x="3954475" y="1180213"/>
            <a:ext cx="30396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All seem to have an approx. 3 year cycle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Strange phase lag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Strong coherence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20" name="Google Shape;320;p51"/>
          <p:cNvSpPr txBox="1"/>
          <p:nvPr>
            <p:ph idx="4294967295" type="title"/>
          </p:nvPr>
        </p:nvSpPr>
        <p:spPr>
          <a:xfrm>
            <a:off x="6632811" y="3372062"/>
            <a:ext cx="13980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SUMMARY</a:t>
            </a:r>
            <a:endParaRPr sz="1800"/>
          </a:p>
        </p:txBody>
      </p:sp>
      <p:sp>
        <p:nvSpPr>
          <p:cNvPr id="321" name="Google Shape;321;p51"/>
          <p:cNvSpPr txBox="1"/>
          <p:nvPr>
            <p:ph idx="4294967295" type="subTitle"/>
          </p:nvPr>
        </p:nvSpPr>
        <p:spPr>
          <a:xfrm>
            <a:off x="5433550" y="3690425"/>
            <a:ext cx="37965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Wildfire count could be influenced by an external factor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The strongest correlation is a negative relationship between fire count and temperature anomaly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Further research: other tests, use a different region, find a dataset with more years</a:t>
            </a:r>
            <a:endParaRPr sz="1400">
              <a:solidFill>
                <a:schemeClr val="lt1"/>
              </a:solidFill>
            </a:endParaRPr>
          </a:p>
        </p:txBody>
      </p:sp>
      <p:cxnSp>
        <p:nvCxnSpPr>
          <p:cNvPr id="322" name="Google Shape;322;p51"/>
          <p:cNvCxnSpPr>
            <a:stCxn id="310" idx="0"/>
            <a:endCxn id="315" idx="2"/>
          </p:cNvCxnSpPr>
          <p:nvPr/>
        </p:nvCxnSpPr>
        <p:spPr>
          <a:xfrm rot="10800000">
            <a:off x="2082375" y="2407175"/>
            <a:ext cx="212700" cy="196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51"/>
          <p:cNvCxnSpPr>
            <a:stCxn id="312" idx="0"/>
            <a:endCxn id="319" idx="2"/>
          </p:cNvCxnSpPr>
          <p:nvPr/>
        </p:nvCxnSpPr>
        <p:spPr>
          <a:xfrm flipH="1" rot="10800000">
            <a:off x="5330975" y="1777775"/>
            <a:ext cx="143400" cy="825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51"/>
          <p:cNvCxnSpPr>
            <a:stCxn id="311" idx="4"/>
            <a:endCxn id="325" idx="2"/>
          </p:cNvCxnSpPr>
          <p:nvPr/>
        </p:nvCxnSpPr>
        <p:spPr>
          <a:xfrm>
            <a:off x="3813025" y="3233075"/>
            <a:ext cx="0" cy="179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51"/>
          <p:cNvCxnSpPr>
            <a:endCxn id="320" idx="0"/>
          </p:cNvCxnSpPr>
          <p:nvPr/>
        </p:nvCxnSpPr>
        <p:spPr>
          <a:xfrm>
            <a:off x="6951111" y="3192662"/>
            <a:ext cx="380700" cy="179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51"/>
          <p:cNvCxnSpPr/>
          <p:nvPr/>
        </p:nvCxnSpPr>
        <p:spPr>
          <a:xfrm flipH="1" rot="10800000">
            <a:off x="2028825" y="2851325"/>
            <a:ext cx="532500" cy="13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328" name="Google Shape;3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24" y="2730877"/>
            <a:ext cx="375000" cy="37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51"/>
          <p:cNvGrpSpPr/>
          <p:nvPr/>
        </p:nvGrpSpPr>
        <p:grpSpPr>
          <a:xfrm>
            <a:off x="5064716" y="2820125"/>
            <a:ext cx="532519" cy="196500"/>
            <a:chOff x="6894650" y="2574740"/>
            <a:chExt cx="1445100" cy="492111"/>
          </a:xfrm>
        </p:grpSpPr>
        <p:sp>
          <p:nvSpPr>
            <p:cNvPr id="330" name="Google Shape;330;p51"/>
            <p:cNvSpPr/>
            <p:nvPr/>
          </p:nvSpPr>
          <p:spPr>
            <a:xfrm>
              <a:off x="7151862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1"/>
            <p:cNvSpPr/>
            <p:nvPr/>
          </p:nvSpPr>
          <p:spPr>
            <a:xfrm>
              <a:off x="7664213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1"/>
            <p:cNvSpPr/>
            <p:nvPr/>
          </p:nvSpPr>
          <p:spPr>
            <a:xfrm>
              <a:off x="6895687" y="2575804"/>
              <a:ext cx="420489" cy="212471"/>
            </a:xfrm>
            <a:custGeom>
              <a:rect b="b" l="l" r="r" t="t"/>
              <a:pathLst>
                <a:path extrusionOk="0" h="6393" w="12652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1"/>
            <p:cNvSpPr/>
            <p:nvPr/>
          </p:nvSpPr>
          <p:spPr>
            <a:xfrm>
              <a:off x="739953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1"/>
            <p:cNvSpPr/>
            <p:nvPr/>
          </p:nvSpPr>
          <p:spPr>
            <a:xfrm>
              <a:off x="791188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5" name="Google Shape;335;p51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738250" y="625900"/>
            <a:ext cx="5017500" cy="9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341" name="Google Shape;341;p52"/>
          <p:cNvSpPr txBox="1"/>
          <p:nvPr>
            <p:ph idx="1" type="subTitle"/>
          </p:nvPr>
        </p:nvSpPr>
        <p:spPr>
          <a:xfrm>
            <a:off x="738250" y="1560425"/>
            <a:ext cx="3081000" cy="14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2"/>
          <p:cNvSpPr/>
          <p:nvPr/>
        </p:nvSpPr>
        <p:spPr>
          <a:xfrm>
            <a:off x="605350" y="3382150"/>
            <a:ext cx="3265800" cy="75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2"/>
          <p:cNvSpPr txBox="1"/>
          <p:nvPr/>
        </p:nvSpPr>
        <p:spPr>
          <a:xfrm>
            <a:off x="738250" y="1700850"/>
            <a:ext cx="43749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Credits:  https://link.springer.com/article/10.1007/s11027-005-9020-7</a:t>
            </a:r>
            <a:endParaRPr sz="11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44" name="Google Shape;344;p52"/>
          <p:cNvSpPr txBox="1"/>
          <p:nvPr/>
        </p:nvSpPr>
        <p:spPr>
          <a:xfrm>
            <a:off x="1265475" y="1939025"/>
            <a:ext cx="58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61" name="Google Shape;161;p36"/>
          <p:cNvSpPr txBox="1"/>
          <p:nvPr>
            <p:ph idx="1" type="body"/>
          </p:nvPr>
        </p:nvSpPr>
        <p:spPr>
          <a:xfrm>
            <a:off x="889000" y="1447525"/>
            <a:ext cx="65406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“Weather and climate are the most important factors influencing fire activity and these factors are changing due to human-caused climate change” (Flannigan et al., 2006).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Understanding how climate affects forest fires is essential to mitigating their impact.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It is also essential in our conversations about the impact of </a:t>
            </a:r>
            <a:r>
              <a:rPr lang="en"/>
              <a:t>climate change on the natural environment and human society.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Key datasets</a:t>
            </a:r>
            <a:endParaRPr/>
          </a:p>
        </p:txBody>
      </p:sp>
      <p:sp>
        <p:nvSpPr>
          <p:cNvPr id="167" name="Google Shape;167;p37"/>
          <p:cNvSpPr txBox="1"/>
          <p:nvPr>
            <p:ph idx="2" type="title"/>
          </p:nvPr>
        </p:nvSpPr>
        <p:spPr>
          <a:xfrm>
            <a:off x="1053675" y="1956225"/>
            <a:ext cx="2388000" cy="7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Land Temperature Anomaly</a:t>
            </a:r>
            <a:endParaRPr/>
          </a:p>
        </p:txBody>
      </p:sp>
      <p:sp>
        <p:nvSpPr>
          <p:cNvPr id="168" name="Google Shape;168;p37"/>
          <p:cNvSpPr txBox="1"/>
          <p:nvPr>
            <p:ph idx="1" type="subTitle"/>
          </p:nvPr>
        </p:nvSpPr>
        <p:spPr>
          <a:xfrm>
            <a:off x="1302975" y="267832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respect to the 20th century global average.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7"/>
          <p:cNvSpPr txBox="1"/>
          <p:nvPr>
            <p:ph idx="3" type="title"/>
          </p:nvPr>
        </p:nvSpPr>
        <p:spPr>
          <a:xfrm>
            <a:off x="3627304" y="2124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count</a:t>
            </a:r>
            <a:endParaRPr/>
          </a:p>
        </p:txBody>
      </p:sp>
      <p:sp>
        <p:nvSpPr>
          <p:cNvPr id="170" name="Google Shape;170;p37"/>
          <p:cNvSpPr txBox="1"/>
          <p:nvPr>
            <p:ph idx="4" type="subTitle"/>
          </p:nvPr>
        </p:nvSpPr>
        <p:spPr>
          <a:xfrm>
            <a:off x="3627300" y="2444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Total amount of  wildfires in California each year from 1987 to 2018.</a:t>
            </a:r>
            <a:endParaRPr/>
          </a:p>
        </p:txBody>
      </p:sp>
      <p:sp>
        <p:nvSpPr>
          <p:cNvPr id="171" name="Google Shape;171;p37"/>
          <p:cNvSpPr txBox="1"/>
          <p:nvPr>
            <p:ph idx="5" type="title"/>
          </p:nvPr>
        </p:nvSpPr>
        <p:spPr>
          <a:xfrm>
            <a:off x="5951629" y="2124375"/>
            <a:ext cx="18894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Acres burned</a:t>
            </a:r>
            <a:endParaRPr/>
          </a:p>
        </p:txBody>
      </p:sp>
      <p:sp>
        <p:nvSpPr>
          <p:cNvPr id="172" name="Google Shape;172;p37"/>
          <p:cNvSpPr txBox="1"/>
          <p:nvPr>
            <p:ph idx="6" type="subTitle"/>
          </p:nvPr>
        </p:nvSpPr>
        <p:spPr>
          <a:xfrm>
            <a:off x="5951625" y="2444974"/>
            <a:ext cx="1889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Total acres burned by wildfires in California each year from 1987 to 2018.</a:t>
            </a:r>
            <a:endParaRPr/>
          </a:p>
        </p:txBody>
      </p:sp>
      <p:grpSp>
        <p:nvGrpSpPr>
          <p:cNvPr id="173" name="Google Shape;173;p37"/>
          <p:cNvGrpSpPr/>
          <p:nvPr/>
        </p:nvGrpSpPr>
        <p:grpSpPr>
          <a:xfrm>
            <a:off x="2024031" y="1322300"/>
            <a:ext cx="447273" cy="572688"/>
            <a:chOff x="3662144" y="4135505"/>
            <a:chExt cx="232955" cy="340318"/>
          </a:xfrm>
        </p:grpSpPr>
        <p:sp>
          <p:nvSpPr>
            <p:cNvPr id="174" name="Google Shape;174;p37"/>
            <p:cNvSpPr/>
            <p:nvPr/>
          </p:nvSpPr>
          <p:spPr>
            <a:xfrm>
              <a:off x="3662144" y="4135505"/>
              <a:ext cx="163761" cy="340318"/>
            </a:xfrm>
            <a:custGeom>
              <a:rect b="b" l="l" r="r" t="t"/>
              <a:pathLst>
                <a:path extrusionOk="0" h="10717" w="5157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7"/>
            <p:cNvSpPr/>
            <p:nvPr/>
          </p:nvSpPr>
          <p:spPr>
            <a:xfrm>
              <a:off x="3689771" y="4162719"/>
              <a:ext cx="109650" cy="285859"/>
            </a:xfrm>
            <a:custGeom>
              <a:rect b="b" l="l" r="r" t="t"/>
              <a:pathLst>
                <a:path extrusionOk="0" h="9002" w="3453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3838352" y="4182375"/>
              <a:ext cx="56746" cy="94947"/>
            </a:xfrm>
            <a:custGeom>
              <a:rect b="b" l="l" r="r" t="t"/>
              <a:pathLst>
                <a:path extrusionOk="0" h="2990" w="1787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7"/>
            <p:cNvSpPr/>
            <p:nvPr/>
          </p:nvSpPr>
          <p:spPr>
            <a:xfrm>
              <a:off x="3813012" y="4151763"/>
              <a:ext cx="32930" cy="32930"/>
            </a:xfrm>
            <a:custGeom>
              <a:rect b="b" l="l" r="r" t="t"/>
              <a:pathLst>
                <a:path extrusionOk="0" h="1037" w="1037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7"/>
          <p:cNvSpPr txBox="1"/>
          <p:nvPr/>
        </p:nvSpPr>
        <p:spPr>
          <a:xfrm>
            <a:off x="4193250" y="1319800"/>
            <a:ext cx="757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🔥</a:t>
            </a:r>
            <a:endParaRPr sz="3700"/>
          </a:p>
        </p:txBody>
      </p:sp>
      <p:grpSp>
        <p:nvGrpSpPr>
          <p:cNvPr id="179" name="Google Shape;179;p37"/>
          <p:cNvGrpSpPr/>
          <p:nvPr/>
        </p:nvGrpSpPr>
        <p:grpSpPr>
          <a:xfrm>
            <a:off x="6645390" y="1290453"/>
            <a:ext cx="501875" cy="636374"/>
            <a:chOff x="2236525" y="3353202"/>
            <a:chExt cx="304832" cy="356512"/>
          </a:xfrm>
        </p:grpSpPr>
        <p:sp>
          <p:nvSpPr>
            <p:cNvPr id="180" name="Google Shape;180;p37"/>
            <p:cNvSpPr/>
            <p:nvPr/>
          </p:nvSpPr>
          <p:spPr>
            <a:xfrm>
              <a:off x="2236525" y="3353202"/>
              <a:ext cx="304832" cy="356512"/>
            </a:xfrm>
            <a:custGeom>
              <a:rect b="b" l="l" r="r" t="t"/>
              <a:pathLst>
                <a:path extrusionOk="0" h="11141" w="9526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7"/>
            <p:cNvSpPr/>
            <p:nvPr/>
          </p:nvSpPr>
          <p:spPr>
            <a:xfrm>
              <a:off x="2283373" y="3553106"/>
              <a:ext cx="16416" cy="11072"/>
            </a:xfrm>
            <a:custGeom>
              <a:rect b="b" l="l" r="r" t="t"/>
              <a:pathLst>
                <a:path extrusionOk="0" h="346" w="513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7"/>
            <p:cNvSpPr/>
            <p:nvPr/>
          </p:nvSpPr>
          <p:spPr>
            <a:xfrm>
              <a:off x="2449485" y="3488658"/>
              <a:ext cx="17184" cy="12288"/>
            </a:xfrm>
            <a:custGeom>
              <a:rect b="b" l="l" r="r" t="t"/>
              <a:pathLst>
                <a:path extrusionOk="0" h="384" w="537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2780400" y="809175"/>
            <a:ext cx="3583200" cy="17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</a:t>
            </a:r>
            <a:endParaRPr/>
          </a:p>
        </p:txBody>
      </p:sp>
      <p:sp>
        <p:nvSpPr>
          <p:cNvPr id="188" name="Google Shape;188;p38"/>
          <p:cNvSpPr txBox="1"/>
          <p:nvPr>
            <p:ph idx="1" type="subTitle"/>
          </p:nvPr>
        </p:nvSpPr>
        <p:spPr>
          <a:xfrm>
            <a:off x="3010800" y="2750900"/>
            <a:ext cx="3583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strongly does global land </a:t>
            </a:r>
            <a:r>
              <a:rPr lang="en"/>
              <a:t>temperature anomaly and wildfire occurrence/extent correlate?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Methods</a:t>
            </a:r>
            <a:endParaRPr/>
          </a:p>
        </p:txBody>
      </p:sp>
      <p:sp>
        <p:nvSpPr>
          <p:cNvPr id="194" name="Google Shape;194;p39"/>
          <p:cNvSpPr txBox="1"/>
          <p:nvPr>
            <p:ph idx="2" type="title"/>
          </p:nvPr>
        </p:nvSpPr>
        <p:spPr>
          <a:xfrm>
            <a:off x="1252854" y="1666125"/>
            <a:ext cx="2028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Least-Squares Regression</a:t>
            </a:r>
            <a:endParaRPr/>
          </a:p>
        </p:txBody>
      </p:sp>
      <p:sp>
        <p:nvSpPr>
          <p:cNvPr id="195" name="Google Shape;195;p39"/>
          <p:cNvSpPr txBox="1"/>
          <p:nvPr>
            <p:ph idx="1" type="subTitle"/>
          </p:nvPr>
        </p:nvSpPr>
        <p:spPr>
          <a:xfrm>
            <a:off x="1158500" y="3645625"/>
            <a:ext cx="22170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 correlation: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Count vs. Anomaly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Acres Burned vs. Anomaly</a:t>
            </a:r>
            <a:endParaRPr/>
          </a:p>
        </p:txBody>
      </p:sp>
      <p:cxnSp>
        <p:nvCxnSpPr>
          <p:cNvPr id="196" name="Google Shape;196;p39"/>
          <p:cNvCxnSpPr>
            <a:endCxn id="195" idx="0"/>
          </p:cNvCxnSpPr>
          <p:nvPr/>
        </p:nvCxnSpPr>
        <p:spPr>
          <a:xfrm>
            <a:off x="2267000" y="2052025"/>
            <a:ext cx="0" cy="1593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9"/>
          <p:cNvCxnSpPr>
            <a:stCxn id="198" idx="2"/>
            <a:endCxn id="199" idx="0"/>
          </p:cNvCxnSpPr>
          <p:nvPr/>
        </p:nvCxnSpPr>
        <p:spPr>
          <a:xfrm>
            <a:off x="4572000" y="2051925"/>
            <a:ext cx="0" cy="1593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9"/>
          <p:cNvCxnSpPr>
            <a:stCxn id="201" idx="2"/>
            <a:endCxn id="202" idx="0"/>
          </p:cNvCxnSpPr>
          <p:nvPr/>
        </p:nvCxnSpPr>
        <p:spPr>
          <a:xfrm>
            <a:off x="6868300" y="2052000"/>
            <a:ext cx="8700" cy="1593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9"/>
          <p:cNvSpPr txBox="1"/>
          <p:nvPr>
            <p:ph idx="3" type="title"/>
          </p:nvPr>
        </p:nvSpPr>
        <p:spPr>
          <a:xfrm>
            <a:off x="3557850" y="1666125"/>
            <a:ext cx="2028300" cy="3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 </a:t>
            </a:r>
            <a:endParaRPr/>
          </a:p>
        </p:txBody>
      </p:sp>
      <p:sp>
        <p:nvSpPr>
          <p:cNvPr id="199" name="Google Shape;199;p39"/>
          <p:cNvSpPr txBox="1"/>
          <p:nvPr>
            <p:ph idx="4" type="subTitle"/>
          </p:nvPr>
        </p:nvSpPr>
        <p:spPr>
          <a:xfrm>
            <a:off x="3557850" y="3645618"/>
            <a:ext cx="20283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assess variability</a:t>
            </a:r>
            <a:endParaRPr/>
          </a:p>
        </p:txBody>
      </p:sp>
      <p:sp>
        <p:nvSpPr>
          <p:cNvPr id="201" name="Google Shape;201;p39"/>
          <p:cNvSpPr txBox="1"/>
          <p:nvPr>
            <p:ph idx="5" type="title"/>
          </p:nvPr>
        </p:nvSpPr>
        <p:spPr>
          <a:xfrm>
            <a:off x="5337400" y="1122600"/>
            <a:ext cx="30618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Periodograms 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Cross-spectrum fft</a:t>
            </a:r>
            <a:endParaRPr/>
          </a:p>
        </p:txBody>
      </p:sp>
      <p:sp>
        <p:nvSpPr>
          <p:cNvPr id="202" name="Google Shape;202;p39"/>
          <p:cNvSpPr txBox="1"/>
          <p:nvPr>
            <p:ph idx="6" type="subTitle"/>
          </p:nvPr>
        </p:nvSpPr>
        <p:spPr>
          <a:xfrm>
            <a:off x="5552801" y="3645550"/>
            <a:ext cx="2648400" cy="11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Comparing the frequencies of Fire Count, Acres Burned, and Global Temperature Anomaly</a:t>
            </a:r>
            <a:endParaRPr/>
          </a:p>
        </p:txBody>
      </p:sp>
      <p:sp>
        <p:nvSpPr>
          <p:cNvPr id="203" name="Google Shape;203;p39"/>
          <p:cNvSpPr/>
          <p:nvPr/>
        </p:nvSpPr>
        <p:spPr>
          <a:xfrm>
            <a:off x="1845350" y="24271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9"/>
          <p:cNvSpPr/>
          <p:nvPr/>
        </p:nvSpPr>
        <p:spPr>
          <a:xfrm>
            <a:off x="4150350" y="24271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6455350" y="24271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39"/>
          <p:cNvCxnSpPr/>
          <p:nvPr/>
        </p:nvCxnSpPr>
        <p:spPr>
          <a:xfrm flipH="1" rot="10800000">
            <a:off x="2000750" y="2781725"/>
            <a:ext cx="532500" cy="13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07" name="Google Shape;207;p39"/>
          <p:cNvGrpSpPr/>
          <p:nvPr/>
        </p:nvGrpSpPr>
        <p:grpSpPr>
          <a:xfrm>
            <a:off x="6562544" y="2724382"/>
            <a:ext cx="628908" cy="248860"/>
            <a:chOff x="6894650" y="2574740"/>
            <a:chExt cx="1445100" cy="492111"/>
          </a:xfrm>
        </p:grpSpPr>
        <p:sp>
          <p:nvSpPr>
            <p:cNvPr id="208" name="Google Shape;208;p39"/>
            <p:cNvSpPr/>
            <p:nvPr/>
          </p:nvSpPr>
          <p:spPr>
            <a:xfrm>
              <a:off x="7151862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9"/>
            <p:cNvSpPr/>
            <p:nvPr/>
          </p:nvSpPr>
          <p:spPr>
            <a:xfrm>
              <a:off x="7664213" y="2854413"/>
              <a:ext cx="414806" cy="212438"/>
            </a:xfrm>
            <a:custGeom>
              <a:rect b="b" l="l" r="r" t="t"/>
              <a:pathLst>
                <a:path extrusionOk="0" h="6392" w="12481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9"/>
            <p:cNvSpPr/>
            <p:nvPr/>
          </p:nvSpPr>
          <p:spPr>
            <a:xfrm>
              <a:off x="6895687" y="2575804"/>
              <a:ext cx="420489" cy="212471"/>
            </a:xfrm>
            <a:custGeom>
              <a:rect b="b" l="l" r="r" t="t"/>
              <a:pathLst>
                <a:path extrusionOk="0" h="6393" w="12652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9"/>
            <p:cNvSpPr/>
            <p:nvPr/>
          </p:nvSpPr>
          <p:spPr>
            <a:xfrm>
              <a:off x="739953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9"/>
            <p:cNvSpPr/>
            <p:nvPr/>
          </p:nvSpPr>
          <p:spPr>
            <a:xfrm>
              <a:off x="7911880" y="2574740"/>
              <a:ext cx="420489" cy="212438"/>
            </a:xfrm>
            <a:custGeom>
              <a:rect b="b" l="l" r="r" t="t"/>
              <a:pathLst>
                <a:path extrusionOk="0" h="6392" w="12652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3" name="Google Shape;213;p39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14" name="Google Shape;2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754" y="2582522"/>
            <a:ext cx="532500" cy="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5541350" y="2280088"/>
            <a:ext cx="258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</a:t>
            </a:r>
            <a:endParaRPr/>
          </a:p>
        </p:txBody>
      </p:sp>
      <p:cxnSp>
        <p:nvCxnSpPr>
          <p:cNvPr id="220" name="Google Shape;220;p40"/>
          <p:cNvCxnSpPr/>
          <p:nvPr/>
        </p:nvCxnSpPr>
        <p:spPr>
          <a:xfrm flipH="1" rot="10800000">
            <a:off x="6407150" y="1638700"/>
            <a:ext cx="855300" cy="279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Least-Squares Regression - Fire Count</a:t>
            </a:r>
            <a:endParaRPr/>
          </a:p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586575" y="1693825"/>
            <a:ext cx="3587400" cy="18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correlation (Very interesting…)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R-value = -0.6368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-value = 8.9*10^-5 (Statistically significant)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Strongest correlation, but has a negative relationship. This is unexpected.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350" y="995575"/>
            <a:ext cx="4297200" cy="327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Least-Squares Regression - Acres burned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678450" y="2023525"/>
            <a:ext cx="35874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correlation (Very VERY interesting…)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R-value = 0.4340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P-value = 0.01 (Statistically </a:t>
            </a:r>
            <a:r>
              <a:rPr lang="en"/>
              <a:t>significant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25" y="995575"/>
            <a:ext cx="4350000" cy="329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type="title"/>
          </p:nvPr>
        </p:nvSpPr>
        <p:spPr>
          <a:xfrm>
            <a:off x="311700" y="34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Count and</a:t>
            </a:r>
            <a:r>
              <a:rPr lang="en"/>
              <a:t> Acres burned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3"/>
          <p:cNvSpPr txBox="1"/>
          <p:nvPr>
            <p:ph idx="1" type="body"/>
          </p:nvPr>
        </p:nvSpPr>
        <p:spPr>
          <a:xfrm>
            <a:off x="749875" y="1826450"/>
            <a:ext cx="35874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Fewer, but more intense fires?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R-value = -0.1569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P-value = 0.39 (Statistically insignificant)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Inconclusive results here.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325" y="957038"/>
            <a:ext cx="4342500" cy="329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re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44139"/>
      </a:accent1>
      <a:accent2>
        <a:srgbClr val="FB8827"/>
      </a:accent2>
      <a:accent3>
        <a:srgbClr val="FAAE4F"/>
      </a:accent3>
      <a:accent4>
        <a:srgbClr val="F7CA51"/>
      </a:accent4>
      <a:accent5>
        <a:srgbClr val="FFFFFF"/>
      </a:accent5>
      <a:accent6>
        <a:srgbClr val="FF6F4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