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60"/>
    <p:restoredTop sz="94671"/>
  </p:normalViewPr>
  <p:slideViewPr>
    <p:cSldViewPr snapToGrid="0" snapToObjects="1">
      <p:cViewPr>
        <p:scale>
          <a:sx n="56" d="100"/>
          <a:sy n="56" d="100"/>
        </p:scale>
        <p:origin x="704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7CFC6-0919-AD40-8FED-DB894397C93B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B8D09-6A13-8144-9830-CE59F25F9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3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credit: https://</a:t>
            </a:r>
            <a:r>
              <a:rPr lang="en-US" dirty="0" err="1"/>
              <a:t>media.wired.com</a:t>
            </a:r>
            <a:r>
              <a:rPr lang="en-US" dirty="0"/>
              <a:t>/photos/61854aac1441a4f1781a6ac2/3:2/w_2400,h_1600,c_limit/Science_bleachedcoral_climatedesk_GettyImages-1148855562.jpg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B8D09-6A13-8144-9830-CE59F25F9B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super interesting about this plot,  most of the residuals in highest/lowest  temps are fairly  small, so when there is an </a:t>
            </a:r>
            <a:r>
              <a:rPr lang="en-US" dirty="0" err="1"/>
              <a:t>anamoly</a:t>
            </a:r>
            <a:r>
              <a:rPr lang="en-US" dirty="0"/>
              <a:t> the record and </a:t>
            </a:r>
            <a:r>
              <a:rPr lang="en-US" dirty="0" err="1"/>
              <a:t>sst</a:t>
            </a:r>
            <a:r>
              <a:rPr lang="en-US" dirty="0"/>
              <a:t> seem to agree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B8D09-6A13-8144-9830-CE59F25F9B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8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Summer- normal spread of </a:t>
            </a:r>
            <a:r>
              <a:rPr lang="en-US" dirty="0" err="1"/>
              <a:t>residuas</a:t>
            </a:r>
            <a:r>
              <a:rPr lang="en-US" dirty="0"/>
              <a:t>, winter- weird spread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B8D09-6A13-8144-9830-CE59F25F9B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5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F10C-861D-CE44-B6D2-A03B67C2C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B1729-166C-4B43-8C37-D2F8038B9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4D528-C911-4A4C-BA53-7D5DFB14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4F975-2E35-7E42-BCD6-A12A38B3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1F760-8ED9-3446-92A1-234DBB3A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F686-DA9F-7A47-A043-0AADEA5A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FC73-4970-B548-B954-1DDC9F0D1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B8104-5EAF-E941-8141-731FAFC9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38ED-1B0C-1E4E-A552-447E66A9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C07C-71E4-9F42-AD7C-2D6C5742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7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A8EF97-A584-5046-B971-9CD33F243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20DDE-6FB4-BC40-AFD3-FE600C553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12CE2-1AE1-F14E-9894-2CA0F614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EEE44-F864-A646-8691-07BBAA28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595D6-AF3B-514F-8FE3-5F2A3264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8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5232-0665-9C47-B4E6-4A15580C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5C78C-FD16-5B46-AFDA-A0239EAD7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AE939-A17F-554E-BDD7-3C93D1F8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9B2B4-A92E-234F-8F21-F20E8B00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D6FF2-541F-AD4C-9073-8008FD2B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3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3CD5-8502-A64D-BD87-5CF00AAA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7EFC-56C4-0F4B-B567-E0F8C9225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96823-46E8-9F4D-9E07-87E27C12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533E-FECF-4A40-A35A-254600D1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01A9E-D7B8-0847-8A00-56F4A90B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34ED-B220-D343-B5FB-8A782780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52511-EAD4-5140-88D8-0307CFC3B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A9562-E483-7E4D-BB75-78186D8AA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E09DC-97B9-9D4D-9678-8B90BD29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A1520-3FD0-FE4F-A0D1-997512A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4D7A1-5829-7B44-8181-18D724C4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7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2E0C-B570-4349-A59B-0F92F885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3750C-DB7D-0649-8673-9477D979F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D2438-2F6E-8F4D-924E-33984BEFA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75681-C6D7-0847-93C0-D1EC193D8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7873F-A445-384A-AF46-978B23CF1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76861-4360-2E4B-A010-D87687A0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52187-E01B-0745-B95B-6EE24A7D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6096B-F2AA-A84F-9245-7B0B8AF5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2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8818-83FD-474E-A773-D26029EE2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D50FA-AA72-C243-9BDC-ABB69FB6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789B5-7726-9C46-A94F-2E5A6CB2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934E1-A24F-0249-826D-59381CE9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6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C6E4B-0F09-6041-9F8B-DCC49573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CBF4B-0DBB-BB44-AF5C-313E42DF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34962-5640-7D4F-91EB-58D402D9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9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4716-677A-A146-9A2B-C8753860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199B1-FCD2-6D46-9C76-673D718A6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3776F-45C5-CA44-85C2-F5EA4E72E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14D9F-B1FC-7B45-868D-61025CDF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8F5A2-A1A7-E14D-AD2B-D46F8CAE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725E6-B2EB-2943-98E9-BC2D5D2B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2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83CB-EACE-1245-8994-8F255F58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35AAA-AAE1-034A-8BBB-595ACD1AB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A0D41-04C2-CE43-96BD-0421FBD7A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E1649-9B8C-154C-B9EA-B257E0B6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BBB40-A8B5-EE4B-BB5D-3F3D3958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2072C-4628-9D4F-A9AA-BBB837F8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0BD15F-C3C6-5D43-ACEE-A2DE42C3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666EC-1E5C-2349-B9E8-3E6A6C529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CA091-194A-6947-9F95-193D50788C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C423E-2ACA-0B49-9C81-1642345FBC7E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705BA-1E15-A54C-B9E9-00DFFD567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09375-725E-8F4E-A4F0-F219E4783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94EFA-0249-9849-BC60-5B82DF59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0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Bright Spots in the Global Coral Reef Catastrophe | WIRED">
            <a:extLst>
              <a:ext uri="{FF2B5EF4-FFF2-40B4-BE49-F238E27FC236}">
                <a16:creationId xmlns:a16="http://schemas.microsoft.com/office/drawing/2014/main" id="{8C4CE8E3-6A3C-5143-9C03-81D1D5D2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" r="2" b="2"/>
          <a:stretch/>
        </p:blipFill>
        <p:spPr bwMode="auto">
          <a:xfrm>
            <a:off x="2747771" y="1"/>
            <a:ext cx="8557447" cy="5347244"/>
          </a:xfrm>
          <a:custGeom>
            <a:avLst/>
            <a:gdLst/>
            <a:ahLst/>
            <a:cxnLst/>
            <a:rect l="l" t="t" r="r" b="b"/>
            <a:pathLst>
              <a:path w="9366779" h="5852967">
                <a:moveTo>
                  <a:pt x="1169579" y="0"/>
                </a:moveTo>
                <a:lnTo>
                  <a:pt x="8197201" y="0"/>
                </a:lnTo>
                <a:lnTo>
                  <a:pt x="9366779" y="1169579"/>
                </a:lnTo>
                <a:lnTo>
                  <a:pt x="4683391" y="5852967"/>
                </a:lnTo>
                <a:lnTo>
                  <a:pt x="0" y="116957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2074303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ame 14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635666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02E43-499B-504F-9F32-B3FC39D5A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683" y="3087528"/>
            <a:ext cx="3618284" cy="1345720"/>
          </a:xfrm>
          <a:noFill/>
        </p:spPr>
        <p:txBody>
          <a:bodyPr anchor="ctr">
            <a:normAutofit fontScale="90000"/>
          </a:bodyPr>
          <a:lstStyle/>
          <a:p>
            <a:r>
              <a:rPr lang="en-US" sz="2800" dirty="0">
                <a:solidFill>
                  <a:srgbClr val="080808"/>
                </a:solidFill>
              </a:rPr>
              <a:t>Seasonal Variability In the Relationship between Coral Sr/Ca and and Sea Surface Temperature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8203F-642C-D94D-BC3B-74E497F9E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353" y="4527440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80808"/>
                </a:solidFill>
              </a:rPr>
              <a:t>Madeleine Hardt</a:t>
            </a:r>
          </a:p>
          <a:p>
            <a:r>
              <a:rPr lang="en-US" sz="1600" dirty="0">
                <a:solidFill>
                  <a:srgbClr val="080808"/>
                </a:solidFill>
              </a:rPr>
              <a:t>EAS 4480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CB22C-7293-3244-9D9D-D2B07845A1CA}"/>
              </a:ext>
            </a:extLst>
          </p:cNvPr>
          <p:cNvSpPr txBox="1"/>
          <p:nvPr/>
        </p:nvSpPr>
        <p:spPr>
          <a:xfrm>
            <a:off x="24155" y="6503293"/>
            <a:ext cx="15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Image: WIRED</a:t>
            </a:r>
          </a:p>
        </p:txBody>
      </p:sp>
    </p:spTree>
    <p:extLst>
      <p:ext uri="{BB962C8B-B14F-4D97-AF65-F5344CB8AC3E}">
        <p14:creationId xmlns:p14="http://schemas.microsoft.com/office/powerpoint/2010/main" val="32450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294B4-6554-A44D-9E73-A671E7DF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trend replicated across other coral cores?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194F-0444-5543-8153-A4AB297CD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X16C-D5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7C21D-AC2E-BF43-AF95-B599E99B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16" y="2367006"/>
            <a:ext cx="5588000" cy="360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7ABAC-BAA2-974F-9C45-B7A822524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831" y="2613090"/>
            <a:ext cx="4290353" cy="3114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A6EA54-4B54-6948-BC3B-E6E6DE03BB5C}"/>
              </a:ext>
            </a:extLst>
          </p:cNvPr>
          <p:cNvSpPr txBox="1"/>
          <p:nvPr/>
        </p:nvSpPr>
        <p:spPr>
          <a:xfrm>
            <a:off x="4310743" y="4920343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R=-0.7552</a:t>
            </a:r>
          </a:p>
        </p:txBody>
      </p:sp>
    </p:spTree>
    <p:extLst>
      <p:ext uri="{BB962C8B-B14F-4D97-AF65-F5344CB8AC3E}">
        <p14:creationId xmlns:p14="http://schemas.microsoft.com/office/powerpoint/2010/main" val="161488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4DE19-FF60-154E-8900-6130F195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719" y="248850"/>
            <a:ext cx="4065373" cy="13266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dirty="0">
                <a:solidFill>
                  <a:srgbClr val="FFFFFF"/>
                </a:solidFill>
              </a:rPr>
              <a:t>Correlation Coefficient: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R= -0.8483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95%  CI: 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lower:-0.930</a:t>
            </a:r>
            <a:r>
              <a:rPr lang="en-US" sz="2400" dirty="0">
                <a:solidFill>
                  <a:srgbClr val="FFFFFF"/>
                </a:solidFill>
              </a:rPr>
              <a:t>0</a:t>
            </a:r>
            <a:r>
              <a:rPr lang="en-US" sz="2400" b="1" dirty="0">
                <a:solidFill>
                  <a:srgbClr val="FFFFFF"/>
                </a:solidFill>
              </a:rPr>
              <a:t>	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upper:</a:t>
            </a:r>
            <a:r>
              <a:rPr lang="en-US" sz="2400" dirty="0">
                <a:solidFill>
                  <a:srgbClr val="FFFFFF"/>
                </a:solidFill>
              </a:rPr>
              <a:t>-</a:t>
            </a:r>
            <a:r>
              <a:rPr lang="en-US" sz="2400" b="1" dirty="0">
                <a:solidFill>
                  <a:srgbClr val="FFFFFF"/>
                </a:solidFill>
              </a:rPr>
              <a:t>0.6865</a:t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0706F-5E0C-5142-A8DD-F619912AB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484" y="1713029"/>
            <a:ext cx="10901362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		Summer 				                  Winter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35D3C-3E09-2741-BB87-151DC8F3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288156"/>
            <a:ext cx="5131088" cy="378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5065F-18E6-1049-9DFD-D8E16EFA2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311815"/>
            <a:ext cx="5131087" cy="380983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C2E112D-60EA-8349-9E61-DAAD4CFFF1A3}"/>
              </a:ext>
            </a:extLst>
          </p:cNvPr>
          <p:cNvSpPr txBox="1">
            <a:spLocks/>
          </p:cNvSpPr>
          <p:nvPr/>
        </p:nvSpPr>
        <p:spPr>
          <a:xfrm>
            <a:off x="894484" y="83597"/>
            <a:ext cx="3769314" cy="1404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</a:rPr>
              <a:t>Correlation  Coefficient</a:t>
            </a:r>
            <a:r>
              <a:rPr lang="en-US" sz="1800" b="1" dirty="0">
                <a:solidFill>
                  <a:srgbClr val="FFFFFF"/>
                </a:solidFill>
              </a:rPr>
              <a:t>: 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R=   -0.5792		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95% CI: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lower:  </a:t>
            </a:r>
            <a:r>
              <a:rPr lang="en-US" sz="2400" b="1" dirty="0">
                <a:solidFill>
                  <a:srgbClr val="FFFFFF"/>
                </a:solidFill>
              </a:rPr>
              <a:t>-0.789	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upper: </a:t>
            </a:r>
            <a:r>
              <a:rPr lang="en-US" sz="2400" b="1" dirty="0">
                <a:solidFill>
                  <a:srgbClr val="FFFFFF"/>
                </a:solidFill>
              </a:rPr>
              <a:t>-0.2474	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42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D3C5-AFB1-DB4C-B3CE-70F53810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092"/>
            <a:ext cx="10515600" cy="1325563"/>
          </a:xfrm>
        </p:spPr>
        <p:txBody>
          <a:bodyPr/>
          <a:lstStyle/>
          <a:p>
            <a:r>
              <a:rPr lang="en-US" dirty="0"/>
              <a:t>Now, let’s look at X16C-D3 and X16C-D1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55B6D-3E80-7D47-A034-56EBF98E4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F8F28-52ED-4447-9191-7A07C269D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211" y="4481433"/>
            <a:ext cx="2875959" cy="200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AF37B-1598-284D-9B8C-A66F15CF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934" y="1521164"/>
            <a:ext cx="3976724" cy="2626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9D49B-0F15-B64E-82E2-3F148AA0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367" y="4282239"/>
            <a:ext cx="3063422" cy="2280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7CAE5-FA14-5940-AF86-EFFD350A4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681" y="1490057"/>
            <a:ext cx="4060385" cy="2748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21B588-C414-A147-AD4F-0AEE3D520C2D}"/>
              </a:ext>
            </a:extLst>
          </p:cNvPr>
          <p:cNvSpPr txBox="1"/>
          <p:nvPr/>
        </p:nvSpPr>
        <p:spPr>
          <a:xfrm>
            <a:off x="3399873" y="342551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 -0.6209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C4599-D206-9843-9EFA-BC641857C37C}"/>
              </a:ext>
            </a:extLst>
          </p:cNvPr>
          <p:cNvSpPr txBox="1"/>
          <p:nvPr/>
        </p:nvSpPr>
        <p:spPr>
          <a:xfrm>
            <a:off x="8585819" y="3429000"/>
            <a:ext cx="15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 -0.6483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5416A-1BDA-F049-BF40-FE178908B1B6}"/>
              </a:ext>
            </a:extLst>
          </p:cNvPr>
          <p:cNvSpPr txBox="1"/>
          <p:nvPr/>
        </p:nvSpPr>
        <p:spPr>
          <a:xfrm>
            <a:off x="3018537" y="1350278"/>
            <a:ext cx="159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X16C-D3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6E0E0-318D-F44A-85A4-CC360B78524E}"/>
              </a:ext>
            </a:extLst>
          </p:cNvPr>
          <p:cNvSpPr txBox="1"/>
          <p:nvPr/>
        </p:nvSpPr>
        <p:spPr>
          <a:xfrm>
            <a:off x="8374565" y="1397663"/>
            <a:ext cx="159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X16C-D1</a:t>
            </a:r>
          </a:p>
        </p:txBody>
      </p:sp>
    </p:spTree>
    <p:extLst>
      <p:ext uri="{BB962C8B-B14F-4D97-AF65-F5344CB8AC3E}">
        <p14:creationId xmlns:p14="http://schemas.microsoft.com/office/powerpoint/2010/main" val="321456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4DE19-FF60-154E-8900-6130F195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719" y="248850"/>
            <a:ext cx="4065373" cy="13266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dirty="0">
                <a:solidFill>
                  <a:srgbClr val="FFFFFF"/>
                </a:solidFill>
              </a:rPr>
              <a:t>Correlation Coefficient: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R= </a:t>
            </a:r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b="1" dirty="0">
                <a:solidFill>
                  <a:schemeClr val="bg1"/>
                </a:solidFill>
              </a:rPr>
              <a:t>0.8020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95%  CI: </a:t>
            </a:r>
            <a:br>
              <a:rPr lang="en-US" sz="18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lower:-0.9107	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upper:-0.5812</a:t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0706F-5E0C-5142-A8DD-F619912AB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484" y="1713029"/>
            <a:ext cx="10901362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		Summer 				                  Winter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2E112D-60EA-8349-9E61-DAAD4CFFF1A3}"/>
              </a:ext>
            </a:extLst>
          </p:cNvPr>
          <p:cNvSpPr txBox="1">
            <a:spLocks/>
          </p:cNvSpPr>
          <p:nvPr/>
        </p:nvSpPr>
        <p:spPr>
          <a:xfrm>
            <a:off x="894484" y="83597"/>
            <a:ext cx="3769314" cy="1404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</a:rPr>
              <a:t>Correlation  Coefficient</a:t>
            </a:r>
            <a:r>
              <a:rPr lang="en-US" sz="1800" b="1" dirty="0">
                <a:solidFill>
                  <a:srgbClr val="FFFFFF"/>
                </a:solidFill>
              </a:rPr>
              <a:t>: 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R= </a:t>
            </a:r>
            <a:r>
              <a:rPr lang="en-US" sz="2400" b="1" dirty="0">
                <a:solidFill>
                  <a:schemeClr val="bg1"/>
                </a:solidFill>
              </a:rPr>
              <a:t>-0.3068</a:t>
            </a:r>
            <a:r>
              <a:rPr lang="en-US" sz="2400" b="1" dirty="0">
                <a:solidFill>
                  <a:srgbClr val="FFFFFF"/>
                </a:solidFill>
              </a:rPr>
              <a:t>		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95% CI: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lower: </a:t>
            </a:r>
            <a:r>
              <a:rPr lang="en-US" sz="2400" b="1" dirty="0">
                <a:solidFill>
                  <a:srgbClr val="FFFFFF"/>
                </a:solidFill>
              </a:rPr>
              <a:t>-0.6151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upper: </a:t>
            </a:r>
            <a:r>
              <a:rPr lang="en-US" sz="2400" b="1" dirty="0">
                <a:solidFill>
                  <a:srgbClr val="FFFFFF"/>
                </a:solidFill>
              </a:rPr>
              <a:t>0.0852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70688-403E-A246-AC81-2FD425D78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85"/>
          <a:stretch/>
        </p:blipFill>
        <p:spPr>
          <a:xfrm>
            <a:off x="1075412" y="2219940"/>
            <a:ext cx="4822511" cy="1777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A11145-8876-5647-B368-BBDBC3E8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38"/>
          <a:stretch/>
        </p:blipFill>
        <p:spPr>
          <a:xfrm>
            <a:off x="6719779" y="2219940"/>
            <a:ext cx="4650364" cy="1760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95B583-B892-084C-AF2E-DF5299DA75CD}"/>
              </a:ext>
            </a:extLst>
          </p:cNvPr>
          <p:cNvSpPr txBox="1"/>
          <p:nvPr/>
        </p:nvSpPr>
        <p:spPr>
          <a:xfrm>
            <a:off x="5375672" y="1575461"/>
            <a:ext cx="144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X16C-D3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F25EB-EC86-1648-8D87-11A204F912F0}"/>
              </a:ext>
            </a:extLst>
          </p:cNvPr>
          <p:cNvSpPr txBox="1"/>
          <p:nvPr/>
        </p:nvSpPr>
        <p:spPr>
          <a:xfrm>
            <a:off x="5624455" y="360027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X16C-D1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C9997-DC9F-8443-962F-EB913145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772" y="3980880"/>
            <a:ext cx="4520053" cy="177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A3517-AF72-854F-92E0-ADE28E61F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352" y="3951860"/>
            <a:ext cx="4650364" cy="186985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5000963-DC09-8046-AB1E-0770C8D04567}"/>
              </a:ext>
            </a:extLst>
          </p:cNvPr>
          <p:cNvSpPr txBox="1">
            <a:spLocks/>
          </p:cNvSpPr>
          <p:nvPr/>
        </p:nvSpPr>
        <p:spPr>
          <a:xfrm>
            <a:off x="1075412" y="5590441"/>
            <a:ext cx="3769314" cy="1404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R= -0.3581		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95% CI: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lower: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-0.6546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        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upper: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0.0340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58E97B-AD1F-E544-A85F-D8DC8907567E}"/>
              </a:ext>
            </a:extLst>
          </p:cNvPr>
          <p:cNvSpPr txBox="1">
            <a:spLocks/>
          </p:cNvSpPr>
          <p:nvPr/>
        </p:nvSpPr>
        <p:spPr>
          <a:xfrm>
            <a:off x="6765857" y="5577206"/>
            <a:ext cx="3769314" cy="1404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R= -0.7787		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95% CI: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lower: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-0.8894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        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upper: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-0.5815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3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94B65-E669-8C45-8AD0-33EF9417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Overall Comparison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50B7E2C-0161-174D-B597-5FB219BC49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58968"/>
              </p:ext>
            </p:extLst>
          </p:nvPr>
        </p:nvGraphicFramePr>
        <p:xfrm>
          <a:off x="1093694" y="2427031"/>
          <a:ext cx="10260108" cy="3368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936">
                  <a:extLst>
                    <a:ext uri="{9D8B030D-6E8A-4147-A177-3AD203B41FA5}">
                      <a16:colId xmlns:a16="http://schemas.microsoft.com/office/drawing/2014/main" val="2220518747"/>
                    </a:ext>
                  </a:extLst>
                </a:gridCol>
                <a:gridCol w="1702472">
                  <a:extLst>
                    <a:ext uri="{9D8B030D-6E8A-4147-A177-3AD203B41FA5}">
                      <a16:colId xmlns:a16="http://schemas.microsoft.com/office/drawing/2014/main" val="767570652"/>
                    </a:ext>
                  </a:extLst>
                </a:gridCol>
                <a:gridCol w="1732657">
                  <a:extLst>
                    <a:ext uri="{9D8B030D-6E8A-4147-A177-3AD203B41FA5}">
                      <a16:colId xmlns:a16="http://schemas.microsoft.com/office/drawing/2014/main" val="3443960483"/>
                    </a:ext>
                  </a:extLst>
                </a:gridCol>
                <a:gridCol w="1551543">
                  <a:extLst>
                    <a:ext uri="{9D8B030D-6E8A-4147-A177-3AD203B41FA5}">
                      <a16:colId xmlns:a16="http://schemas.microsoft.com/office/drawing/2014/main" val="1763013826"/>
                    </a:ext>
                  </a:extLst>
                </a:gridCol>
                <a:gridCol w="1747750">
                  <a:extLst>
                    <a:ext uri="{9D8B030D-6E8A-4147-A177-3AD203B41FA5}">
                      <a16:colId xmlns:a16="http://schemas.microsoft.com/office/drawing/2014/main" val="2396316330"/>
                    </a:ext>
                  </a:extLst>
                </a:gridCol>
                <a:gridCol w="1747750">
                  <a:extLst>
                    <a:ext uri="{9D8B030D-6E8A-4147-A177-3AD203B41FA5}">
                      <a16:colId xmlns:a16="http://schemas.microsoft.com/office/drawing/2014/main" val="2031450233"/>
                    </a:ext>
                  </a:extLst>
                </a:gridCol>
              </a:tblGrid>
              <a:tr h="1456157">
                <a:tc>
                  <a:txBody>
                    <a:bodyPr/>
                    <a:lstStyle/>
                    <a:p>
                      <a:r>
                        <a:rPr lang="en-US" sz="2100"/>
                        <a:t>Coral name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Correlation Coefficient R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R (summer-April-Sept)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R (winter- October-Mar)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95% Confidence Interval-Lower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95% Confidence Interval- upper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036348927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X16C-D10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-0.8770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-0.8282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-0.8968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-0.9263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-0.7981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291677509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X16C-D5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-0.7552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-0.5792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-0.8483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-0.8524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-0.6075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2926918120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X16C-D1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-0.6483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-0.3581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-0.7787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-0.4626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-0.7796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282218854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-0.6209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-0.3068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-0.8020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-0.7655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-0.4166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188860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46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94B65-E669-8C45-8AD0-33EF9417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Overall Comparison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50B7E2C-0161-174D-B597-5FB219BC49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444208"/>
              </p:ext>
            </p:extLst>
          </p:nvPr>
        </p:nvGraphicFramePr>
        <p:xfrm>
          <a:off x="1093694" y="2427031"/>
          <a:ext cx="10260108" cy="3368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936">
                  <a:extLst>
                    <a:ext uri="{9D8B030D-6E8A-4147-A177-3AD203B41FA5}">
                      <a16:colId xmlns:a16="http://schemas.microsoft.com/office/drawing/2014/main" val="2220518747"/>
                    </a:ext>
                  </a:extLst>
                </a:gridCol>
                <a:gridCol w="1702472">
                  <a:extLst>
                    <a:ext uri="{9D8B030D-6E8A-4147-A177-3AD203B41FA5}">
                      <a16:colId xmlns:a16="http://schemas.microsoft.com/office/drawing/2014/main" val="767570652"/>
                    </a:ext>
                  </a:extLst>
                </a:gridCol>
                <a:gridCol w="1732657">
                  <a:extLst>
                    <a:ext uri="{9D8B030D-6E8A-4147-A177-3AD203B41FA5}">
                      <a16:colId xmlns:a16="http://schemas.microsoft.com/office/drawing/2014/main" val="3443960483"/>
                    </a:ext>
                  </a:extLst>
                </a:gridCol>
                <a:gridCol w="1551543">
                  <a:extLst>
                    <a:ext uri="{9D8B030D-6E8A-4147-A177-3AD203B41FA5}">
                      <a16:colId xmlns:a16="http://schemas.microsoft.com/office/drawing/2014/main" val="1763013826"/>
                    </a:ext>
                  </a:extLst>
                </a:gridCol>
                <a:gridCol w="1747750">
                  <a:extLst>
                    <a:ext uri="{9D8B030D-6E8A-4147-A177-3AD203B41FA5}">
                      <a16:colId xmlns:a16="http://schemas.microsoft.com/office/drawing/2014/main" val="2396316330"/>
                    </a:ext>
                  </a:extLst>
                </a:gridCol>
                <a:gridCol w="1747750">
                  <a:extLst>
                    <a:ext uri="{9D8B030D-6E8A-4147-A177-3AD203B41FA5}">
                      <a16:colId xmlns:a16="http://schemas.microsoft.com/office/drawing/2014/main" val="2031450233"/>
                    </a:ext>
                  </a:extLst>
                </a:gridCol>
              </a:tblGrid>
              <a:tr h="1456157">
                <a:tc>
                  <a:txBody>
                    <a:bodyPr/>
                    <a:lstStyle/>
                    <a:p>
                      <a:r>
                        <a:rPr lang="en-US" sz="2100"/>
                        <a:t>Coral name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Correlation Coefficient R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R (summer-April-Sept)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R (winter- October-Mar)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95% Confidence Interval-Lower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95% Confidence Interval- upper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036348927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X16C-D10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-0.8770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-0.8282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-0.8968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-0.9263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-0.7981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291677509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X16C-D5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-0.7552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-0.5792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-0.8483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-0.8524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-0.6075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2926918120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X16C-D1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-0.6483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-0.3581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/>
                        <a:t>-0.7787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-0.4626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-0.7796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282218854"/>
                  </a:ext>
                </a:extLst>
              </a:tr>
              <a:tr h="478141">
                <a:tc>
                  <a:txBody>
                    <a:bodyPr/>
                    <a:lstStyle/>
                    <a:p>
                      <a:r>
                        <a:rPr lang="en-US" sz="2100"/>
                        <a:t>X16C-D3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 dirty="0"/>
                        <a:t>-0.6209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-0.3068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b="1" dirty="0"/>
                        <a:t>-0.8020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-0.7655</a:t>
                      </a:r>
                    </a:p>
                  </a:txBody>
                  <a:tcPr marL="108668" marR="108668" marT="54334" marB="54334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-0.4166</a:t>
                      </a:r>
                    </a:p>
                  </a:txBody>
                  <a:tcPr marL="108668" marR="108668" marT="54334" marB="54334"/>
                </a:tc>
                <a:extLst>
                  <a:ext uri="{0D108BD9-81ED-4DB2-BD59-A6C34878D82A}">
                    <a16:rowId xmlns:a16="http://schemas.microsoft.com/office/drawing/2014/main" val="41888606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EC4F7E-3ACD-2D46-8ED3-7DCFA75C0E5F}"/>
              </a:ext>
            </a:extLst>
          </p:cNvPr>
          <p:cNvSpPr txBox="1"/>
          <p:nvPr/>
        </p:nvSpPr>
        <p:spPr>
          <a:xfrm>
            <a:off x="223355" y="5832913"/>
            <a:ext cx="114686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</a:rPr>
              <a:t>For all 4 coral records, we see a stronger correlation between Sr/Ca and sea surface temperature (SST) during the winter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4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ight Spots in the Global Coral Reef Catastrophe | WIRED">
            <a:extLst>
              <a:ext uri="{FF2B5EF4-FFF2-40B4-BE49-F238E27FC236}">
                <a16:creationId xmlns:a16="http://schemas.microsoft.com/office/drawing/2014/main" id="{A49FF80F-261A-6549-BB83-37C79B6B9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 bwMode="auto">
          <a:xfrm>
            <a:off x="18290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517CA-6902-C14A-BB00-D39D1F28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/>
              <a:t>Thank You!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52E755-877E-0542-847B-38BB144F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285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30B216-41EC-1D4F-8113-85C553702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" b="1124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F7163-CA2F-A842-8F9B-B41AB841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Motivation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59C2E-B8D3-4844-8112-485898030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Paleoclimatology:  Study of Past Climates </a:t>
            </a:r>
          </a:p>
          <a:p>
            <a:r>
              <a:rPr lang="en-US" sz="1800" dirty="0"/>
              <a:t>Proxies include tree rings, ice cores, bee pollen, and coral skeletons </a:t>
            </a:r>
          </a:p>
          <a:p>
            <a:pPr marL="285750" indent="-285750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Corals grow larger with time, like tree rings </a:t>
            </a:r>
          </a:p>
          <a:p>
            <a:pPr marL="285750" indent="-285750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Annual bands in skeletons to calculate growth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2BB65-D928-F34C-A90F-5929F9F612B5}"/>
              </a:ext>
            </a:extLst>
          </p:cNvPr>
          <p:cNvSpPr txBox="1"/>
          <p:nvPr/>
        </p:nvSpPr>
        <p:spPr>
          <a:xfrm>
            <a:off x="1117368" y="6488658"/>
            <a:ext cx="186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Image: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Carilli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Blog</a:t>
            </a:r>
          </a:p>
        </p:txBody>
      </p:sp>
    </p:spTree>
    <p:extLst>
      <p:ext uri="{BB962C8B-B14F-4D97-AF65-F5344CB8AC3E}">
        <p14:creationId xmlns:p14="http://schemas.microsoft.com/office/powerpoint/2010/main" val="253917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533FC-E659-1847-B9A8-1DDE0A9A2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does seasonal variability affect the relationship between Sea Surface Temperature and Coral Sr/Ca?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D10FD-9E82-B242-A269-1E5F3F79D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48" y="1966293"/>
            <a:ext cx="8480303" cy="4452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7B0D8-CD0D-4848-BE1E-E571760C73CC}"/>
              </a:ext>
            </a:extLst>
          </p:cNvPr>
          <p:cNvSpPr txBox="1"/>
          <p:nvPr/>
        </p:nvSpPr>
        <p:spPr>
          <a:xfrm>
            <a:off x="0" y="6430760"/>
            <a:ext cx="144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Image: NOAA</a:t>
            </a:r>
          </a:p>
        </p:txBody>
      </p:sp>
    </p:spTree>
    <p:extLst>
      <p:ext uri="{BB962C8B-B14F-4D97-AF65-F5344CB8AC3E}">
        <p14:creationId xmlns:p14="http://schemas.microsoft.com/office/powerpoint/2010/main" val="151853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372E3-D2F2-194D-9929-714E50DF2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57" r="-2" b="16719"/>
          <a:stretch/>
        </p:blipFill>
        <p:spPr>
          <a:xfrm>
            <a:off x="1217990" y="49766"/>
            <a:ext cx="1876511" cy="2136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5EB85-2F48-7A46-8E5F-B0E8D0E89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9" r="28582" b="2"/>
          <a:stretch/>
        </p:blipFill>
        <p:spPr>
          <a:xfrm rot="5400000">
            <a:off x="5235752" y="-262624"/>
            <a:ext cx="1547944" cy="2765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32BCC-2C52-A942-8449-25A07D8146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1" b="3"/>
          <a:stretch/>
        </p:blipFill>
        <p:spPr>
          <a:xfrm rot="5400000">
            <a:off x="8883845" y="212121"/>
            <a:ext cx="2019670" cy="1774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F793B-2003-7244-8D08-B73159C45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15788"/>
          <a:stretch/>
        </p:blipFill>
        <p:spPr>
          <a:xfrm rot="5400000">
            <a:off x="1237689" y="2735978"/>
            <a:ext cx="1588934" cy="1395067"/>
          </a:xfrm>
          <a:prstGeom prst="rect">
            <a:avLst/>
          </a:prstGeom>
        </p:spPr>
      </p:pic>
      <p:pic>
        <p:nvPicPr>
          <p:cNvPr id="7" name="Picture 6" descr="A close-up of some test tubes&#10;&#10;Description automatically generated with low confidence">
            <a:extLst>
              <a:ext uri="{FF2B5EF4-FFF2-40B4-BE49-F238E27FC236}">
                <a16:creationId xmlns:a16="http://schemas.microsoft.com/office/drawing/2014/main" id="{360FC971-44CE-8344-8BBA-9A441C0449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6031" b="4"/>
          <a:stretch/>
        </p:blipFill>
        <p:spPr>
          <a:xfrm rot="5400000">
            <a:off x="1239242" y="5027090"/>
            <a:ext cx="1582664" cy="138955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3E59C-B021-9545-A33C-27324901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73" y="2892583"/>
            <a:ext cx="6868620" cy="10168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Meet the Cores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55D30-B0AD-4E42-9026-D056FB3FD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180" y="4101152"/>
            <a:ext cx="6868620" cy="20758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Collected in November of 2016 from live corals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Span around 2012-2016</a:t>
            </a:r>
          </a:p>
          <a:p>
            <a:r>
              <a:rPr lang="en-US" sz="2000" dirty="0">
                <a:solidFill>
                  <a:srgbClr val="FFFFFF"/>
                </a:solidFill>
              </a:rPr>
              <a:t>Xray shows growth rate and transect placement </a:t>
            </a:r>
          </a:p>
        </p:txBody>
      </p:sp>
    </p:spTree>
    <p:extLst>
      <p:ext uri="{BB962C8B-B14F-4D97-AF65-F5344CB8AC3E}">
        <p14:creationId xmlns:p14="http://schemas.microsoft.com/office/powerpoint/2010/main" val="2139003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2F807-86A5-E241-BC0D-54EAFBFB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X16C-D10 vs Sea Surface Temperature </a:t>
            </a:r>
          </a:p>
        </p:txBody>
      </p:sp>
      <p:pic>
        <p:nvPicPr>
          <p:cNvPr id="5" name="Content Placeholder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6CDF48CC-4655-BC41-A2BD-E462BCCDD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5" r="3" b="5021"/>
          <a:stretch/>
        </p:blipFill>
        <p:spPr>
          <a:xfrm>
            <a:off x="439653" y="2362392"/>
            <a:ext cx="7559804" cy="4148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03360-9980-314B-AEED-E21E90D97C6C}"/>
              </a:ext>
            </a:extLst>
          </p:cNvPr>
          <p:cNvSpPr txBox="1"/>
          <p:nvPr/>
        </p:nvSpPr>
        <p:spPr>
          <a:xfrm>
            <a:off x="3663954" y="6396335"/>
            <a:ext cx="846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0C0C4-B51C-A24C-AD2B-F81AAFF9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334" y="2857500"/>
            <a:ext cx="4205840" cy="3044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48A50-1953-BD41-AEF2-FAA11978134F}"/>
              </a:ext>
            </a:extLst>
          </p:cNvPr>
          <p:cNvSpPr txBox="1"/>
          <p:nvPr/>
        </p:nvSpPr>
        <p:spPr>
          <a:xfrm>
            <a:off x="1920240" y="2807315"/>
            <a:ext cx="1244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R=</a:t>
            </a:r>
            <a:r>
              <a:rPr lang="en-US" sz="2000" dirty="0">
                <a:solidFill>
                  <a:schemeClr val="dk1"/>
                </a:solidFill>
              </a:rPr>
              <a:t>-0.8770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9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09740A-B391-5A4B-A51D-4238C931A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5592" y="1411907"/>
            <a:ext cx="6826062" cy="5000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CB38F-A67D-BD4C-AF5D-7D3DABA5E210}"/>
              </a:ext>
            </a:extLst>
          </p:cNvPr>
          <p:cNvSpPr txBox="1"/>
          <p:nvPr/>
        </p:nvSpPr>
        <p:spPr>
          <a:xfrm>
            <a:off x="421675" y="1829957"/>
            <a:ext cx="38239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Correlation Coefficient :</a:t>
            </a:r>
          </a:p>
          <a:p>
            <a:r>
              <a:rPr lang="en-US" sz="3200" dirty="0"/>
              <a:t>R= </a:t>
            </a:r>
            <a:r>
              <a:rPr lang="en-US" sz="3200" b="1" dirty="0"/>
              <a:t>-0.8770 </a:t>
            </a:r>
          </a:p>
          <a:p>
            <a:r>
              <a:rPr lang="en-US" sz="3200" dirty="0"/>
              <a:t>95%  CI : </a:t>
            </a:r>
          </a:p>
          <a:p>
            <a:r>
              <a:rPr lang="en-US" sz="3200" dirty="0"/>
              <a:t>lower= </a:t>
            </a:r>
            <a:r>
              <a:rPr lang="en-US" sz="3200" b="1" dirty="0"/>
              <a:t>-0.9263</a:t>
            </a:r>
          </a:p>
          <a:p>
            <a:r>
              <a:rPr lang="en-US" sz="3200" dirty="0"/>
              <a:t>Upper= </a:t>
            </a:r>
            <a:r>
              <a:rPr lang="en-US" sz="3200" b="1" dirty="0"/>
              <a:t>-0.7681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A1661-632F-C34F-BE19-4C6C831D921F}"/>
              </a:ext>
            </a:extLst>
          </p:cNvPr>
          <p:cNvSpPr txBox="1"/>
          <p:nvPr/>
        </p:nvSpPr>
        <p:spPr>
          <a:xfrm>
            <a:off x="741405" y="446002"/>
            <a:ext cx="8550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Least Squares Regression Analysis of X16C-D10</a:t>
            </a:r>
          </a:p>
        </p:txBody>
      </p:sp>
    </p:spTree>
    <p:extLst>
      <p:ext uri="{BB962C8B-B14F-4D97-AF65-F5344CB8AC3E}">
        <p14:creationId xmlns:p14="http://schemas.microsoft.com/office/powerpoint/2010/main" val="270963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91B3-6A6F-714A-98FF-E81537EF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Let’s Look Separately at Summer (April-September) and Winter (October-March)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E3F8-2245-A240-B425-7040DB6E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89"/>
          </a:xfrm>
        </p:spPr>
        <p:txBody>
          <a:bodyPr/>
          <a:lstStyle/>
          <a:p>
            <a:pPr marL="914400" lvl="2" indent="0">
              <a:buNone/>
            </a:pPr>
            <a:r>
              <a:rPr lang="en-US" dirty="0"/>
              <a:t>            Summer						     Winter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64271-FD89-E64C-999A-BAB7D5AE5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47" y="2150074"/>
            <a:ext cx="5307545" cy="3694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B7A1D-5536-2542-84B7-A7E802BDC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6"/>
          <a:stretch/>
        </p:blipFill>
        <p:spPr>
          <a:xfrm>
            <a:off x="6096000" y="2285744"/>
            <a:ext cx="5562600" cy="355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6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5BC25-3AE3-0E44-9764-017ECC31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X16C-D10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9BC193E-D878-9349-A7C9-70DE959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37" y="2426818"/>
            <a:ext cx="5125176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E0C4E39-690F-D649-86FC-2050179AF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2529705"/>
            <a:ext cx="5455917" cy="379186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1B09C4-0A20-6C4B-A015-488B95E3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78" y="2203198"/>
            <a:ext cx="10515600" cy="485089"/>
          </a:xfrm>
        </p:spPr>
        <p:txBody>
          <a:bodyPr/>
          <a:lstStyle/>
          <a:p>
            <a:pPr marL="914400" lvl="2" indent="0">
              <a:buNone/>
            </a:pPr>
            <a:r>
              <a:rPr lang="en-US" dirty="0"/>
              <a:t>            Summer						     Winter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9811D-15C1-4746-AD29-0FF84DEE58F1}"/>
              </a:ext>
            </a:extLst>
          </p:cNvPr>
          <p:cNvSpPr txBox="1"/>
          <p:nvPr/>
        </p:nvSpPr>
        <p:spPr>
          <a:xfrm>
            <a:off x="396882" y="6374825"/>
            <a:ext cx="316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coefficient= </a:t>
            </a:r>
            <a:r>
              <a:rPr lang="en-US" b="1" dirty="0"/>
              <a:t>-0.8282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D823D-DC7A-9F41-8530-13810343B235}"/>
              </a:ext>
            </a:extLst>
          </p:cNvPr>
          <p:cNvSpPr txBox="1"/>
          <p:nvPr/>
        </p:nvSpPr>
        <p:spPr>
          <a:xfrm>
            <a:off x="6319888" y="6403476"/>
            <a:ext cx="3157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coefficient= </a:t>
            </a:r>
            <a:r>
              <a:rPr lang="en-US" b="1" dirty="0"/>
              <a:t>-0.8968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7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1D16E-C06A-3342-9B86-39A985A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sz="3400"/>
              <a:t>Potential Answer- Coral Bleaching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191D99-1BEA-2942-A873-FEAA29E43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0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8FC507-B1C2-1866-D1FC-CADDB5B79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150" y="4953728"/>
            <a:ext cx="6897626" cy="1399223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/>
              <a:t>Occurs during summer months as temperatures rise above those optimal for coral growth </a:t>
            </a:r>
          </a:p>
          <a:p>
            <a:r>
              <a:rPr lang="en-US" sz="2200" dirty="0"/>
              <a:t>2014, 2015, 2016 were all particularly bad years for coral bleaching </a:t>
            </a:r>
          </a:p>
        </p:txBody>
      </p:sp>
    </p:spTree>
    <p:extLst>
      <p:ext uri="{BB962C8B-B14F-4D97-AF65-F5344CB8AC3E}">
        <p14:creationId xmlns:p14="http://schemas.microsoft.com/office/powerpoint/2010/main" val="2419949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6647</TotalTime>
  <Words>651</Words>
  <Application>Microsoft Macintosh PowerPoint</Application>
  <PresentationFormat>Widescreen</PresentationFormat>
  <Paragraphs>128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Office Theme</vt:lpstr>
      <vt:lpstr>Seasonal Variability In the Relationship between Coral Sr/Ca and and Sea Surface Temperature </vt:lpstr>
      <vt:lpstr>Motivation</vt:lpstr>
      <vt:lpstr>How does seasonal variability affect the relationship between Sea Surface Temperature and Coral Sr/Ca? </vt:lpstr>
      <vt:lpstr>Meet the Cores </vt:lpstr>
      <vt:lpstr>X16C-D10 vs Sea Surface Temperature </vt:lpstr>
      <vt:lpstr>PowerPoint Presentation</vt:lpstr>
      <vt:lpstr>Now, Let’s Look Separately at Summer (April-September) and Winter (October-March) </vt:lpstr>
      <vt:lpstr>X16C-D10 </vt:lpstr>
      <vt:lpstr>Potential Answer- Coral Bleaching  </vt:lpstr>
      <vt:lpstr>Is this trend replicated across other coral cores? </vt:lpstr>
      <vt:lpstr>Correlation Coefficient:  R= -0.8483 95%  CI:  lower:-0.9300  upper:-0.6865 </vt:lpstr>
      <vt:lpstr>Now, let’s look at X16C-D3 and X16C-D1</vt:lpstr>
      <vt:lpstr>Correlation Coefficient:  R= -0.8020 95%  CI:  lower:-0.9107  upper:-0.5812 </vt:lpstr>
      <vt:lpstr>Overall Comparison </vt:lpstr>
      <vt:lpstr>Overall Comparison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Hardt</dc:creator>
  <cp:lastModifiedBy>Madeleine Hardt</cp:lastModifiedBy>
  <cp:revision>10</cp:revision>
  <dcterms:created xsi:type="dcterms:W3CDTF">2022-04-16T03:46:09Z</dcterms:created>
  <dcterms:modified xsi:type="dcterms:W3CDTF">2022-04-20T18:33:29Z</dcterms:modified>
</cp:coreProperties>
</file>