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56" r:id="rId5"/>
    <p:sldId id="257" r:id="rId6"/>
    <p:sldId id="258" r:id="rId7"/>
    <p:sldId id="260" r:id="rId8"/>
    <p:sldId id="261" r:id="rId9"/>
    <p:sldId id="259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7EF55D-7448-4FF6-BC8E-52A9FD2AD24A}" v="1711" dt="2022-04-20T19:09:15.473"/>
    <p1510:client id="{E7E1B8C1-EAA6-44C4-B6F4-DA950DDFD86F}" v="264" dt="2022-04-20T18:26:35.8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489" autoAdjust="0"/>
  </p:normalViewPr>
  <p:slideViewPr>
    <p:cSldViewPr snapToGrid="0">
      <p:cViewPr varScale="1">
        <p:scale>
          <a:sx n="99" d="100"/>
          <a:sy n="99" d="100"/>
        </p:scale>
        <p:origin x="10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76DD3-B171-4CDB-BA8A-88E1C85CCEE9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B8146-1B49-4DBC-AF8E-14EC53DFB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13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Sources: </a:t>
            </a:r>
          </a:p>
          <a:p>
            <a:r>
              <a:rPr lang="en-US" dirty="0"/>
              <a:t>https://sacs.aeronomie.be/so2-atmos.php</a:t>
            </a:r>
          </a:p>
          <a:p>
            <a:r>
              <a:rPr lang="en-US" dirty="0"/>
              <a:t>https://www.usgs.gov/programs/VHP/volcanoes-can-affect-climate#:~:text=Volcanoes%20can%20impact%20climate%20change,are%20injected%20into%20the%20stratosphere.&amp;text=But%20volcanic%20gases%20like%20sulfur,potential%20to%20promote%20global%20warming.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B8146-1B49-4DBC-AF8E-14EC53DFB2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82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F434A-EBDA-42E4-9361-E75D6AD4E1B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FADE-12EA-4945-B108-24E99EC2ED1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84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F434A-EBDA-42E4-9361-E75D6AD4E1B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FADE-12EA-4945-B108-24E99EC2E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1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F434A-EBDA-42E4-9361-E75D6AD4E1B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FADE-12EA-4945-B108-24E99EC2E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1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F434A-EBDA-42E4-9361-E75D6AD4E1B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FADE-12EA-4945-B108-24E99EC2E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2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F434A-EBDA-42E4-9361-E75D6AD4E1B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FADE-12EA-4945-B108-24E99EC2ED1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67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F434A-EBDA-42E4-9361-E75D6AD4E1B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FADE-12EA-4945-B108-24E99EC2E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34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F434A-EBDA-42E4-9361-E75D6AD4E1B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FADE-12EA-4945-B108-24E99EC2E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8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F434A-EBDA-42E4-9361-E75D6AD4E1B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FADE-12EA-4945-B108-24E99EC2E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66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F434A-EBDA-42E4-9361-E75D6AD4E1B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FADE-12EA-4945-B108-24E99EC2E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3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00F434A-EBDA-42E4-9361-E75D6AD4E1B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87FADE-12EA-4945-B108-24E99EC2E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77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F434A-EBDA-42E4-9361-E75D6AD4E1B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FADE-12EA-4945-B108-24E99EC2E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14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00F434A-EBDA-42E4-9361-E75D6AD4E1B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387FADE-12EA-4945-B108-24E99EC2ED1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97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4ECB14-1EA3-453C-803E-6D338070F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40080"/>
            <a:ext cx="3659246" cy="2926080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</a:rPr>
              <a:t>Correlation Analysis of Volcanic SO</a:t>
            </a:r>
            <a:r>
              <a:rPr lang="en-US" sz="3400" baseline="-25000" dirty="0">
                <a:solidFill>
                  <a:srgbClr val="FFFFFF"/>
                </a:solidFill>
              </a:rPr>
              <a:t>2</a:t>
            </a:r>
            <a:r>
              <a:rPr lang="en-US" sz="3400" dirty="0">
                <a:solidFill>
                  <a:srgbClr val="FFFFFF"/>
                </a:solidFill>
              </a:rPr>
              <a:t> Emissions and Temperature Anomaly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08D4F3-5FC6-45C4-933E-64E8A5ED1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578087"/>
            <a:ext cx="3659246" cy="1554480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rgbClr val="FFFFFF"/>
                </a:solidFill>
              </a:rPr>
              <a:t>EAS 4480 Term Project</a:t>
            </a:r>
          </a:p>
          <a:p>
            <a:r>
              <a:rPr lang="en-US" sz="1500" dirty="0">
                <a:solidFill>
                  <a:srgbClr val="FFFFFF"/>
                </a:solidFill>
              </a:rPr>
              <a:t>By: Marcus Morris</a:t>
            </a:r>
          </a:p>
        </p:txBody>
      </p:sp>
      <p:pic>
        <p:nvPicPr>
          <p:cNvPr id="1026" name="Picture 2" descr="Scientists aim to broaden knowledge of volcanoes | Cornell Chronicle">
            <a:extLst>
              <a:ext uri="{FF2B5EF4-FFF2-40B4-BE49-F238E27FC236}">
                <a16:creationId xmlns:a16="http://schemas.microsoft.com/office/drawing/2014/main" id="{474B5DCD-B1B2-4E6D-8751-88490AED1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9" r="8009"/>
          <a:stretch/>
        </p:blipFill>
        <p:spPr bwMode="auto">
          <a:xfrm>
            <a:off x="4639733" y="10"/>
            <a:ext cx="755226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 72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7786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EF70F-E6BB-475D-B43A-3D8424D2D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Introduction and Background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824EE-FC25-41DC-8800-134925EB6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en-US" dirty="0"/>
              <a:t>During large eruptions (VEI&gt;3) volcanic eruptions can deposit large amounts of SO</a:t>
            </a:r>
            <a:r>
              <a:rPr lang="en-US" baseline="-25000" dirty="0"/>
              <a:t>2</a:t>
            </a:r>
          </a:p>
          <a:p>
            <a:r>
              <a:rPr lang="en-US" dirty="0"/>
              <a:t>SO</a:t>
            </a:r>
            <a:r>
              <a:rPr lang="en-US" baseline="-25000" dirty="0"/>
              <a:t>2</a:t>
            </a:r>
            <a:r>
              <a:rPr lang="en-US" dirty="0"/>
              <a:t> can last several weeks in the stratosphere, during which sulfate aerosols are formed which reflect incoming solar radiation</a:t>
            </a:r>
          </a:p>
          <a:p>
            <a:r>
              <a:rPr lang="en-US" dirty="0"/>
              <a:t>Reduction in incoming solar radiation results in global cooling</a:t>
            </a:r>
          </a:p>
          <a:p>
            <a:r>
              <a:rPr lang="en-US" dirty="0"/>
              <a:t>Hypothesis: There is a correlation between SO</a:t>
            </a:r>
            <a:r>
              <a:rPr lang="en-US" baseline="-25000" dirty="0"/>
              <a:t>2</a:t>
            </a:r>
            <a:r>
              <a:rPr lang="en-US" dirty="0"/>
              <a:t> deposited from volcanic eruptions and the resultant decrease in global average temperature compared to the long-term average</a:t>
            </a:r>
          </a:p>
        </p:txBody>
      </p:sp>
      <p:pic>
        <p:nvPicPr>
          <p:cNvPr id="2050" name="Picture 2" descr="Volcanic gases react with the atmosphere in various ways; the conve...">
            <a:extLst>
              <a:ext uri="{FF2B5EF4-FFF2-40B4-BE49-F238E27FC236}">
                <a16:creationId xmlns:a16="http://schemas.microsoft.com/office/drawing/2014/main" id="{5F1D42FC-D2E2-43B8-BAE4-BB47C9EBC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0570" y="2448494"/>
            <a:ext cx="3135109" cy="240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643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1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7" name="Straight Connector 15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7850425-0668-4397-A598-662512C22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49B0C-7427-44DA-A9C4-D6BF1FF8D9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6454987" cy="4023360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dirty="0"/>
              <a:t>Data retrieved from NASA’s Goddard Institute for Space Studies</a:t>
            </a:r>
          </a:p>
          <a:p>
            <a:pPr lvl="1"/>
            <a:r>
              <a:rPr lang="en-US" dirty="0"/>
              <a:t>Date Range: 1979-2021</a:t>
            </a:r>
          </a:p>
          <a:p>
            <a:pPr lvl="1"/>
            <a:r>
              <a:rPr lang="en-US" dirty="0"/>
              <a:t>Global Scale</a:t>
            </a:r>
          </a:p>
          <a:p>
            <a:pPr marL="457200" lvl="1" indent="0">
              <a:buFont typeface="Calibri" panose="020F0502020204030204" pitchFamily="34" charset="0"/>
              <a:buNone/>
            </a:pPr>
            <a:endParaRPr lang="en-US" dirty="0"/>
          </a:p>
          <a:p>
            <a:r>
              <a:rPr lang="en-US" dirty="0"/>
              <a:t>Preliminary Analysis</a:t>
            </a:r>
          </a:p>
          <a:p>
            <a:pPr lvl="1"/>
            <a:r>
              <a:rPr lang="en-US" dirty="0"/>
              <a:t>Correlation Coefficient: r= 0.065, [-0.24, 0.36]</a:t>
            </a:r>
          </a:p>
          <a:p>
            <a:pPr lvl="1"/>
            <a:r>
              <a:rPr lang="en-US" dirty="0"/>
              <a:t>P-value: p=0.68, p&gt;0.05 so correlation is not significant</a:t>
            </a:r>
          </a:p>
        </p:txBody>
      </p:sp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C8052F8F-6977-4886-8E0D-BAF6EAD40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573" y="1956335"/>
            <a:ext cx="3927107" cy="294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1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F1426-04EA-45C9-95A6-E22D80AE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72942"/>
            <a:ext cx="10058400" cy="1450757"/>
          </a:xfrm>
        </p:spPr>
        <p:txBody>
          <a:bodyPr/>
          <a:lstStyle/>
          <a:p>
            <a:r>
              <a:rPr lang="en-US" dirty="0"/>
              <a:t>Cross-Spectral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5482D-5608-4E14-978E-7CBE2CE3BD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Cross-spectral analysis gives a period of 8.6 years (τ=8.6 </a:t>
            </a:r>
            <a:r>
              <a:rPr lang="en-US" dirty="0" err="1"/>
              <a:t>yr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f=1/τ, Frequency: 0.1163</a:t>
            </a:r>
          </a:p>
          <a:p>
            <a:r>
              <a:rPr lang="en-US" dirty="0"/>
              <a:t>Lag: -68.3</a:t>
            </a:r>
          </a:p>
          <a:p>
            <a:pPr lvl="1"/>
            <a:r>
              <a:rPr lang="en-US" dirty="0"/>
              <a:t>Negative lag indicates the temperature response occurs after the SO</a:t>
            </a:r>
            <a:r>
              <a:rPr lang="en-US" baseline="-25000" dirty="0"/>
              <a:t>2</a:t>
            </a:r>
            <a:r>
              <a:rPr lang="en-US" dirty="0"/>
              <a:t> emissions</a:t>
            </a:r>
          </a:p>
          <a:p>
            <a:r>
              <a:rPr lang="en-US" dirty="0"/>
              <a:t>ΔT=-1.6 years</a:t>
            </a:r>
          </a:p>
          <a:p>
            <a:r>
              <a:rPr lang="en-US" dirty="0"/>
              <a:t>Coherence: 0.33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9C4E15D-61AE-4E2D-AEA3-F11401A7BFB6}"/>
              </a:ext>
            </a:extLst>
          </p:cNvPr>
          <p:cNvGrpSpPr/>
          <p:nvPr/>
        </p:nvGrpSpPr>
        <p:grpSpPr>
          <a:xfrm>
            <a:off x="6564430" y="1886570"/>
            <a:ext cx="2660401" cy="2082704"/>
            <a:chOff x="6256709" y="1464388"/>
            <a:chExt cx="2967645" cy="2225734"/>
          </a:xfrm>
        </p:grpSpPr>
        <p:pic>
          <p:nvPicPr>
            <p:cNvPr id="7" name="Picture 6" descr="Chart, line chart&#10;&#10;Description automatically generated">
              <a:extLst>
                <a:ext uri="{FF2B5EF4-FFF2-40B4-BE49-F238E27FC236}">
                  <a16:creationId xmlns:a16="http://schemas.microsoft.com/office/drawing/2014/main" id="{D40F72CD-E426-49C5-9121-D8EA864C1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709" y="1464388"/>
              <a:ext cx="2967645" cy="2225734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92D5271-7640-4EBB-81D2-5B3500056511}"/>
                </a:ext>
              </a:extLst>
            </p:cNvPr>
            <p:cNvSpPr/>
            <p:nvPr/>
          </p:nvSpPr>
          <p:spPr>
            <a:xfrm>
              <a:off x="7896314" y="1760434"/>
              <a:ext cx="119642" cy="10896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6077E04-BD95-42B3-98D3-9C1FAA89D46F}"/>
              </a:ext>
            </a:extLst>
          </p:cNvPr>
          <p:cNvGrpSpPr/>
          <p:nvPr/>
        </p:nvGrpSpPr>
        <p:grpSpPr>
          <a:xfrm>
            <a:off x="9224831" y="2989760"/>
            <a:ext cx="2659926" cy="2082704"/>
            <a:chOff x="9224354" y="2988415"/>
            <a:chExt cx="2967646" cy="2225735"/>
          </a:xfrm>
        </p:grpSpPr>
        <p:pic>
          <p:nvPicPr>
            <p:cNvPr id="11" name="Picture 10" descr="Chart, line chart&#10;&#10;Description automatically generated">
              <a:extLst>
                <a:ext uri="{FF2B5EF4-FFF2-40B4-BE49-F238E27FC236}">
                  <a16:creationId xmlns:a16="http://schemas.microsoft.com/office/drawing/2014/main" id="{79C51178-ABF7-477B-8F76-AE81F6646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4354" y="2988415"/>
              <a:ext cx="2967646" cy="2225735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4BC908-FD46-491E-99DF-4A9D96429BE5}"/>
                </a:ext>
              </a:extLst>
            </p:cNvPr>
            <p:cNvSpPr/>
            <p:nvPr/>
          </p:nvSpPr>
          <p:spPr>
            <a:xfrm>
              <a:off x="10826098" y="3883781"/>
              <a:ext cx="119642" cy="10896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AB80AB-21AA-4D70-8249-11D2E11C40EB}"/>
              </a:ext>
            </a:extLst>
          </p:cNvPr>
          <p:cNvGrpSpPr/>
          <p:nvPr/>
        </p:nvGrpSpPr>
        <p:grpSpPr>
          <a:xfrm>
            <a:off x="6564430" y="4092950"/>
            <a:ext cx="2660402" cy="2082704"/>
            <a:chOff x="6257184" y="4280744"/>
            <a:chExt cx="2967647" cy="2225735"/>
          </a:xfrm>
        </p:grpSpPr>
        <p:pic>
          <p:nvPicPr>
            <p:cNvPr id="9" name="Picture 8" descr="Chart, line chart&#10;&#10;Description automatically generated">
              <a:extLst>
                <a:ext uri="{FF2B5EF4-FFF2-40B4-BE49-F238E27FC236}">
                  <a16:creationId xmlns:a16="http://schemas.microsoft.com/office/drawing/2014/main" id="{EDEB9529-007F-41DE-A258-477CB75AA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7184" y="4280744"/>
              <a:ext cx="2967647" cy="2225735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2349036-64E4-4B35-8B89-BB93AF7BB4BE}"/>
                </a:ext>
              </a:extLst>
            </p:cNvPr>
            <p:cNvSpPr/>
            <p:nvPr/>
          </p:nvSpPr>
          <p:spPr>
            <a:xfrm>
              <a:off x="7904860" y="4508607"/>
              <a:ext cx="119642" cy="10896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6846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A6413-7247-4501-A137-C5F0F1115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Covariance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8FFBE-A695-4383-B7EE-1E05429ADF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Cross-covariance measures the similarity between one dataset and lagged copies of a second dataset</a:t>
            </a:r>
          </a:p>
          <a:p>
            <a:r>
              <a:rPr lang="en-US" dirty="0"/>
              <a:t>The maximum negative covariance occurs at a period of 6 years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2B4EB32F-EADF-4C33-8C80-C8E6B8160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44583"/>
            <a:ext cx="4712054" cy="353404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F8D660D-F3D6-4C90-BEE6-FF74885E1D01}"/>
              </a:ext>
            </a:extLst>
          </p:cNvPr>
          <p:cNvSpPr/>
          <p:nvPr/>
        </p:nvSpPr>
        <p:spPr>
          <a:xfrm>
            <a:off x="8921810" y="4503634"/>
            <a:ext cx="119642" cy="1089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02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CF1C6-3855-47C7-838D-F4E88A755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Periodogram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FC8E20-B009-475A-A84C-7072E7BE8FF1}"/>
              </a:ext>
            </a:extLst>
          </p:cNvPr>
          <p:cNvGrpSpPr/>
          <p:nvPr/>
        </p:nvGrpSpPr>
        <p:grpSpPr>
          <a:xfrm>
            <a:off x="3178191" y="1828800"/>
            <a:ext cx="5835617" cy="4222378"/>
            <a:chOff x="2942623" y="1542494"/>
            <a:chExt cx="6306754" cy="4730065"/>
          </a:xfrm>
        </p:grpSpPr>
        <p:pic>
          <p:nvPicPr>
            <p:cNvPr id="5" name="Picture 4" descr="Chart, line chart&#10;&#10;Description automatically generated">
              <a:extLst>
                <a:ext uri="{FF2B5EF4-FFF2-40B4-BE49-F238E27FC236}">
                  <a16:creationId xmlns:a16="http://schemas.microsoft.com/office/drawing/2014/main" id="{4EC101B6-61C8-4D55-8A67-DFBDDE604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2623" y="1542494"/>
              <a:ext cx="6306754" cy="4730065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1E4D753-0EE4-4635-ADEA-1A7F5372635D}"/>
                </a:ext>
              </a:extLst>
            </p:cNvPr>
            <p:cNvSpPr/>
            <p:nvPr/>
          </p:nvSpPr>
          <p:spPr>
            <a:xfrm>
              <a:off x="6504077" y="2868057"/>
              <a:ext cx="119642" cy="10896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1EE87B5-24B4-46F3-84C4-4910C71C4F88}"/>
                </a:ext>
              </a:extLst>
            </p:cNvPr>
            <p:cNvSpPr/>
            <p:nvPr/>
          </p:nvSpPr>
          <p:spPr>
            <a:xfrm>
              <a:off x="6055635" y="3320033"/>
              <a:ext cx="119642" cy="10896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26B7C86-B69F-4E98-8E42-F2F97FC59D78}"/>
                </a:ext>
              </a:extLst>
            </p:cNvPr>
            <p:cNvSpPr/>
            <p:nvPr/>
          </p:nvSpPr>
          <p:spPr>
            <a:xfrm>
              <a:off x="6504077" y="4935896"/>
              <a:ext cx="119642" cy="108967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AE716A3-C378-4037-AD6F-13A6FE60C3F6}"/>
                </a:ext>
              </a:extLst>
            </p:cNvPr>
            <p:cNvSpPr/>
            <p:nvPr/>
          </p:nvSpPr>
          <p:spPr>
            <a:xfrm>
              <a:off x="6055635" y="5531974"/>
              <a:ext cx="119642" cy="108967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0501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43EC8-512A-43E8-A9D9-41F779DCB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2B465-28C4-41FF-BC9E-72F7CFE03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en-US" dirty="0"/>
              <a:t>There is a slight correlation (coherence=0.33) between SO</a:t>
            </a:r>
            <a:r>
              <a:rPr lang="en-US" baseline="-25000" dirty="0"/>
              <a:t>2</a:t>
            </a:r>
            <a:r>
              <a:rPr lang="en-US" dirty="0"/>
              <a:t> emissions from volcanic eruptions and the subsequent decrease in global temperature with a time lag of 1-2 years</a:t>
            </a:r>
          </a:p>
          <a:p>
            <a:r>
              <a:rPr lang="en-US" dirty="0"/>
              <a:t>Other factors that contribute to changes in temperature anomaly (i.e. anthropogenic GHG emissions) may explain the low coherence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Volcano Photos, Volcano Wallpapers, Pictures, Images -- National Geographic">
            <a:extLst>
              <a:ext uri="{FF2B5EF4-FFF2-40B4-BE49-F238E27FC236}">
                <a16:creationId xmlns:a16="http://schemas.microsoft.com/office/drawing/2014/main" id="{6D737FC5-87D2-4318-B30A-2D5AFF3644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5" r="19794"/>
          <a:stretch/>
        </p:blipFill>
        <p:spPr bwMode="auto">
          <a:xfrm>
            <a:off x="8020570" y="1916318"/>
            <a:ext cx="3135109" cy="347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38849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71E169825A9145BFBE5CAD9972E863" ma:contentTypeVersion="7" ma:contentTypeDescription="Create a new document." ma:contentTypeScope="" ma:versionID="40e67e7bee71ac0e304caaa0679270e6">
  <xsd:schema xmlns:xsd="http://www.w3.org/2001/XMLSchema" xmlns:xs="http://www.w3.org/2001/XMLSchema" xmlns:p="http://schemas.microsoft.com/office/2006/metadata/properties" xmlns:ns3="99c3d96e-5d86-49bc-91a1-d64b79b9ff8e" xmlns:ns4="e2eab9c5-78f7-4082-8840-04e5c8ed5d35" targetNamespace="http://schemas.microsoft.com/office/2006/metadata/properties" ma:root="true" ma:fieldsID="6563644602cf248a6ba051a8aa0df2f3" ns3:_="" ns4:_="">
    <xsd:import namespace="99c3d96e-5d86-49bc-91a1-d64b79b9ff8e"/>
    <xsd:import namespace="e2eab9c5-78f7-4082-8840-04e5c8ed5d3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c3d96e-5d86-49bc-91a1-d64b79b9ff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eab9c5-78f7-4082-8840-04e5c8ed5d3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98994D-4D53-42C7-992D-E1E3082746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ABDF03-FE1A-40EA-897D-63A598DC658F}">
  <ds:schemaRefs>
    <ds:schemaRef ds:uri="99c3d96e-5d86-49bc-91a1-d64b79b9ff8e"/>
    <ds:schemaRef ds:uri="e2eab9c5-78f7-4082-8840-04e5c8ed5d3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8DE2D23-DC87-48DD-9D13-E5CCFC9A541B}">
  <ds:schemaRefs>
    <ds:schemaRef ds:uri="99c3d96e-5d86-49bc-91a1-d64b79b9ff8e"/>
    <ds:schemaRef ds:uri="e2eab9c5-78f7-4082-8840-04e5c8ed5d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596</TotalTime>
  <Words>335</Words>
  <Application>Microsoft Office PowerPoint</Application>
  <PresentationFormat>Widescreen</PresentationFormat>
  <Paragraphs>34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Retrospect</vt:lpstr>
      <vt:lpstr>Correlation Analysis of Volcanic SO2 Emissions and Temperature Anomaly</vt:lpstr>
      <vt:lpstr>Introduction and Background</vt:lpstr>
      <vt:lpstr>Data</vt:lpstr>
      <vt:lpstr>Cross-Spectral Analysis</vt:lpstr>
      <vt:lpstr>Cross Covariance</vt:lpstr>
      <vt:lpstr>Periodogram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Correlational Analysis of Volcanic SO2 Emissions and Temperature Anomaly</dc:title>
  <dc:creator>Morris, Marcus A</dc:creator>
  <cp:lastModifiedBy>Morris, Marcus A</cp:lastModifiedBy>
  <cp:revision>2</cp:revision>
  <dcterms:created xsi:type="dcterms:W3CDTF">2022-04-19T23:34:40Z</dcterms:created>
  <dcterms:modified xsi:type="dcterms:W3CDTF">2022-04-20T19:10:55Z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0x0101003171E169825A9145BFBE5CAD9972E863</vt:lpwstr>
  </property>
</Properties>
</file>