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6" r:id="rId1"/>
    <p:sldMasterId id="2147483706" r:id="rId2"/>
    <p:sldMasterId id="2147483712" r:id="rId3"/>
    <p:sldMasterId id="2147483724" r:id="rId4"/>
    <p:sldMasterId id="2147483760" r:id="rId5"/>
  </p:sldMasterIdLst>
  <p:notesMasterIdLst>
    <p:notesMasterId r:id="rId15"/>
  </p:notesMasterIdLst>
  <p:handoutMasterIdLst>
    <p:handoutMasterId r:id="rId16"/>
  </p:handoutMasterIdLst>
  <p:sldIdLst>
    <p:sldId id="446" r:id="rId6"/>
    <p:sldId id="447" r:id="rId7"/>
    <p:sldId id="448" r:id="rId8"/>
    <p:sldId id="449" r:id="rId9"/>
    <p:sldId id="450" r:id="rId10"/>
    <p:sldId id="451" r:id="rId11"/>
    <p:sldId id="452" r:id="rId12"/>
    <p:sldId id="453" r:id="rId13"/>
    <p:sldId id="45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078"/>
    <a:srgbClr val="8C5896"/>
    <a:srgbClr val="7C6560"/>
    <a:srgbClr val="29282D"/>
    <a:srgbClr val="E288B6"/>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94640"/>
  </p:normalViewPr>
  <p:slideViewPr>
    <p:cSldViewPr snapToGrid="0">
      <p:cViewPr varScale="1">
        <p:scale>
          <a:sx n="84" d="100"/>
          <a:sy n="84" d="100"/>
        </p:scale>
        <p:origin x="200" y="672"/>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AE90629-1513-42D0-87F1-68398AB2231C}"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D66143E9-1AC3-4B11-9B99-895207E1238D}">
      <dgm:prSet/>
      <dgm:spPr/>
      <dgm:t>
        <a:bodyPr/>
        <a:lstStyle/>
        <a:p>
          <a:pPr>
            <a:lnSpc>
              <a:spcPct val="100000"/>
            </a:lnSpc>
          </a:pPr>
          <a:r>
            <a:rPr lang="en-US"/>
            <a:t>Display Neodymium adsorption data as a Langmuir (non-linear regression) and Freundlich (linear regression) </a:t>
          </a:r>
        </a:p>
      </dgm:t>
    </dgm:pt>
    <dgm:pt modelId="{BD9AD539-ED41-4FF7-A3D2-CB981AD754FA}" type="parTrans" cxnId="{F2C39C0D-D7E3-4A60-BDE0-BC02F4FF93C3}">
      <dgm:prSet/>
      <dgm:spPr/>
      <dgm:t>
        <a:bodyPr/>
        <a:lstStyle/>
        <a:p>
          <a:endParaRPr lang="en-US"/>
        </a:p>
      </dgm:t>
    </dgm:pt>
    <dgm:pt modelId="{4850BCC3-7070-4C8C-A1D3-3EB6495041B4}" type="sibTrans" cxnId="{F2C39C0D-D7E3-4A60-BDE0-BC02F4FF93C3}">
      <dgm:prSet/>
      <dgm:spPr/>
      <dgm:t>
        <a:bodyPr/>
        <a:lstStyle/>
        <a:p>
          <a:endParaRPr lang="en-US"/>
        </a:p>
      </dgm:t>
    </dgm:pt>
    <dgm:pt modelId="{7469B02C-4CD9-4F78-B9A0-315B8CFB731D}">
      <dgm:prSet/>
      <dgm:spPr/>
      <dgm:t>
        <a:bodyPr/>
        <a:lstStyle/>
        <a:p>
          <a:pPr>
            <a:lnSpc>
              <a:spcPct val="100000"/>
            </a:lnSpc>
          </a:pPr>
          <a:r>
            <a:rPr lang="en-US"/>
            <a:t>Analyze the residuals to determine which regression is a better model for the data</a:t>
          </a:r>
        </a:p>
      </dgm:t>
    </dgm:pt>
    <dgm:pt modelId="{1ED19F96-8280-4D6B-9A67-774886621875}" type="parTrans" cxnId="{A6441398-A6E6-49E2-8D1A-090B428C2ED7}">
      <dgm:prSet/>
      <dgm:spPr/>
      <dgm:t>
        <a:bodyPr/>
        <a:lstStyle/>
        <a:p>
          <a:endParaRPr lang="en-US"/>
        </a:p>
      </dgm:t>
    </dgm:pt>
    <dgm:pt modelId="{6AFCC552-17FF-4767-8EF9-21EAC1F36AD9}" type="sibTrans" cxnId="{A6441398-A6E6-49E2-8D1A-090B428C2ED7}">
      <dgm:prSet/>
      <dgm:spPr/>
      <dgm:t>
        <a:bodyPr/>
        <a:lstStyle/>
        <a:p>
          <a:endParaRPr lang="en-US"/>
        </a:p>
      </dgm:t>
    </dgm:pt>
    <dgm:pt modelId="{B6E669D0-B61B-4CF4-AE4D-8177DD9EC518}">
      <dgm:prSet/>
      <dgm:spPr/>
      <dgm:t>
        <a:bodyPr/>
        <a:lstStyle/>
        <a:p>
          <a:pPr>
            <a:lnSpc>
              <a:spcPct val="100000"/>
            </a:lnSpc>
          </a:pPr>
          <a:r>
            <a:rPr lang="en-US"/>
            <a:t>Use cross-validation to assess the uncertainty of the regression lines</a:t>
          </a:r>
        </a:p>
      </dgm:t>
    </dgm:pt>
    <dgm:pt modelId="{207A8473-D83D-4471-A693-12A1FA093B0F}" type="parTrans" cxnId="{12FA6F9D-68AF-4C8C-8A42-A6E0F4E16B28}">
      <dgm:prSet/>
      <dgm:spPr/>
      <dgm:t>
        <a:bodyPr/>
        <a:lstStyle/>
        <a:p>
          <a:endParaRPr lang="en-US"/>
        </a:p>
      </dgm:t>
    </dgm:pt>
    <dgm:pt modelId="{E5C26CBA-4F5B-462D-A1D8-3BAD1E2EF92A}" type="sibTrans" cxnId="{12FA6F9D-68AF-4C8C-8A42-A6E0F4E16B28}">
      <dgm:prSet/>
      <dgm:spPr/>
      <dgm:t>
        <a:bodyPr/>
        <a:lstStyle/>
        <a:p>
          <a:endParaRPr lang="en-US"/>
        </a:p>
      </dgm:t>
    </dgm:pt>
    <dgm:pt modelId="{2B191883-B2E5-4BB5-A03D-68F7EF2C6177}" type="pres">
      <dgm:prSet presAssocID="{6AE90629-1513-42D0-87F1-68398AB2231C}" presName="root" presStyleCnt="0">
        <dgm:presLayoutVars>
          <dgm:dir/>
          <dgm:resizeHandles val="exact"/>
        </dgm:presLayoutVars>
      </dgm:prSet>
      <dgm:spPr/>
    </dgm:pt>
    <dgm:pt modelId="{F086C282-E3AB-489D-BD82-AC7641B0F512}" type="pres">
      <dgm:prSet presAssocID="{D66143E9-1AC3-4B11-9B99-895207E1238D}" presName="compNode" presStyleCnt="0"/>
      <dgm:spPr/>
    </dgm:pt>
    <dgm:pt modelId="{373FA292-0842-444D-8EC8-62F5F233FD15}" type="pres">
      <dgm:prSet presAssocID="{D66143E9-1AC3-4B11-9B99-895207E1238D}" presName="bgRect" presStyleLbl="bgShp" presStyleIdx="0" presStyleCnt="3"/>
      <dgm:spPr/>
    </dgm:pt>
    <dgm:pt modelId="{7DF57D5D-56EA-4704-8B33-282A5EFE6F66}" type="pres">
      <dgm:prSet presAssocID="{D66143E9-1AC3-4B11-9B99-895207E1238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sk"/>
        </a:ext>
      </dgm:extLst>
    </dgm:pt>
    <dgm:pt modelId="{D4E912D8-4092-4BBC-89AA-2AE5BEADF935}" type="pres">
      <dgm:prSet presAssocID="{D66143E9-1AC3-4B11-9B99-895207E1238D}" presName="spaceRect" presStyleCnt="0"/>
      <dgm:spPr/>
    </dgm:pt>
    <dgm:pt modelId="{79C5930C-EC4C-4EBE-8CD8-209DE77A9ACC}" type="pres">
      <dgm:prSet presAssocID="{D66143E9-1AC3-4B11-9B99-895207E1238D}" presName="parTx" presStyleLbl="revTx" presStyleIdx="0" presStyleCnt="3">
        <dgm:presLayoutVars>
          <dgm:chMax val="0"/>
          <dgm:chPref val="0"/>
        </dgm:presLayoutVars>
      </dgm:prSet>
      <dgm:spPr/>
    </dgm:pt>
    <dgm:pt modelId="{1BE81DCB-A26F-4E08-A659-A2C6FE5659E4}" type="pres">
      <dgm:prSet presAssocID="{4850BCC3-7070-4C8C-A1D3-3EB6495041B4}" presName="sibTrans" presStyleCnt="0"/>
      <dgm:spPr/>
    </dgm:pt>
    <dgm:pt modelId="{0832500D-B728-43DA-9AC6-838FED821C6B}" type="pres">
      <dgm:prSet presAssocID="{7469B02C-4CD9-4F78-B9A0-315B8CFB731D}" presName="compNode" presStyleCnt="0"/>
      <dgm:spPr/>
    </dgm:pt>
    <dgm:pt modelId="{81E32D1D-57F7-496A-A510-8E444AF3721F}" type="pres">
      <dgm:prSet presAssocID="{7469B02C-4CD9-4F78-B9A0-315B8CFB731D}" presName="bgRect" presStyleLbl="bgShp" presStyleIdx="1" presStyleCnt="3"/>
      <dgm:spPr/>
    </dgm:pt>
    <dgm:pt modelId="{F7B786D4-4A84-4944-8AB2-F48539BB74FC}" type="pres">
      <dgm:prSet presAssocID="{7469B02C-4CD9-4F78-B9A0-315B8CFB731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5FAF5962-24DC-408F-B688-D784D91B4C33}" type="pres">
      <dgm:prSet presAssocID="{7469B02C-4CD9-4F78-B9A0-315B8CFB731D}" presName="spaceRect" presStyleCnt="0"/>
      <dgm:spPr/>
    </dgm:pt>
    <dgm:pt modelId="{D5718C62-E547-4F18-B25E-07A4071C44E5}" type="pres">
      <dgm:prSet presAssocID="{7469B02C-4CD9-4F78-B9A0-315B8CFB731D}" presName="parTx" presStyleLbl="revTx" presStyleIdx="1" presStyleCnt="3">
        <dgm:presLayoutVars>
          <dgm:chMax val="0"/>
          <dgm:chPref val="0"/>
        </dgm:presLayoutVars>
      </dgm:prSet>
      <dgm:spPr/>
    </dgm:pt>
    <dgm:pt modelId="{B975BD34-5DCA-4897-BD35-893A4D6B61A9}" type="pres">
      <dgm:prSet presAssocID="{6AFCC552-17FF-4767-8EF9-21EAC1F36AD9}" presName="sibTrans" presStyleCnt="0"/>
      <dgm:spPr/>
    </dgm:pt>
    <dgm:pt modelId="{1E4F26B7-DF28-4E34-A106-2D9C2AD9A1E1}" type="pres">
      <dgm:prSet presAssocID="{B6E669D0-B61B-4CF4-AE4D-8177DD9EC518}" presName="compNode" presStyleCnt="0"/>
      <dgm:spPr/>
    </dgm:pt>
    <dgm:pt modelId="{A67A74E4-1F8E-45F2-96BD-2E194175B7A9}" type="pres">
      <dgm:prSet presAssocID="{B6E669D0-B61B-4CF4-AE4D-8177DD9EC518}" presName="bgRect" presStyleLbl="bgShp" presStyleIdx="2" presStyleCnt="3"/>
      <dgm:spPr/>
    </dgm:pt>
    <dgm:pt modelId="{F5F8ADEB-08B7-48EB-90D9-2B69339A21C2}" type="pres">
      <dgm:prSet presAssocID="{B6E669D0-B61B-4CF4-AE4D-8177DD9EC5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A14D3222-10B6-4132-AB1D-E541120BEAD3}" type="pres">
      <dgm:prSet presAssocID="{B6E669D0-B61B-4CF4-AE4D-8177DD9EC518}" presName="spaceRect" presStyleCnt="0"/>
      <dgm:spPr/>
    </dgm:pt>
    <dgm:pt modelId="{F9C9C393-696E-4A38-ABD4-AE846CC9AC00}" type="pres">
      <dgm:prSet presAssocID="{B6E669D0-B61B-4CF4-AE4D-8177DD9EC518}" presName="parTx" presStyleLbl="revTx" presStyleIdx="2" presStyleCnt="3">
        <dgm:presLayoutVars>
          <dgm:chMax val="0"/>
          <dgm:chPref val="0"/>
        </dgm:presLayoutVars>
      </dgm:prSet>
      <dgm:spPr/>
    </dgm:pt>
  </dgm:ptLst>
  <dgm:cxnLst>
    <dgm:cxn modelId="{F2C39C0D-D7E3-4A60-BDE0-BC02F4FF93C3}" srcId="{6AE90629-1513-42D0-87F1-68398AB2231C}" destId="{D66143E9-1AC3-4B11-9B99-895207E1238D}" srcOrd="0" destOrd="0" parTransId="{BD9AD539-ED41-4FF7-A3D2-CB981AD754FA}" sibTransId="{4850BCC3-7070-4C8C-A1D3-3EB6495041B4}"/>
    <dgm:cxn modelId="{1D56BD0F-4D53-4C74-A6FC-F4BCAA1EB285}" type="presOf" srcId="{6AE90629-1513-42D0-87F1-68398AB2231C}" destId="{2B191883-B2E5-4BB5-A03D-68F7EF2C6177}" srcOrd="0" destOrd="0" presId="urn:microsoft.com/office/officeart/2018/2/layout/IconVerticalSolidList"/>
    <dgm:cxn modelId="{5F54314F-6BF0-4253-A3A0-7FDF9540410C}" type="presOf" srcId="{D66143E9-1AC3-4B11-9B99-895207E1238D}" destId="{79C5930C-EC4C-4EBE-8CD8-209DE77A9ACC}" srcOrd="0" destOrd="0" presId="urn:microsoft.com/office/officeart/2018/2/layout/IconVerticalSolidList"/>
    <dgm:cxn modelId="{A6441398-A6E6-49E2-8D1A-090B428C2ED7}" srcId="{6AE90629-1513-42D0-87F1-68398AB2231C}" destId="{7469B02C-4CD9-4F78-B9A0-315B8CFB731D}" srcOrd="1" destOrd="0" parTransId="{1ED19F96-8280-4D6B-9A67-774886621875}" sibTransId="{6AFCC552-17FF-4767-8EF9-21EAC1F36AD9}"/>
    <dgm:cxn modelId="{12FA6F9D-68AF-4C8C-8A42-A6E0F4E16B28}" srcId="{6AE90629-1513-42D0-87F1-68398AB2231C}" destId="{B6E669D0-B61B-4CF4-AE4D-8177DD9EC518}" srcOrd="2" destOrd="0" parTransId="{207A8473-D83D-4471-A693-12A1FA093B0F}" sibTransId="{E5C26CBA-4F5B-462D-A1D8-3BAD1E2EF92A}"/>
    <dgm:cxn modelId="{9BCEA8D8-EF74-429C-B6BB-F7B6CD7A6F11}" type="presOf" srcId="{7469B02C-4CD9-4F78-B9A0-315B8CFB731D}" destId="{D5718C62-E547-4F18-B25E-07A4071C44E5}" srcOrd="0" destOrd="0" presId="urn:microsoft.com/office/officeart/2018/2/layout/IconVerticalSolidList"/>
    <dgm:cxn modelId="{44309FE0-530C-419B-8ACD-10EA5A3B3D7D}" type="presOf" srcId="{B6E669D0-B61B-4CF4-AE4D-8177DD9EC518}" destId="{F9C9C393-696E-4A38-ABD4-AE846CC9AC00}" srcOrd="0" destOrd="0" presId="urn:microsoft.com/office/officeart/2018/2/layout/IconVerticalSolidList"/>
    <dgm:cxn modelId="{5D3DA6F8-D945-456E-9CC5-841FEDF157B9}" type="presParOf" srcId="{2B191883-B2E5-4BB5-A03D-68F7EF2C6177}" destId="{F086C282-E3AB-489D-BD82-AC7641B0F512}" srcOrd="0" destOrd="0" presId="urn:microsoft.com/office/officeart/2018/2/layout/IconVerticalSolidList"/>
    <dgm:cxn modelId="{32874484-D8A1-4710-A79D-757B9C4382CD}" type="presParOf" srcId="{F086C282-E3AB-489D-BD82-AC7641B0F512}" destId="{373FA292-0842-444D-8EC8-62F5F233FD15}" srcOrd="0" destOrd="0" presId="urn:microsoft.com/office/officeart/2018/2/layout/IconVerticalSolidList"/>
    <dgm:cxn modelId="{6462769B-F2A1-4C79-B171-773DF22AA2A9}" type="presParOf" srcId="{F086C282-E3AB-489D-BD82-AC7641B0F512}" destId="{7DF57D5D-56EA-4704-8B33-282A5EFE6F66}" srcOrd="1" destOrd="0" presId="urn:microsoft.com/office/officeart/2018/2/layout/IconVerticalSolidList"/>
    <dgm:cxn modelId="{727E0E99-302A-49EB-A6FD-8426D1F32000}" type="presParOf" srcId="{F086C282-E3AB-489D-BD82-AC7641B0F512}" destId="{D4E912D8-4092-4BBC-89AA-2AE5BEADF935}" srcOrd="2" destOrd="0" presId="urn:microsoft.com/office/officeart/2018/2/layout/IconVerticalSolidList"/>
    <dgm:cxn modelId="{426B8347-9221-4D2C-B4CE-7D590E190B94}" type="presParOf" srcId="{F086C282-E3AB-489D-BD82-AC7641B0F512}" destId="{79C5930C-EC4C-4EBE-8CD8-209DE77A9ACC}" srcOrd="3" destOrd="0" presId="urn:microsoft.com/office/officeart/2018/2/layout/IconVerticalSolidList"/>
    <dgm:cxn modelId="{9A910247-A535-4A3E-8499-7775DC0735F9}" type="presParOf" srcId="{2B191883-B2E5-4BB5-A03D-68F7EF2C6177}" destId="{1BE81DCB-A26F-4E08-A659-A2C6FE5659E4}" srcOrd="1" destOrd="0" presId="urn:microsoft.com/office/officeart/2018/2/layout/IconVerticalSolidList"/>
    <dgm:cxn modelId="{25AE8B49-C9D3-48B8-AAB8-9A03B885DFB4}" type="presParOf" srcId="{2B191883-B2E5-4BB5-A03D-68F7EF2C6177}" destId="{0832500D-B728-43DA-9AC6-838FED821C6B}" srcOrd="2" destOrd="0" presId="urn:microsoft.com/office/officeart/2018/2/layout/IconVerticalSolidList"/>
    <dgm:cxn modelId="{AECFC724-08E4-4B8B-A3B5-EE496F996A21}" type="presParOf" srcId="{0832500D-B728-43DA-9AC6-838FED821C6B}" destId="{81E32D1D-57F7-496A-A510-8E444AF3721F}" srcOrd="0" destOrd="0" presId="urn:microsoft.com/office/officeart/2018/2/layout/IconVerticalSolidList"/>
    <dgm:cxn modelId="{FA4D3DF6-1808-4300-9F9D-0FF70C9E7C36}" type="presParOf" srcId="{0832500D-B728-43DA-9AC6-838FED821C6B}" destId="{F7B786D4-4A84-4944-8AB2-F48539BB74FC}" srcOrd="1" destOrd="0" presId="urn:microsoft.com/office/officeart/2018/2/layout/IconVerticalSolidList"/>
    <dgm:cxn modelId="{9DD159CA-733C-449A-A0A9-859C7478EFF4}" type="presParOf" srcId="{0832500D-B728-43DA-9AC6-838FED821C6B}" destId="{5FAF5962-24DC-408F-B688-D784D91B4C33}" srcOrd="2" destOrd="0" presId="urn:microsoft.com/office/officeart/2018/2/layout/IconVerticalSolidList"/>
    <dgm:cxn modelId="{6DEEB9CB-8720-44C2-B89E-B523A733CF40}" type="presParOf" srcId="{0832500D-B728-43DA-9AC6-838FED821C6B}" destId="{D5718C62-E547-4F18-B25E-07A4071C44E5}" srcOrd="3" destOrd="0" presId="urn:microsoft.com/office/officeart/2018/2/layout/IconVerticalSolidList"/>
    <dgm:cxn modelId="{D7A8604B-DFFB-456F-AF52-CE6240801299}" type="presParOf" srcId="{2B191883-B2E5-4BB5-A03D-68F7EF2C6177}" destId="{B975BD34-5DCA-4897-BD35-893A4D6B61A9}" srcOrd="3" destOrd="0" presId="urn:microsoft.com/office/officeart/2018/2/layout/IconVerticalSolidList"/>
    <dgm:cxn modelId="{A80EB96B-6DED-439A-83F7-C57BA614DAAB}" type="presParOf" srcId="{2B191883-B2E5-4BB5-A03D-68F7EF2C6177}" destId="{1E4F26B7-DF28-4E34-A106-2D9C2AD9A1E1}" srcOrd="4" destOrd="0" presId="urn:microsoft.com/office/officeart/2018/2/layout/IconVerticalSolidList"/>
    <dgm:cxn modelId="{40C0380C-F87D-4AB6-9EAE-4E7A473EA869}" type="presParOf" srcId="{1E4F26B7-DF28-4E34-A106-2D9C2AD9A1E1}" destId="{A67A74E4-1F8E-45F2-96BD-2E194175B7A9}" srcOrd="0" destOrd="0" presId="urn:microsoft.com/office/officeart/2018/2/layout/IconVerticalSolidList"/>
    <dgm:cxn modelId="{35EDAECE-67D2-4B52-B50E-9EFB867F215C}" type="presParOf" srcId="{1E4F26B7-DF28-4E34-A106-2D9C2AD9A1E1}" destId="{F5F8ADEB-08B7-48EB-90D9-2B69339A21C2}" srcOrd="1" destOrd="0" presId="urn:microsoft.com/office/officeart/2018/2/layout/IconVerticalSolidList"/>
    <dgm:cxn modelId="{C3844220-A7FE-4507-854F-69AD508DCC04}" type="presParOf" srcId="{1E4F26B7-DF28-4E34-A106-2D9C2AD9A1E1}" destId="{A14D3222-10B6-4132-AB1D-E541120BEAD3}" srcOrd="2" destOrd="0" presId="urn:microsoft.com/office/officeart/2018/2/layout/IconVerticalSolidList"/>
    <dgm:cxn modelId="{682BED17-E39E-42CD-B434-9FD6315DE4A6}" type="presParOf" srcId="{1E4F26B7-DF28-4E34-A106-2D9C2AD9A1E1}" destId="{F9C9C393-696E-4A38-ABD4-AE846CC9AC0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FA292-0842-444D-8EC8-62F5F233FD15}">
      <dsp:nvSpPr>
        <dsp:cNvPr id="0" name=""/>
        <dsp:cNvSpPr/>
      </dsp:nvSpPr>
      <dsp:spPr>
        <a:xfrm>
          <a:off x="0" y="531"/>
          <a:ext cx="10515600" cy="124328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F57D5D-56EA-4704-8B33-282A5EFE6F66}">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5930C-EC4C-4EBE-8CD8-209DE77A9ACC}">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100000"/>
            </a:lnSpc>
            <a:spcBef>
              <a:spcPct val="0"/>
            </a:spcBef>
            <a:spcAft>
              <a:spcPct val="35000"/>
            </a:spcAft>
            <a:buNone/>
          </a:pPr>
          <a:r>
            <a:rPr lang="en-US" sz="2500" kern="1200"/>
            <a:t>Display Neodymium adsorption data as a Langmuir (non-linear regression) and Freundlich (linear regression) </a:t>
          </a:r>
        </a:p>
      </dsp:txBody>
      <dsp:txXfrm>
        <a:off x="1435988" y="531"/>
        <a:ext cx="9079611" cy="1243280"/>
      </dsp:txXfrm>
    </dsp:sp>
    <dsp:sp modelId="{81E32D1D-57F7-496A-A510-8E444AF3721F}">
      <dsp:nvSpPr>
        <dsp:cNvPr id="0" name=""/>
        <dsp:cNvSpPr/>
      </dsp:nvSpPr>
      <dsp:spPr>
        <a:xfrm>
          <a:off x="0" y="1554631"/>
          <a:ext cx="10515600" cy="124328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B786D4-4A84-4944-8AB2-F48539BB74FC}">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718C62-E547-4F18-B25E-07A4071C44E5}">
      <dsp:nvSpPr>
        <dsp:cNvPr id="0" name=""/>
        <dsp:cNvSpPr/>
      </dsp:nvSpPr>
      <dsp:spPr>
        <a:xfrm>
          <a:off x="1435988" y="15546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100000"/>
            </a:lnSpc>
            <a:spcBef>
              <a:spcPct val="0"/>
            </a:spcBef>
            <a:spcAft>
              <a:spcPct val="35000"/>
            </a:spcAft>
            <a:buNone/>
          </a:pPr>
          <a:r>
            <a:rPr lang="en-US" sz="2500" kern="1200"/>
            <a:t>Analyze the residuals to determine which regression is a better model for the data</a:t>
          </a:r>
        </a:p>
      </dsp:txBody>
      <dsp:txXfrm>
        <a:off x="1435988" y="1554631"/>
        <a:ext cx="9079611" cy="1243280"/>
      </dsp:txXfrm>
    </dsp:sp>
    <dsp:sp modelId="{A67A74E4-1F8E-45F2-96BD-2E194175B7A9}">
      <dsp:nvSpPr>
        <dsp:cNvPr id="0" name=""/>
        <dsp:cNvSpPr/>
      </dsp:nvSpPr>
      <dsp:spPr>
        <a:xfrm>
          <a:off x="0" y="3108732"/>
          <a:ext cx="10515600" cy="124328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F8ADEB-08B7-48EB-90D9-2B69339A21C2}">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C9C393-696E-4A38-ABD4-AE846CC9AC00}">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100000"/>
            </a:lnSpc>
            <a:spcBef>
              <a:spcPct val="0"/>
            </a:spcBef>
            <a:spcAft>
              <a:spcPct val="35000"/>
            </a:spcAft>
            <a:buNone/>
          </a:pPr>
          <a:r>
            <a:rPr lang="en-US" sz="2500" kern="1200"/>
            <a:t>Use cross-validation to assess the uncertainty of the regression lines</a:t>
          </a:r>
        </a:p>
      </dsp:txBody>
      <dsp:txXfrm>
        <a:off x="1435988" y="3108732"/>
        <a:ext cx="9079611" cy="12432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4/17/22</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4/17/22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310904-DE8F-4B8E-99C6-5AFA03672FFA}" type="datetimeFigureOut">
              <a:rPr lang="en-US" smtClean="0"/>
              <a:t>4/17/22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429043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10904-DE8F-4B8E-99C6-5AFA03672FFA}" type="datetimeFigureOut">
              <a:rPr lang="en-US" smtClean="0"/>
              <a:t>4/17/22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979985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10904-DE8F-4B8E-99C6-5AFA03672FFA}" type="datetimeFigureOut">
              <a:rPr lang="en-US" smtClean="0"/>
              <a:t>4/17/22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491230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310904-DE8F-4B8E-99C6-5AFA03672FFA}" type="datetimeFigureOut">
              <a:rPr lang="en-US" smtClean="0"/>
              <a:t>4/17/22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104586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310904-DE8F-4B8E-99C6-5AFA03672FFA}" type="datetimeFigureOut">
              <a:rPr lang="en-US" smtClean="0"/>
              <a:t>4/17/22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148988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310904-DE8F-4B8E-99C6-5AFA03672FFA}" type="datetimeFigureOut">
              <a:rPr lang="en-US" smtClean="0"/>
              <a:t>4/17/22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4267224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10904-DE8F-4B8E-99C6-5AFA03672FFA}" type="datetimeFigureOut">
              <a:rPr lang="en-US" smtClean="0"/>
              <a:t>4/17/22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3425494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310904-DE8F-4B8E-99C6-5AFA03672FFA}" type="datetimeFigureOut">
              <a:rPr lang="en-US" smtClean="0"/>
              <a:t>4/17/22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41942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310904-DE8F-4B8E-99C6-5AFA03672FFA}" type="datetimeFigureOut">
              <a:rPr lang="en-US" smtClean="0"/>
              <a:t>4/17/22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1967544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10904-DE8F-4B8E-99C6-5AFA03672FFA}" type="datetimeFigureOut">
              <a:rPr lang="en-US" smtClean="0"/>
              <a:t>4/17/22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908059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10904-DE8F-4B8E-99C6-5AFA03672FFA}" type="datetimeFigureOut">
              <a:rPr lang="en-US" smtClean="0"/>
              <a:t>4/17/22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4238715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41465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19900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dirty="0"/>
              <a:t>Click to edit Master title style</a:t>
            </a:r>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4/17/22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4/17/22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4/17/22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4/17/22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4/17/22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87181503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4" name="Picture 43" descr="Codes on papers">
            <a:extLst>
              <a:ext uri="{FF2B5EF4-FFF2-40B4-BE49-F238E27FC236}">
                <a16:creationId xmlns:a16="http://schemas.microsoft.com/office/drawing/2014/main" id="{0B3C27C6-CEFA-966A-88F3-CE224310371C}"/>
              </a:ext>
            </a:extLst>
          </p:cNvPr>
          <p:cNvPicPr>
            <a:picLocks noChangeAspect="1"/>
          </p:cNvPicPr>
          <p:nvPr/>
        </p:nvPicPr>
        <p:blipFill rotWithShape="1">
          <a:blip r:embed="rId3">
            <a:alphaModFix amt="50000"/>
          </a:blip>
          <a:srcRect t="3608" b="12122"/>
          <a:stretch/>
        </p:blipFill>
        <p:spPr>
          <a:xfrm>
            <a:off x="20" y="1"/>
            <a:ext cx="12191980" cy="6857999"/>
          </a:xfrm>
          <a:prstGeom prst="rect">
            <a:avLst/>
          </a:prstGeo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524000" y="1122362"/>
            <a:ext cx="9144000" cy="2900518"/>
          </a:xfrm>
        </p:spPr>
        <p:txBody>
          <a:bodyPr vert="horz" lIns="91440" tIns="45720" rIns="91440" bIns="45720" rtlCol="0" anchor="b" anchorCtr="0">
            <a:normAutofit/>
          </a:bodyPr>
          <a:lstStyle/>
          <a:p>
            <a:pPr algn="ctr">
              <a:lnSpc>
                <a:spcPct val="90000"/>
              </a:lnSpc>
            </a:pPr>
            <a:r>
              <a:rPr lang="en-US" sz="5600" b="1" dirty="0">
                <a:solidFill>
                  <a:srgbClr val="FFFFFF"/>
                </a:solidFill>
              </a:rPr>
              <a:t>Comparison of linear and nonlinear regression of adsorption isotherms</a:t>
            </a:r>
          </a:p>
        </p:txBody>
      </p:sp>
      <p:sp>
        <p:nvSpPr>
          <p:cNvPr id="5" name="TextBox 4">
            <a:extLst>
              <a:ext uri="{FF2B5EF4-FFF2-40B4-BE49-F238E27FC236}">
                <a16:creationId xmlns:a16="http://schemas.microsoft.com/office/drawing/2014/main" id="{7E3C293C-E9C0-F141-B085-37DC1EF44154}"/>
              </a:ext>
            </a:extLst>
          </p:cNvPr>
          <p:cNvSpPr txBox="1"/>
          <p:nvPr/>
        </p:nvSpPr>
        <p:spPr>
          <a:xfrm>
            <a:off x="3914775" y="4022880"/>
            <a:ext cx="4686300" cy="892552"/>
          </a:xfrm>
          <a:prstGeom prst="rect">
            <a:avLst/>
          </a:prstGeom>
          <a:noFill/>
        </p:spPr>
        <p:txBody>
          <a:bodyPr wrap="square" rtlCol="0">
            <a:spAutoFit/>
          </a:bodyPr>
          <a:lstStyle/>
          <a:p>
            <a:pPr algn="ctr"/>
            <a:r>
              <a:rPr lang="en-US" sz="2800" dirty="0"/>
              <a:t>EAS 4480 </a:t>
            </a:r>
          </a:p>
          <a:p>
            <a:pPr algn="ctr"/>
            <a:r>
              <a:rPr lang="en-US" sz="2400" dirty="0"/>
              <a:t>Paige Wise</a:t>
            </a:r>
          </a:p>
        </p:txBody>
      </p:sp>
    </p:spTree>
    <p:extLst>
      <p:ext uri="{BB962C8B-B14F-4D97-AF65-F5344CB8AC3E}">
        <p14:creationId xmlns:p14="http://schemas.microsoft.com/office/powerpoint/2010/main" val="155831519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7E5867-180D-0044-9ABB-37962A461FBF}"/>
              </a:ext>
            </a:extLst>
          </p:cNvPr>
          <p:cNvSpPr>
            <a:spLocks noGrp="1"/>
          </p:cNvSpPr>
          <p:nvPr>
            <p:ph type="title"/>
          </p:nvPr>
        </p:nvSpPr>
        <p:spPr/>
        <p:txBody>
          <a:bodyPr/>
          <a:lstStyle/>
          <a:p>
            <a:r>
              <a:rPr lang="en-US" dirty="0"/>
              <a:t>Rare earth element Adsorption </a:t>
            </a:r>
          </a:p>
        </p:txBody>
      </p:sp>
      <p:sp>
        <p:nvSpPr>
          <p:cNvPr id="4" name="Text Placeholder 3">
            <a:extLst>
              <a:ext uri="{FF2B5EF4-FFF2-40B4-BE49-F238E27FC236}">
                <a16:creationId xmlns:a16="http://schemas.microsoft.com/office/drawing/2014/main" id="{DE7365FB-6BFD-0A4D-959D-399E7F03B050}"/>
              </a:ext>
            </a:extLst>
          </p:cNvPr>
          <p:cNvSpPr>
            <a:spLocks noGrp="1"/>
          </p:cNvSpPr>
          <p:nvPr>
            <p:ph type="body" sz="quarter" idx="14"/>
          </p:nvPr>
        </p:nvSpPr>
        <p:spPr>
          <a:xfrm>
            <a:off x="671262" y="5248799"/>
            <a:ext cx="4645153" cy="1145352"/>
          </a:xfrm>
        </p:spPr>
        <p:txBody>
          <a:bodyPr>
            <a:normAutofit fontScale="25000" lnSpcReduction="20000"/>
          </a:bodyPr>
          <a:lstStyle/>
          <a:p>
            <a:pPr algn="ctr">
              <a:lnSpc>
                <a:spcPct val="120000"/>
              </a:lnSpc>
            </a:pPr>
            <a:r>
              <a:rPr lang="en-US" sz="4800" dirty="0"/>
              <a:t>Figure 1: An adapted periodic table to visually display the rare earth metals and the light, middle, and heavy REEs. The categories of REEs are differentiated by atomic mass as the atomic numbers increase across the row. (CC-licensed).</a:t>
            </a:r>
          </a:p>
          <a:p>
            <a:endParaRPr lang="en-US" dirty="0"/>
          </a:p>
        </p:txBody>
      </p:sp>
      <p:sp>
        <p:nvSpPr>
          <p:cNvPr id="5" name="Text Placeholder 4">
            <a:extLst>
              <a:ext uri="{FF2B5EF4-FFF2-40B4-BE49-F238E27FC236}">
                <a16:creationId xmlns:a16="http://schemas.microsoft.com/office/drawing/2014/main" id="{16490531-5F92-E643-ABEC-BDC95E44CF6F}"/>
              </a:ext>
            </a:extLst>
          </p:cNvPr>
          <p:cNvSpPr>
            <a:spLocks noGrp="1"/>
          </p:cNvSpPr>
          <p:nvPr>
            <p:ph type="body" sz="quarter" idx="15"/>
          </p:nvPr>
        </p:nvSpPr>
        <p:spPr>
          <a:xfrm>
            <a:off x="6496935" y="6018403"/>
            <a:ext cx="4653158" cy="864761"/>
          </a:xfrm>
        </p:spPr>
        <p:txBody>
          <a:bodyPr>
            <a:normAutofit/>
          </a:bodyPr>
          <a:lstStyle/>
          <a:p>
            <a:pPr algn="ctr">
              <a:lnSpc>
                <a:spcPct val="120000"/>
              </a:lnSpc>
            </a:pPr>
            <a:r>
              <a:rPr lang="en-US" b="0" dirty="0">
                <a:solidFill>
                  <a:schemeClr val="bg1"/>
                </a:solidFill>
              </a:rPr>
              <a:t>Figure 2: (a) A model of kaolinite highlighting the alternating silicate tetrahedral and aluminum octahedral layers. (b) Hydrated rare earth ions are adsorbing to the surface of kaolinite (Borst et. al 2020)</a:t>
            </a:r>
          </a:p>
          <a:p>
            <a:endParaRPr lang="en-US" dirty="0"/>
          </a:p>
        </p:txBody>
      </p:sp>
      <p:grpSp>
        <p:nvGrpSpPr>
          <p:cNvPr id="6" name="Group 5">
            <a:extLst>
              <a:ext uri="{FF2B5EF4-FFF2-40B4-BE49-F238E27FC236}">
                <a16:creationId xmlns:a16="http://schemas.microsoft.com/office/drawing/2014/main" id="{A6E1713F-586C-0F41-9387-FA63F6354609}"/>
              </a:ext>
            </a:extLst>
          </p:cNvPr>
          <p:cNvGrpSpPr/>
          <p:nvPr/>
        </p:nvGrpSpPr>
        <p:grpSpPr>
          <a:xfrm>
            <a:off x="671261" y="2222903"/>
            <a:ext cx="4645153" cy="2984658"/>
            <a:chOff x="152400" y="162225"/>
            <a:chExt cx="6553200" cy="3858197"/>
          </a:xfrm>
        </p:grpSpPr>
        <p:pic>
          <p:nvPicPr>
            <p:cNvPr id="7" name="Shape 2">
              <a:extLst>
                <a:ext uri="{FF2B5EF4-FFF2-40B4-BE49-F238E27FC236}">
                  <a16:creationId xmlns:a16="http://schemas.microsoft.com/office/drawing/2014/main" id="{0D8E745B-3FA2-F643-83D8-0E470B9DA5C8}"/>
                </a:ext>
              </a:extLst>
            </p:cNvPr>
            <p:cNvPicPr preferRelativeResize="0"/>
            <p:nvPr/>
          </p:nvPicPr>
          <p:blipFill>
            <a:blip r:embed="rId2">
              <a:alphaModFix/>
            </a:blip>
            <a:stretch>
              <a:fillRect/>
            </a:stretch>
          </p:blipFill>
          <p:spPr>
            <a:xfrm>
              <a:off x="152400" y="162225"/>
              <a:ext cx="6553200" cy="3858197"/>
            </a:xfrm>
            <a:prstGeom prst="rect">
              <a:avLst/>
            </a:prstGeom>
            <a:noFill/>
            <a:ln>
              <a:noFill/>
            </a:ln>
          </p:spPr>
        </p:pic>
        <p:sp>
          <p:nvSpPr>
            <p:cNvPr id="8" name="Rectangle 7">
              <a:extLst>
                <a:ext uri="{FF2B5EF4-FFF2-40B4-BE49-F238E27FC236}">
                  <a16:creationId xmlns:a16="http://schemas.microsoft.com/office/drawing/2014/main" id="{6FBC5DB3-CC25-1A47-9199-BA9B8E123D7C}"/>
                </a:ext>
              </a:extLst>
            </p:cNvPr>
            <p:cNvSpPr/>
            <p:nvPr/>
          </p:nvSpPr>
          <p:spPr>
            <a:xfrm>
              <a:off x="1219500" y="1347350"/>
              <a:ext cx="314700" cy="7671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algn="just">
                <a:lnSpc>
                  <a:spcPct val="200000"/>
                </a:lnSpc>
                <a:spcBef>
                  <a:spcPts val="1200"/>
                </a:spcBef>
                <a:spcAft>
                  <a:spcPts val="1000"/>
                </a:spcAft>
              </a:pPr>
              <a:r>
                <a:rPr lang="en-US" sz="1200">
                  <a:effectLst/>
                  <a:latin typeface="Times New Roman" panose="02020603050405020304" pitchFamily="18" charset="0"/>
                  <a:ea typeface="Calibri" panose="020F0502020204030204" pitchFamily="34" charset="0"/>
                </a:rPr>
                <a:t> </a:t>
              </a:r>
            </a:p>
          </p:txBody>
        </p:sp>
        <p:sp>
          <p:nvSpPr>
            <p:cNvPr id="9" name="Rectangle 8">
              <a:extLst>
                <a:ext uri="{FF2B5EF4-FFF2-40B4-BE49-F238E27FC236}">
                  <a16:creationId xmlns:a16="http://schemas.microsoft.com/office/drawing/2014/main" id="{A6C742DA-298D-E94A-86CE-0BED88013F8A}"/>
                </a:ext>
              </a:extLst>
            </p:cNvPr>
            <p:cNvSpPr/>
            <p:nvPr/>
          </p:nvSpPr>
          <p:spPr>
            <a:xfrm rot="5400000">
              <a:off x="3410100" y="1030075"/>
              <a:ext cx="378600" cy="47601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algn="just">
                <a:lnSpc>
                  <a:spcPct val="200000"/>
                </a:lnSpc>
                <a:spcBef>
                  <a:spcPts val="1200"/>
                </a:spcBef>
                <a:spcAft>
                  <a:spcPts val="1000"/>
                </a:spcAft>
              </a:pPr>
              <a:r>
                <a:rPr lang="en-US" sz="1200">
                  <a:effectLst/>
                  <a:latin typeface="Times New Roman" panose="02020603050405020304" pitchFamily="18" charset="0"/>
                  <a:ea typeface="Calibri" panose="020F0502020204030204" pitchFamily="34" charset="0"/>
                </a:rPr>
                <a:t> </a:t>
              </a:r>
            </a:p>
          </p:txBody>
        </p:sp>
        <p:sp>
          <p:nvSpPr>
            <p:cNvPr id="10" name="Rectangle 9">
              <a:extLst>
                <a:ext uri="{FF2B5EF4-FFF2-40B4-BE49-F238E27FC236}">
                  <a16:creationId xmlns:a16="http://schemas.microsoft.com/office/drawing/2014/main" id="{88D0CDA3-808B-4C4C-800F-D498CD6065AA}"/>
                </a:ext>
              </a:extLst>
            </p:cNvPr>
            <p:cNvSpPr/>
            <p:nvPr/>
          </p:nvSpPr>
          <p:spPr>
            <a:xfrm>
              <a:off x="1219500" y="3220825"/>
              <a:ext cx="1701300" cy="378600"/>
            </a:xfrm>
            <a:prstGeom prst="rect">
              <a:avLst/>
            </a:prstGeom>
            <a:solidFill>
              <a:srgbClr val="4A86E8">
                <a:alpha val="19550"/>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algn="just">
                <a:lnSpc>
                  <a:spcPct val="200000"/>
                </a:lnSpc>
                <a:spcBef>
                  <a:spcPts val="1200"/>
                </a:spcBef>
                <a:spcAft>
                  <a:spcPts val="1000"/>
                </a:spcAft>
              </a:pPr>
              <a:r>
                <a:rPr lang="en-US" sz="1200">
                  <a:effectLst/>
                  <a:latin typeface="Times New Roman" panose="02020603050405020304" pitchFamily="18" charset="0"/>
                  <a:ea typeface="Calibri" panose="020F0502020204030204" pitchFamily="34" charset="0"/>
                </a:rPr>
                <a:t> </a:t>
              </a:r>
            </a:p>
          </p:txBody>
        </p:sp>
        <p:sp>
          <p:nvSpPr>
            <p:cNvPr id="11" name="Rectangle 10">
              <a:extLst>
                <a:ext uri="{FF2B5EF4-FFF2-40B4-BE49-F238E27FC236}">
                  <a16:creationId xmlns:a16="http://schemas.microsoft.com/office/drawing/2014/main" id="{FCDAC911-41D9-F44B-A62A-0563B197FE5B}"/>
                </a:ext>
              </a:extLst>
            </p:cNvPr>
            <p:cNvSpPr/>
            <p:nvPr/>
          </p:nvSpPr>
          <p:spPr>
            <a:xfrm>
              <a:off x="2920800" y="3220825"/>
              <a:ext cx="1013100" cy="378600"/>
            </a:xfrm>
            <a:prstGeom prst="rect">
              <a:avLst/>
            </a:prstGeom>
            <a:solidFill>
              <a:srgbClr val="B6D7A8">
                <a:alpha val="28490"/>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algn="just">
                <a:lnSpc>
                  <a:spcPct val="200000"/>
                </a:lnSpc>
                <a:spcBef>
                  <a:spcPts val="1200"/>
                </a:spcBef>
                <a:spcAft>
                  <a:spcPts val="1000"/>
                </a:spcAft>
              </a:pPr>
              <a:r>
                <a:rPr lang="en-US" sz="1200">
                  <a:effectLst/>
                  <a:latin typeface="Times New Roman" panose="02020603050405020304" pitchFamily="18" charset="0"/>
                  <a:ea typeface="Calibri" panose="020F0502020204030204" pitchFamily="34" charset="0"/>
                </a:rPr>
                <a:t> </a:t>
              </a:r>
            </a:p>
          </p:txBody>
        </p:sp>
        <p:sp>
          <p:nvSpPr>
            <p:cNvPr id="12" name="Rectangle 11">
              <a:extLst>
                <a:ext uri="{FF2B5EF4-FFF2-40B4-BE49-F238E27FC236}">
                  <a16:creationId xmlns:a16="http://schemas.microsoft.com/office/drawing/2014/main" id="{4F1DA68D-ED1E-C24E-B279-54095FDE11E1}"/>
                </a:ext>
              </a:extLst>
            </p:cNvPr>
            <p:cNvSpPr/>
            <p:nvPr/>
          </p:nvSpPr>
          <p:spPr>
            <a:xfrm>
              <a:off x="3933850" y="3220825"/>
              <a:ext cx="2045700" cy="378600"/>
            </a:xfrm>
            <a:prstGeom prst="rect">
              <a:avLst/>
            </a:prstGeom>
            <a:solidFill>
              <a:srgbClr val="D5A6BD">
                <a:alpha val="18990"/>
              </a:srgbClr>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algn="just">
                <a:lnSpc>
                  <a:spcPct val="200000"/>
                </a:lnSpc>
                <a:spcBef>
                  <a:spcPts val="1200"/>
                </a:spcBef>
                <a:spcAft>
                  <a:spcPts val="1000"/>
                </a:spcAft>
              </a:pPr>
              <a:r>
                <a:rPr lang="en-US" sz="1200">
                  <a:effectLst/>
                  <a:latin typeface="Times New Roman" panose="02020603050405020304" pitchFamily="18" charset="0"/>
                  <a:ea typeface="Calibri" panose="020F0502020204030204" pitchFamily="34" charset="0"/>
                </a:rPr>
                <a:t> </a:t>
              </a:r>
            </a:p>
          </p:txBody>
        </p:sp>
        <p:sp>
          <p:nvSpPr>
            <p:cNvPr id="13" name="Text Box 15">
              <a:extLst>
                <a:ext uri="{FF2B5EF4-FFF2-40B4-BE49-F238E27FC236}">
                  <a16:creationId xmlns:a16="http://schemas.microsoft.com/office/drawing/2014/main" id="{C5A2B5D5-3594-4647-B2DF-56FCBAA266A6}"/>
                </a:ext>
              </a:extLst>
            </p:cNvPr>
            <p:cNvSpPr txBox="1"/>
            <p:nvPr/>
          </p:nvSpPr>
          <p:spPr>
            <a:xfrm>
              <a:off x="1559095" y="2538990"/>
              <a:ext cx="1787302" cy="1268822"/>
            </a:xfrm>
            <a:prstGeom prst="rect">
              <a:avLst/>
            </a:prstGeom>
            <a:noFill/>
            <a:ln>
              <a:noFill/>
            </a:ln>
          </p:spPr>
          <p:txBody>
            <a:bodyPr spcFirstLastPara="1" wrap="square" lIns="91425" tIns="91425" rIns="91425" bIns="91425" anchor="t" anchorCtr="0">
              <a:noAutofit/>
            </a:bodyPr>
            <a:lstStyle/>
            <a:p>
              <a:pPr marL="0" marR="0" algn="just">
                <a:lnSpc>
                  <a:spcPct val="200000"/>
                </a:lnSpc>
                <a:spcBef>
                  <a:spcPts val="1200"/>
                </a:spcBef>
                <a:spcAft>
                  <a:spcPts val="1000"/>
                </a:spcAft>
              </a:pPr>
              <a:r>
                <a:rPr lang="en-US" sz="1100">
                  <a:solidFill>
                    <a:srgbClr val="000000"/>
                  </a:solidFill>
                  <a:effectLst/>
                  <a:latin typeface="Arial" panose="020B0604020202020204" pitchFamily="34" charset="0"/>
                  <a:ea typeface="Arial" panose="020B0604020202020204" pitchFamily="34" charset="0"/>
                </a:rPr>
                <a:t>LREE</a:t>
              </a:r>
              <a:endParaRPr lang="en-US" sz="1200">
                <a:effectLst/>
                <a:latin typeface="Times New Roman" panose="02020603050405020304" pitchFamily="18" charset="0"/>
                <a:ea typeface="Calibri" panose="020F0502020204030204" pitchFamily="34" charset="0"/>
              </a:endParaRPr>
            </a:p>
          </p:txBody>
        </p:sp>
        <p:sp>
          <p:nvSpPr>
            <p:cNvPr id="14" name="Text Box 16">
              <a:extLst>
                <a:ext uri="{FF2B5EF4-FFF2-40B4-BE49-F238E27FC236}">
                  <a16:creationId xmlns:a16="http://schemas.microsoft.com/office/drawing/2014/main" id="{EFF447C0-5700-8441-9B45-4545B7A4EFD1}"/>
                </a:ext>
              </a:extLst>
            </p:cNvPr>
            <p:cNvSpPr txBox="1"/>
            <p:nvPr/>
          </p:nvSpPr>
          <p:spPr>
            <a:xfrm>
              <a:off x="2891519" y="2526932"/>
              <a:ext cx="1495070" cy="965861"/>
            </a:xfrm>
            <a:prstGeom prst="rect">
              <a:avLst/>
            </a:prstGeom>
            <a:noFill/>
            <a:ln>
              <a:noFill/>
            </a:ln>
          </p:spPr>
          <p:txBody>
            <a:bodyPr spcFirstLastPara="1" wrap="square" lIns="91425" tIns="91425" rIns="91425" bIns="91425" anchor="t" anchorCtr="0">
              <a:noAutofit/>
            </a:bodyPr>
            <a:lstStyle/>
            <a:p>
              <a:pPr marL="0" marR="0" algn="just">
                <a:lnSpc>
                  <a:spcPct val="200000"/>
                </a:lnSpc>
                <a:spcBef>
                  <a:spcPts val="1200"/>
                </a:spcBef>
                <a:spcAft>
                  <a:spcPts val="1000"/>
                </a:spcAft>
              </a:pPr>
              <a:r>
                <a:rPr lang="en-US" sz="1100">
                  <a:solidFill>
                    <a:srgbClr val="000000"/>
                  </a:solidFill>
                  <a:effectLst/>
                  <a:latin typeface="Arial" panose="020B0604020202020204" pitchFamily="34" charset="0"/>
                  <a:ea typeface="Arial" panose="020B0604020202020204" pitchFamily="34" charset="0"/>
                </a:rPr>
                <a:t>MREE</a:t>
              </a:r>
              <a:endParaRPr lang="en-US" sz="1200">
                <a:effectLst/>
                <a:latin typeface="Times New Roman" panose="02020603050405020304" pitchFamily="18" charset="0"/>
                <a:ea typeface="Calibri" panose="020F0502020204030204" pitchFamily="34" charset="0"/>
              </a:endParaRPr>
            </a:p>
          </p:txBody>
        </p:sp>
        <p:sp>
          <p:nvSpPr>
            <p:cNvPr id="15" name="Text Box 17">
              <a:extLst>
                <a:ext uri="{FF2B5EF4-FFF2-40B4-BE49-F238E27FC236}">
                  <a16:creationId xmlns:a16="http://schemas.microsoft.com/office/drawing/2014/main" id="{90AE63F3-8288-B246-B201-87BF6BC2E897}"/>
                </a:ext>
              </a:extLst>
            </p:cNvPr>
            <p:cNvSpPr txBox="1"/>
            <p:nvPr/>
          </p:nvSpPr>
          <p:spPr>
            <a:xfrm>
              <a:off x="4542516" y="2551566"/>
              <a:ext cx="1545089" cy="1088610"/>
            </a:xfrm>
            <a:prstGeom prst="rect">
              <a:avLst/>
            </a:prstGeom>
            <a:noFill/>
            <a:ln>
              <a:noFill/>
            </a:ln>
          </p:spPr>
          <p:txBody>
            <a:bodyPr spcFirstLastPara="1" wrap="square" lIns="91425" tIns="91425" rIns="91425" bIns="91425" anchor="t" anchorCtr="0">
              <a:noAutofit/>
            </a:bodyPr>
            <a:lstStyle/>
            <a:p>
              <a:pPr marL="0" marR="0" algn="just">
                <a:lnSpc>
                  <a:spcPct val="200000"/>
                </a:lnSpc>
                <a:spcBef>
                  <a:spcPts val="1200"/>
                </a:spcBef>
                <a:spcAft>
                  <a:spcPts val="1000"/>
                </a:spcAft>
              </a:pPr>
              <a:r>
                <a:rPr lang="en-US" sz="1100">
                  <a:solidFill>
                    <a:srgbClr val="000000"/>
                  </a:solidFill>
                  <a:effectLst/>
                  <a:latin typeface="Arial" panose="020B0604020202020204" pitchFamily="34" charset="0"/>
                  <a:ea typeface="Arial" panose="020B0604020202020204" pitchFamily="34" charset="0"/>
                </a:rPr>
                <a:t>HREE</a:t>
              </a:r>
              <a:endParaRPr lang="en-US" sz="1200">
                <a:effectLst/>
                <a:latin typeface="Times New Roman" panose="02020603050405020304" pitchFamily="18" charset="0"/>
                <a:ea typeface="Calibri" panose="020F0502020204030204" pitchFamily="34" charset="0"/>
              </a:endParaRPr>
            </a:p>
          </p:txBody>
        </p:sp>
      </p:grpSp>
      <p:pic>
        <p:nvPicPr>
          <p:cNvPr id="18" name="Picture 17" descr="Adsorption of rare earth elements in regolith-hosted clay deposits | Nature  Communications">
            <a:extLst>
              <a:ext uri="{FF2B5EF4-FFF2-40B4-BE49-F238E27FC236}">
                <a16:creationId xmlns:a16="http://schemas.microsoft.com/office/drawing/2014/main" id="{3967934E-5C77-D445-9C50-CAE8C51232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6291" y="1408262"/>
            <a:ext cx="5394447" cy="4613941"/>
          </a:xfrm>
          <a:prstGeom prst="rect">
            <a:avLst/>
          </a:prstGeom>
          <a:noFill/>
          <a:ln>
            <a:solidFill>
              <a:schemeClr val="bg1"/>
            </a:solidFill>
          </a:ln>
        </p:spPr>
      </p:pic>
    </p:spTree>
    <p:extLst>
      <p:ext uri="{BB962C8B-B14F-4D97-AF65-F5344CB8AC3E}">
        <p14:creationId xmlns:p14="http://schemas.microsoft.com/office/powerpoint/2010/main" val="150887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0E9B66-DF66-9344-97E0-65AED806822C}"/>
              </a:ext>
            </a:extLst>
          </p:cNvPr>
          <p:cNvSpPr>
            <a:spLocks noGrp="1"/>
          </p:cNvSpPr>
          <p:nvPr>
            <p:ph type="title"/>
          </p:nvPr>
        </p:nvSpPr>
        <p:spPr/>
        <p:txBody>
          <a:bodyPr/>
          <a:lstStyle/>
          <a:p>
            <a:r>
              <a:rPr lang="en-US" dirty="0"/>
              <a:t>Langmuir vs Freundlich isotherms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C9F8DC3F-A77A-0F41-8286-39002EB5581C}"/>
                  </a:ext>
                </a:extLst>
              </p:cNvPr>
              <p:cNvSpPr>
                <a:spLocks noGrp="1"/>
              </p:cNvSpPr>
              <p:nvPr>
                <p:ph type="body" sz="quarter" idx="14"/>
              </p:nvPr>
            </p:nvSpPr>
            <p:spPr>
              <a:xfrm>
                <a:off x="1845988" y="5120640"/>
                <a:ext cx="8500021" cy="1645282"/>
              </a:xfrm>
            </p:spPr>
            <p:txBody>
              <a:bodyPr numCol="2"/>
              <a:lstStyle/>
              <a:p>
                <a:r>
                  <a:rPr lang="en-US" b="1" dirty="0"/>
                  <a:t>Freundlich Isotherm: </a:t>
                </a:r>
                <a14:m>
                  <m:oMath xmlns:m="http://schemas.openxmlformats.org/officeDocument/2006/math">
                    <m:r>
                      <a:rPr lang="en-US" b="1" i="1">
                        <a:latin typeface="Cambria Math" panose="02040503050406030204" pitchFamily="18" charset="0"/>
                      </a:rPr>
                      <m:t>𝒒</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𝒙</m:t>
                        </m:r>
                      </m:num>
                      <m:den>
                        <m:r>
                          <a:rPr lang="en-US" b="1" i="1">
                            <a:latin typeface="Cambria Math" panose="02040503050406030204" pitchFamily="18" charset="0"/>
                          </a:rPr>
                          <m:t>𝒎</m:t>
                        </m:r>
                      </m:den>
                    </m:f>
                    <m:r>
                      <a:rPr lang="en-US" b="1" i="1">
                        <a:latin typeface="Cambria Math" panose="02040503050406030204" pitchFamily="18" charset="0"/>
                      </a:rPr>
                      <m:t>=</m:t>
                    </m:r>
                    <m:r>
                      <a:rPr lang="en-US" b="1" i="1">
                        <a:latin typeface="Cambria Math" panose="02040503050406030204" pitchFamily="18" charset="0"/>
                      </a:rPr>
                      <m:t>𝒏𝑲𝑪</m:t>
                    </m:r>
                  </m:oMath>
                </a14:m>
                <a:endParaRPr lang="en-US" b="1" dirty="0"/>
              </a:p>
              <a:p>
                <a:endParaRPr lang="en-US" b="1" dirty="0"/>
              </a:p>
              <a:p>
                <a:r>
                  <a:rPr lang="en-US" b="1" dirty="0"/>
                  <a:t>Langmuir Isotherm: </a:t>
                </a:r>
                <a14:m>
                  <m:oMath xmlns:m="http://schemas.openxmlformats.org/officeDocument/2006/math">
                    <m:r>
                      <a:rPr lang="en-US" b="1" i="1">
                        <a:latin typeface="Cambria Math" panose="02040503050406030204" pitchFamily="18" charset="0"/>
                      </a:rPr>
                      <m:t>𝒒</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𝒙</m:t>
                        </m:r>
                      </m:num>
                      <m:den>
                        <m:r>
                          <a:rPr lang="en-US" b="1" i="1">
                            <a:latin typeface="Cambria Math" panose="02040503050406030204" pitchFamily="18" charset="0"/>
                          </a:rPr>
                          <m:t>𝒎</m:t>
                        </m:r>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𝒃𝑪𝑵𝒎𝒂𝒙</m:t>
                        </m:r>
                      </m:num>
                      <m:den>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𝒃𝑪</m:t>
                        </m:r>
                      </m:den>
                    </m:f>
                  </m:oMath>
                </a14:m>
                <a:endParaRPr lang="en-US" b="1" dirty="0"/>
              </a:p>
              <a:p>
                <a:endParaRPr lang="en-US" dirty="0"/>
              </a:p>
              <a:p>
                <a:r>
                  <a:rPr lang="en-US" dirty="0"/>
                  <a:t>Where</a:t>
                </a:r>
                <a:r>
                  <a:rPr lang="en-US" b="1" i="1" dirty="0"/>
                  <a:t> q </a:t>
                </a:r>
                <a:r>
                  <a:rPr lang="en-US" dirty="0"/>
                  <a:t>is the amount of adsorbate taken up during the adsorption and </a:t>
                </a:r>
                <a:r>
                  <a:rPr lang="en-US" b="1" i="1" dirty="0"/>
                  <a:t>C</a:t>
                </a:r>
                <a:r>
                  <a:rPr lang="en-US" dirty="0"/>
                  <a:t> is the equilibrium concentration of the solution </a:t>
                </a:r>
              </a:p>
            </p:txBody>
          </p:sp>
        </mc:Choice>
        <mc:Fallback xmlns="">
          <p:sp>
            <p:nvSpPr>
              <p:cNvPr id="4" name="Text Placeholder 3">
                <a:extLst>
                  <a:ext uri="{FF2B5EF4-FFF2-40B4-BE49-F238E27FC236}">
                    <a16:creationId xmlns:a16="http://schemas.microsoft.com/office/drawing/2014/main" id="{C9F8DC3F-A77A-0F41-8286-39002EB5581C}"/>
                  </a:ext>
                </a:extLst>
              </p:cNvPr>
              <p:cNvSpPr>
                <a:spLocks noGrp="1" noRot="1" noChangeAspect="1" noMove="1" noResize="1" noEditPoints="1" noAdjustHandles="1" noChangeArrowheads="1" noChangeShapeType="1" noTextEdit="1"/>
              </p:cNvSpPr>
              <p:nvPr>
                <p:ph type="body" sz="quarter" idx="14"/>
              </p:nvPr>
            </p:nvSpPr>
            <p:spPr>
              <a:xfrm>
                <a:off x="1845988" y="5120640"/>
                <a:ext cx="8500021" cy="1645282"/>
              </a:xfrm>
              <a:blipFill>
                <a:blip r:embed="rId2"/>
                <a:stretch>
                  <a:fillRect l="-597"/>
                </a:stretch>
              </a:blipFill>
            </p:spPr>
            <p:txBody>
              <a:bodyPr/>
              <a:lstStyle/>
              <a:p>
                <a:r>
                  <a:rPr lang="en-US">
                    <a:noFill/>
                  </a:rPr>
                  <a:t> </a:t>
                </a:r>
              </a:p>
            </p:txBody>
          </p:sp>
        </mc:Fallback>
      </mc:AlternateContent>
      <p:sp>
        <p:nvSpPr>
          <p:cNvPr id="5" name="Text Placeholder 4">
            <a:extLst>
              <a:ext uri="{FF2B5EF4-FFF2-40B4-BE49-F238E27FC236}">
                <a16:creationId xmlns:a16="http://schemas.microsoft.com/office/drawing/2014/main" id="{16B96BAB-DA2C-A14C-A831-9DB474A05017}"/>
              </a:ext>
            </a:extLst>
          </p:cNvPr>
          <p:cNvSpPr>
            <a:spLocks noGrp="1"/>
          </p:cNvSpPr>
          <p:nvPr>
            <p:ph type="body" sz="quarter" idx="15"/>
          </p:nvPr>
        </p:nvSpPr>
        <p:spPr>
          <a:xfrm>
            <a:off x="2026984" y="4498848"/>
            <a:ext cx="8138031" cy="621792"/>
          </a:xfrm>
        </p:spPr>
        <p:txBody>
          <a:bodyPr/>
          <a:lstStyle/>
          <a:p>
            <a:pPr algn="ctr"/>
            <a:r>
              <a:rPr lang="en-US" b="0" dirty="0">
                <a:solidFill>
                  <a:schemeClr val="bg1"/>
                </a:solidFill>
              </a:rPr>
              <a:t>Figure 3: (a) A graph depicts a Langmuir isotherm where an adsorption carrying capacity is highlighted with the dotted line. (b) A plotted Freundlich isotherm does not account for a carrying capacity which indicates infinite adsorption sites (Doran, 2013)</a:t>
            </a:r>
          </a:p>
        </p:txBody>
      </p:sp>
      <p:pic>
        <p:nvPicPr>
          <p:cNvPr id="7" name="Picture 6" descr="Diagram&#10;&#10;Description automatically generated">
            <a:extLst>
              <a:ext uri="{FF2B5EF4-FFF2-40B4-BE49-F238E27FC236}">
                <a16:creationId xmlns:a16="http://schemas.microsoft.com/office/drawing/2014/main" id="{B416A07C-7D37-FB49-A5C0-9F24633028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6985" y="1486494"/>
            <a:ext cx="8138030" cy="2966315"/>
          </a:xfrm>
          <a:prstGeom prst="rect">
            <a:avLst/>
          </a:prstGeom>
          <a:noFill/>
          <a:ln>
            <a:solidFill>
              <a:schemeClr val="tx1"/>
            </a:solidFill>
          </a:ln>
        </p:spPr>
      </p:pic>
    </p:spTree>
    <p:extLst>
      <p:ext uri="{BB962C8B-B14F-4D97-AF65-F5344CB8AC3E}">
        <p14:creationId xmlns:p14="http://schemas.microsoft.com/office/powerpoint/2010/main" val="208071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BDDEA0-4AFA-EF47-8721-4DE49CD22BF5}"/>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5200" kern="1200">
                <a:solidFill>
                  <a:schemeClr val="tx1"/>
                </a:solidFill>
                <a:latin typeface="+mj-lt"/>
                <a:ea typeface="+mj-ea"/>
                <a:cs typeface="+mj-cs"/>
              </a:rPr>
              <a:t>Objectives</a:t>
            </a:r>
          </a:p>
        </p:txBody>
      </p:sp>
      <p:graphicFrame>
        <p:nvGraphicFramePr>
          <p:cNvPr id="7" name="Text Placeholder 3">
            <a:extLst>
              <a:ext uri="{FF2B5EF4-FFF2-40B4-BE49-F238E27FC236}">
                <a16:creationId xmlns:a16="http://schemas.microsoft.com/office/drawing/2014/main" id="{58E52D47-5034-DB86-8244-FC2F9733AA2C}"/>
              </a:ext>
            </a:extLst>
          </p:cNvPr>
          <p:cNvGraphicFramePr/>
          <p:nvPr>
            <p:extLst>
              <p:ext uri="{D42A27DB-BD31-4B8C-83A1-F6EECF244321}">
                <p14:modId xmlns:p14="http://schemas.microsoft.com/office/powerpoint/2010/main" val="276361012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2730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47BB446-5F68-3B41-8C78-2760674FD8BA}"/>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a:solidFill>
                  <a:schemeClr val="tx1"/>
                </a:solidFill>
                <a:latin typeface="+mj-lt"/>
                <a:ea typeface="+mj-ea"/>
                <a:cs typeface="+mj-cs"/>
              </a:rPr>
              <a:t>Regression </a:t>
            </a:r>
          </a:p>
        </p:txBody>
      </p:sp>
      <p:pic>
        <p:nvPicPr>
          <p:cNvPr id="13" name="Picture 12" descr="Chart, scatter chart&#10;&#10;Description automatically generated">
            <a:extLst>
              <a:ext uri="{FF2B5EF4-FFF2-40B4-BE49-F238E27FC236}">
                <a16:creationId xmlns:a16="http://schemas.microsoft.com/office/drawing/2014/main" id="{3DC51B9D-3290-2841-B4CC-B5F89BA7C6CB}"/>
              </a:ext>
            </a:extLst>
          </p:cNvPr>
          <p:cNvPicPr>
            <a:picLocks noChangeAspect="1"/>
          </p:cNvPicPr>
          <p:nvPr/>
        </p:nvPicPr>
        <p:blipFill rotWithShape="1">
          <a:blip r:embed="rId2"/>
          <a:srcRect l="5971" t="2017" r="7416" b="3235"/>
          <a:stretch/>
        </p:blipFill>
        <p:spPr>
          <a:xfrm>
            <a:off x="198743" y="1499142"/>
            <a:ext cx="6030137" cy="4947378"/>
          </a:xfrm>
          <a:prstGeom prst="rect">
            <a:avLst/>
          </a:prstGeom>
        </p:spPr>
      </p:pic>
      <p:pic>
        <p:nvPicPr>
          <p:cNvPr id="11" name="Picture Placeholder 10" descr="Graphical user interface, text, application&#10;&#10;Description automatically generated">
            <a:extLst>
              <a:ext uri="{FF2B5EF4-FFF2-40B4-BE49-F238E27FC236}">
                <a16:creationId xmlns:a16="http://schemas.microsoft.com/office/drawing/2014/main" id="{07F4026A-4FCD-B442-A55B-3B047544F058}"/>
              </a:ext>
            </a:extLst>
          </p:cNvPr>
          <p:cNvPicPr>
            <a:picLocks noGrp="1" noChangeAspect="1"/>
          </p:cNvPicPr>
          <p:nvPr>
            <p:ph type="pic" sz="quarter" idx="13"/>
          </p:nvPr>
        </p:nvPicPr>
        <p:blipFill rotWithShape="1">
          <a:blip r:embed="rId3"/>
          <a:srcRect t="16754" r="-2" b="10576"/>
          <a:stretch/>
        </p:blipFill>
        <p:spPr>
          <a:xfrm>
            <a:off x="6307254" y="2233392"/>
            <a:ext cx="5803323" cy="3890357"/>
          </a:xfrm>
          <a:prstGeom prst="rect">
            <a:avLst/>
          </a:prstGeom>
        </p:spPr>
      </p:pic>
    </p:spTree>
    <p:extLst>
      <p:ext uri="{BB962C8B-B14F-4D97-AF65-F5344CB8AC3E}">
        <p14:creationId xmlns:p14="http://schemas.microsoft.com/office/powerpoint/2010/main" val="23340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4DF35BB-A53C-5C47-9758-D0C10FA69FC7}"/>
              </a:ext>
            </a:extLst>
          </p:cNvPr>
          <p:cNvSpPr>
            <a:spLocks noGrp="1"/>
          </p:cNvSpPr>
          <p:nvPr>
            <p:ph type="title"/>
          </p:nvPr>
        </p:nvSpPr>
        <p:spPr>
          <a:xfrm>
            <a:off x="838200" y="365125"/>
            <a:ext cx="5398060" cy="1860400"/>
          </a:xfrm>
        </p:spPr>
        <p:txBody>
          <a:bodyPr vert="horz" lIns="91440" tIns="45720" rIns="91440" bIns="45720" rtlCol="0" anchor="ctr">
            <a:normAutofit/>
          </a:bodyPr>
          <a:lstStyle/>
          <a:p>
            <a:r>
              <a:rPr lang="en-US" sz="5200" kern="1200" dirty="0">
                <a:solidFill>
                  <a:schemeClr val="tx1"/>
                </a:solidFill>
                <a:latin typeface="+mj-lt"/>
                <a:ea typeface="+mj-ea"/>
                <a:cs typeface="+mj-cs"/>
              </a:rPr>
              <a:t>Residual Analysis</a:t>
            </a:r>
          </a:p>
        </p:txBody>
      </p:sp>
      <p:pic>
        <p:nvPicPr>
          <p:cNvPr id="7" name="Picture 6" descr="Chart, box and whisker chart&#10;&#10;Description automatically generated">
            <a:extLst>
              <a:ext uri="{FF2B5EF4-FFF2-40B4-BE49-F238E27FC236}">
                <a16:creationId xmlns:a16="http://schemas.microsoft.com/office/drawing/2014/main" id="{4A7BA935-96D2-4944-8531-291F65394A5A}"/>
              </a:ext>
            </a:extLst>
          </p:cNvPr>
          <p:cNvPicPr>
            <a:picLocks noChangeAspect="1"/>
          </p:cNvPicPr>
          <p:nvPr/>
        </p:nvPicPr>
        <p:blipFill rotWithShape="1">
          <a:blip r:embed="rId2"/>
          <a:srcRect l="7656" r="4363" b="1318"/>
          <a:stretch/>
        </p:blipFill>
        <p:spPr>
          <a:xfrm>
            <a:off x="580557" y="1735137"/>
            <a:ext cx="5655703" cy="4757738"/>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73397B35-04C6-3641-B2E2-FAA425C502BB}"/>
              </a:ext>
            </a:extLst>
          </p:cNvPr>
          <p:cNvPicPr>
            <a:picLocks noChangeAspect="1"/>
          </p:cNvPicPr>
          <p:nvPr/>
        </p:nvPicPr>
        <p:blipFill>
          <a:blip r:embed="rId3"/>
          <a:stretch>
            <a:fillRect/>
          </a:stretch>
        </p:blipFill>
        <p:spPr>
          <a:xfrm>
            <a:off x="6236260" y="3389326"/>
            <a:ext cx="5828261" cy="3103549"/>
          </a:xfrm>
          <a:prstGeom prst="rect">
            <a:avLst/>
          </a:prstGeom>
        </p:spPr>
      </p:pic>
      <p:sp>
        <p:nvSpPr>
          <p:cNvPr id="2" name="TextBox 1">
            <a:extLst>
              <a:ext uri="{FF2B5EF4-FFF2-40B4-BE49-F238E27FC236}">
                <a16:creationId xmlns:a16="http://schemas.microsoft.com/office/drawing/2014/main" id="{49561FFC-7F62-534D-A6C4-0C15EC6739BE}"/>
              </a:ext>
            </a:extLst>
          </p:cNvPr>
          <p:cNvSpPr txBox="1"/>
          <p:nvPr/>
        </p:nvSpPr>
        <p:spPr>
          <a:xfrm>
            <a:off x="6493903" y="1295325"/>
            <a:ext cx="4373469" cy="1754326"/>
          </a:xfrm>
          <a:prstGeom prst="rect">
            <a:avLst/>
          </a:prstGeom>
          <a:noFill/>
        </p:spPr>
        <p:txBody>
          <a:bodyPr wrap="square" rtlCol="0">
            <a:spAutoFit/>
          </a:bodyPr>
          <a:lstStyle/>
          <a:p>
            <a:endParaRPr lang="en-US" dirty="0"/>
          </a:p>
          <a:p>
            <a:r>
              <a:rPr lang="en-US" b="1" dirty="0"/>
              <a:t>Mean of Linear Regression Residuals:  </a:t>
            </a:r>
          </a:p>
          <a:p>
            <a:r>
              <a:rPr lang="en-US" i="1" dirty="0"/>
              <a:t>0.00065623</a:t>
            </a:r>
          </a:p>
          <a:p>
            <a:endParaRPr lang="en-US" i="1" dirty="0"/>
          </a:p>
          <a:p>
            <a:r>
              <a:rPr lang="en-US" b="1" dirty="0"/>
              <a:t>Mean of Non-Linear Regression Residuals:</a:t>
            </a:r>
          </a:p>
          <a:p>
            <a:r>
              <a:rPr lang="en-US" i="1" dirty="0"/>
              <a:t>0.00040148</a:t>
            </a:r>
          </a:p>
        </p:txBody>
      </p:sp>
    </p:spTree>
    <p:extLst>
      <p:ext uri="{BB962C8B-B14F-4D97-AF65-F5344CB8AC3E}">
        <p14:creationId xmlns:p14="http://schemas.microsoft.com/office/powerpoint/2010/main" val="392967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47F830A9-0778-A84C-876C-5A1DC5302980}"/>
              </a:ext>
            </a:extLst>
          </p:cNvPr>
          <p:cNvPicPr>
            <a:picLocks noChangeAspect="1"/>
          </p:cNvPicPr>
          <p:nvPr/>
        </p:nvPicPr>
        <p:blipFill>
          <a:blip r:embed="rId2"/>
          <a:stretch>
            <a:fillRect/>
          </a:stretch>
        </p:blipFill>
        <p:spPr>
          <a:xfrm>
            <a:off x="756902" y="2700237"/>
            <a:ext cx="4386122" cy="3972958"/>
          </a:xfrm>
          <a:prstGeom prst="rect">
            <a:avLst/>
          </a:prstGeom>
        </p:spPr>
      </p:pic>
      <p:pic>
        <p:nvPicPr>
          <p:cNvPr id="9" name="Picture 8" descr="Chart&#10;&#10;Description automatically generated">
            <a:extLst>
              <a:ext uri="{FF2B5EF4-FFF2-40B4-BE49-F238E27FC236}">
                <a16:creationId xmlns:a16="http://schemas.microsoft.com/office/drawing/2014/main" id="{13AB97AE-1763-E74E-A596-22362FE783C0}"/>
              </a:ext>
            </a:extLst>
          </p:cNvPr>
          <p:cNvPicPr>
            <a:picLocks noChangeAspect="1"/>
          </p:cNvPicPr>
          <p:nvPr/>
        </p:nvPicPr>
        <p:blipFill rotWithShape="1">
          <a:blip r:embed="rId3"/>
          <a:srcRect l="6768" t="4418" r="8061" b="4217"/>
          <a:stretch/>
        </p:blipFill>
        <p:spPr>
          <a:xfrm>
            <a:off x="5323425" y="1378819"/>
            <a:ext cx="6685126" cy="5294376"/>
          </a:xfrm>
          <a:prstGeom prst="rect">
            <a:avLst/>
          </a:prstGeom>
        </p:spPr>
      </p:pic>
      <p:sp>
        <p:nvSpPr>
          <p:cNvPr id="3" name="Title 2">
            <a:extLst>
              <a:ext uri="{FF2B5EF4-FFF2-40B4-BE49-F238E27FC236}">
                <a16:creationId xmlns:a16="http://schemas.microsoft.com/office/drawing/2014/main" id="{6E784223-E0FE-4642-8E33-2606E17985B8}"/>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dirty="0">
                <a:solidFill>
                  <a:schemeClr val="tx1"/>
                </a:solidFill>
                <a:latin typeface="+mj-lt"/>
                <a:ea typeface="+mj-ea"/>
                <a:cs typeface="+mj-cs"/>
              </a:rPr>
              <a:t>Uncertainty</a:t>
            </a:r>
          </a:p>
        </p:txBody>
      </p:sp>
      <p:sp>
        <p:nvSpPr>
          <p:cNvPr id="14" name="TextBox 13">
            <a:extLst>
              <a:ext uri="{FF2B5EF4-FFF2-40B4-BE49-F238E27FC236}">
                <a16:creationId xmlns:a16="http://schemas.microsoft.com/office/drawing/2014/main" id="{D42BDF8F-CE65-1E46-A081-8DD28E2F72E0}"/>
              </a:ext>
            </a:extLst>
          </p:cNvPr>
          <p:cNvSpPr txBox="1"/>
          <p:nvPr/>
        </p:nvSpPr>
        <p:spPr>
          <a:xfrm>
            <a:off x="756902" y="1499908"/>
            <a:ext cx="4746924" cy="1200329"/>
          </a:xfrm>
          <a:prstGeom prst="rect">
            <a:avLst/>
          </a:prstGeom>
          <a:noFill/>
        </p:spPr>
        <p:txBody>
          <a:bodyPr wrap="square" rtlCol="0">
            <a:spAutoFit/>
          </a:bodyPr>
          <a:lstStyle/>
          <a:p>
            <a:r>
              <a:rPr lang="en-US" b="1" dirty="0"/>
              <a:t>Mean Linear Regression Error:</a:t>
            </a:r>
            <a:endParaRPr lang="en-US" i="1" dirty="0"/>
          </a:p>
          <a:p>
            <a:r>
              <a:rPr lang="en-US" i="1" dirty="0"/>
              <a:t>0.00082</a:t>
            </a:r>
            <a:endParaRPr lang="en-US" dirty="0"/>
          </a:p>
          <a:p>
            <a:r>
              <a:rPr lang="en-US" b="1" dirty="0"/>
              <a:t>Mean Non-Linear Regression Error:</a:t>
            </a:r>
          </a:p>
          <a:p>
            <a:r>
              <a:rPr lang="en-US" dirty="0"/>
              <a:t> </a:t>
            </a:r>
            <a:r>
              <a:rPr lang="en-US" i="1" dirty="0"/>
              <a:t>0.0027</a:t>
            </a:r>
            <a:r>
              <a:rPr lang="en-US" dirty="0"/>
              <a:t> </a:t>
            </a:r>
          </a:p>
        </p:txBody>
      </p:sp>
    </p:spTree>
    <p:extLst>
      <p:ext uri="{BB962C8B-B14F-4D97-AF65-F5344CB8AC3E}">
        <p14:creationId xmlns:p14="http://schemas.microsoft.com/office/powerpoint/2010/main" val="279811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75078"/>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48B278-DA4F-5647-8C4C-061E8B5DAD22}"/>
              </a:ext>
            </a:extLst>
          </p:cNvPr>
          <p:cNvSpPr>
            <a:spLocks noGrp="1"/>
          </p:cNvSpPr>
          <p:nvPr>
            <p:ph type="title"/>
          </p:nvPr>
        </p:nvSpPr>
        <p:spPr/>
        <p:txBody>
          <a:bodyPr/>
          <a:lstStyle/>
          <a:p>
            <a:r>
              <a:rPr lang="en-US" dirty="0"/>
              <a:t>Conclusions</a:t>
            </a:r>
          </a:p>
        </p:txBody>
      </p:sp>
      <p:sp>
        <p:nvSpPr>
          <p:cNvPr id="4" name="Text Placeholder 3">
            <a:extLst>
              <a:ext uri="{FF2B5EF4-FFF2-40B4-BE49-F238E27FC236}">
                <a16:creationId xmlns:a16="http://schemas.microsoft.com/office/drawing/2014/main" id="{E83CE794-356F-8E43-809F-14A47CD3369F}"/>
              </a:ext>
            </a:extLst>
          </p:cNvPr>
          <p:cNvSpPr>
            <a:spLocks noGrp="1"/>
          </p:cNvSpPr>
          <p:nvPr>
            <p:ph type="body" sz="quarter" idx="14"/>
          </p:nvPr>
        </p:nvSpPr>
        <p:spPr>
          <a:xfrm>
            <a:off x="838200" y="1690687"/>
            <a:ext cx="4645152" cy="4802187"/>
          </a:xfrm>
        </p:spPr>
        <p:txBody>
          <a:bodyPr>
            <a:normAutofit/>
          </a:bodyPr>
          <a:lstStyle/>
          <a:p>
            <a:pPr marL="285750" indent="-285750">
              <a:buFont typeface="Arial" panose="020B0604020202020204" pitchFamily="34" charset="0"/>
              <a:buChar char="•"/>
            </a:pPr>
            <a:r>
              <a:rPr lang="en-US" dirty="0"/>
              <a:t>The Langmuir Isotherm fit the Nd adsorption data better than the Freundlich Isotherm </a:t>
            </a:r>
          </a:p>
          <a:p>
            <a:pPr marL="742950" lvl="1" indent="-285750">
              <a:buFont typeface="Arial" panose="020B0604020202020204" pitchFamily="34" charset="0"/>
              <a:buChar char="•"/>
            </a:pPr>
            <a:r>
              <a:rPr lang="en-US" sz="1600" dirty="0">
                <a:solidFill>
                  <a:schemeClr val="bg1"/>
                </a:solidFill>
              </a:rPr>
              <a:t>Smaller mean for the nonlinear residuals</a:t>
            </a:r>
          </a:p>
          <a:p>
            <a:pPr marL="285750" indent="-285750">
              <a:buFont typeface="Arial" panose="020B0604020202020204" pitchFamily="34" charset="0"/>
              <a:buChar char="•"/>
            </a:pPr>
            <a:r>
              <a:rPr lang="en-US" dirty="0">
                <a:solidFill>
                  <a:schemeClr val="bg1"/>
                </a:solidFill>
              </a:rPr>
              <a:t>Using cross-validation, it can be determined that though the Langmuir Isotherm fits better but does lead to a large range for errors</a:t>
            </a:r>
          </a:p>
          <a:p>
            <a:pPr marL="742950" lvl="1" indent="-285750">
              <a:buFont typeface="Arial" panose="020B0604020202020204" pitchFamily="34" charset="0"/>
              <a:buChar char="•"/>
            </a:pPr>
            <a:r>
              <a:rPr lang="en-US" sz="1600" dirty="0">
                <a:solidFill>
                  <a:schemeClr val="bg1"/>
                </a:solidFill>
              </a:rPr>
              <a:t>Smaller error mean suggests that the Freundlich is easier to calculate </a:t>
            </a:r>
          </a:p>
          <a:p>
            <a:pPr marL="742950" lvl="1"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700" i="1" dirty="0">
                <a:solidFill>
                  <a:schemeClr val="bg1"/>
                </a:solidFill>
              </a:rPr>
              <a:t>Langmuir isotherms better predict adsorption behavior however in order to minimize error, a large data set would be better</a:t>
            </a:r>
          </a:p>
          <a:p>
            <a:pPr marL="742950" lvl="1" indent="-285750">
              <a:buFont typeface="Arial" panose="020B0604020202020204" pitchFamily="34" charset="0"/>
              <a:buChar char="•"/>
            </a:pPr>
            <a:endParaRPr lang="en-US" sz="1400" dirty="0">
              <a:solidFill>
                <a:schemeClr val="bg1"/>
              </a:solidFill>
            </a:endParaRPr>
          </a:p>
        </p:txBody>
      </p:sp>
      <p:pic>
        <p:nvPicPr>
          <p:cNvPr id="7" name="Picture 6" descr="Chart&#10;&#10;Description automatically generated">
            <a:extLst>
              <a:ext uri="{FF2B5EF4-FFF2-40B4-BE49-F238E27FC236}">
                <a16:creationId xmlns:a16="http://schemas.microsoft.com/office/drawing/2014/main" id="{F1B17293-FB9E-DB42-A8E3-41D8524DE65E}"/>
              </a:ext>
            </a:extLst>
          </p:cNvPr>
          <p:cNvPicPr>
            <a:picLocks noChangeAspect="1"/>
          </p:cNvPicPr>
          <p:nvPr/>
        </p:nvPicPr>
        <p:blipFill rotWithShape="1">
          <a:blip r:embed="rId2"/>
          <a:srcRect l="6768" t="4418" r="8061" b="4217"/>
          <a:stretch/>
        </p:blipFill>
        <p:spPr>
          <a:xfrm>
            <a:off x="5483352" y="814574"/>
            <a:ext cx="6602389" cy="5228851"/>
          </a:xfrm>
          <a:prstGeom prst="rect">
            <a:avLst/>
          </a:prstGeom>
        </p:spPr>
      </p:pic>
    </p:spTree>
    <p:extLst>
      <p:ext uri="{BB962C8B-B14F-4D97-AF65-F5344CB8AC3E}">
        <p14:creationId xmlns:p14="http://schemas.microsoft.com/office/powerpoint/2010/main" val="4133281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2">
            <a:extLst>
              <a:ext uri="{FF2B5EF4-FFF2-40B4-BE49-F238E27FC236}">
                <a16:creationId xmlns:a16="http://schemas.microsoft.com/office/drawing/2014/main" id="{FF38AF05-9A9D-BB46-823B-FFEC8BF43CC4}"/>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a:solidFill>
                  <a:srgbClr val="FFFFFF"/>
                </a:solidFill>
                <a:latin typeface="+mj-lt"/>
                <a:ea typeface="+mj-ea"/>
                <a:cs typeface="+mj-cs"/>
              </a:rPr>
              <a:t>Sources</a:t>
            </a:r>
          </a:p>
        </p:txBody>
      </p:sp>
      <p:sp>
        <p:nvSpPr>
          <p:cNvPr id="4" name="Text Placeholder 3">
            <a:extLst>
              <a:ext uri="{FF2B5EF4-FFF2-40B4-BE49-F238E27FC236}">
                <a16:creationId xmlns:a16="http://schemas.microsoft.com/office/drawing/2014/main" id="{636CC633-37E3-C649-98AD-0FA0A18B03EA}"/>
              </a:ext>
            </a:extLst>
          </p:cNvPr>
          <p:cNvSpPr>
            <a:spLocks noGrp="1"/>
          </p:cNvSpPr>
          <p:nvPr>
            <p:ph type="body" sz="quarter" idx="14"/>
          </p:nvPr>
        </p:nvSpPr>
        <p:spPr>
          <a:xfrm>
            <a:off x="1367624" y="2490436"/>
            <a:ext cx="9708995" cy="3567173"/>
          </a:xfr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500">
                <a:solidFill>
                  <a:schemeClr val="tx1"/>
                </a:solidFill>
              </a:rPr>
              <a:t>Doran, Pauline M. 2013. “Chapter 11 - Unit Operations  BT  - Bioprocess Engineering Principles (Second Edition).” 445–595.</a:t>
            </a:r>
          </a:p>
          <a:p>
            <a:pPr indent="-228600">
              <a:lnSpc>
                <a:spcPct val="90000"/>
              </a:lnSpc>
              <a:spcAft>
                <a:spcPts val="600"/>
              </a:spcAft>
              <a:buFont typeface="Arial" panose="020B0604020202020204" pitchFamily="34" charset="0"/>
              <a:buChar char="•"/>
            </a:pPr>
            <a:endParaRPr lang="en-US" sz="1500">
              <a:solidFill>
                <a:schemeClr val="tx1"/>
              </a:solidFill>
            </a:endParaRPr>
          </a:p>
          <a:p>
            <a:pPr indent="-228600">
              <a:lnSpc>
                <a:spcPct val="90000"/>
              </a:lnSpc>
              <a:spcAft>
                <a:spcPts val="600"/>
              </a:spcAft>
              <a:buFont typeface="Arial" panose="020B0604020202020204" pitchFamily="34" charset="0"/>
              <a:buChar char="•"/>
            </a:pPr>
            <a:r>
              <a:rPr lang="en-US" sz="1500">
                <a:solidFill>
                  <a:schemeClr val="tx1"/>
                </a:solidFill>
              </a:rPr>
              <a:t>Jeppu, Gautham P., and T. Prabhakar Clement. 2012. “A Modified Langmuir-Freundlich Isotherm Model for Simulating PH-	Dependent Adsorption Effects.” </a:t>
            </a:r>
            <a:r>
              <a:rPr lang="en-US" sz="1500" i="1">
                <a:solidFill>
                  <a:schemeClr val="tx1"/>
                </a:solidFill>
              </a:rPr>
              <a:t>Journal of Contaminant Hydrology</a:t>
            </a:r>
            <a:r>
              <a:rPr lang="en-US" sz="1500">
                <a:solidFill>
                  <a:schemeClr val="tx1"/>
                </a:solidFill>
              </a:rPr>
              <a:t> 129–130:46–53. doi: 	10.1016/J.JCONHYD.2011.12.001.</a:t>
            </a:r>
          </a:p>
          <a:p>
            <a:pPr indent="-228600">
              <a:lnSpc>
                <a:spcPct val="90000"/>
              </a:lnSpc>
              <a:spcAft>
                <a:spcPts val="600"/>
              </a:spcAft>
              <a:buFont typeface="Arial" panose="020B0604020202020204" pitchFamily="34" charset="0"/>
              <a:buChar char="•"/>
            </a:pPr>
            <a:endParaRPr lang="en-US" sz="1500">
              <a:solidFill>
                <a:schemeClr val="tx1"/>
              </a:solidFill>
            </a:endParaRPr>
          </a:p>
          <a:p>
            <a:pPr indent="-228600">
              <a:lnSpc>
                <a:spcPct val="90000"/>
              </a:lnSpc>
              <a:spcAft>
                <a:spcPts val="600"/>
              </a:spcAft>
              <a:buFont typeface="Arial" panose="020B0604020202020204" pitchFamily="34" charset="0"/>
              <a:buChar char="•"/>
            </a:pPr>
            <a:r>
              <a:rPr lang="en-US" sz="1500">
                <a:solidFill>
                  <a:schemeClr val="tx1"/>
                </a:solidFill>
              </a:rPr>
              <a:t>Juan Luis, Fernández Martínez, Fernández Muñiz Zulima, and Breysse Denys. 2018. “The Uncertainty Analysis in Linear and 	Nonlinear Regression Revisited: Application to Concrete Strength Estimation.” 	</a:t>
            </a:r>
            <a:r>
              <a:rPr lang="en-US" sz="1500" i="1">
                <a:solidFill>
                  <a:schemeClr val="tx1"/>
                </a:solidFill>
              </a:rPr>
              <a:t>Https://Doi.Org/10.1080/17415977.2018.1553969</a:t>
            </a:r>
            <a:r>
              <a:rPr lang="en-US" sz="1500">
                <a:solidFill>
                  <a:schemeClr val="tx1"/>
                </a:solidFill>
              </a:rPr>
              <a:t> 27(12):1740–64. doi: 10.1080/17415977.2018.1553969.\</a:t>
            </a:r>
          </a:p>
          <a:p>
            <a:pPr indent="-228600">
              <a:lnSpc>
                <a:spcPct val="90000"/>
              </a:lnSpc>
              <a:spcAft>
                <a:spcPts val="600"/>
              </a:spcAft>
              <a:buFont typeface="Arial" panose="020B0604020202020204" pitchFamily="34" charset="0"/>
              <a:buChar char="•"/>
            </a:pPr>
            <a:endParaRPr lang="en-US" sz="1500">
              <a:solidFill>
                <a:schemeClr val="tx1"/>
              </a:solidFill>
            </a:endParaRPr>
          </a:p>
          <a:p>
            <a:pPr indent="-228600">
              <a:lnSpc>
                <a:spcPct val="90000"/>
              </a:lnSpc>
              <a:spcAft>
                <a:spcPts val="600"/>
              </a:spcAft>
              <a:buFont typeface="Arial" panose="020B0604020202020204" pitchFamily="34" charset="0"/>
              <a:buChar char="•"/>
            </a:pPr>
            <a:r>
              <a:rPr lang="en-US" sz="1500">
                <a:solidFill>
                  <a:schemeClr val="tx1"/>
                </a:solidFill>
              </a:rPr>
              <a:t>Osmari, Taynara Andrea, Roger Gallon, Marcio Schwaab, Elisa Barbosa-Coutinho, João Baptista Severo, and José Carlos 	Pinto. 2013. “Statistical Analysis of Linear and Non-Linear Regression for the Estimation of Adsorption Isotherm 	Parameters:” </a:t>
            </a:r>
            <a:r>
              <a:rPr lang="en-US" sz="1500" i="1">
                <a:solidFill>
                  <a:schemeClr val="tx1"/>
                </a:solidFill>
              </a:rPr>
              <a:t>Http://Dx.Doi.Org/10.1260/0263-6174.31.5.433</a:t>
            </a:r>
            <a:r>
              <a:rPr lang="en-US" sz="1500">
                <a:solidFill>
                  <a:schemeClr val="tx1"/>
                </a:solidFill>
              </a:rPr>
              <a:t> 31(5):433–58. doi: 10.1260/0263-6174.31.5.433.</a:t>
            </a:r>
          </a:p>
          <a:p>
            <a:pPr indent="-228600">
              <a:lnSpc>
                <a:spcPct val="90000"/>
              </a:lnSpc>
              <a:spcAft>
                <a:spcPts val="600"/>
              </a:spcAft>
              <a:buFont typeface="Arial" panose="020B0604020202020204" pitchFamily="34" charset="0"/>
              <a:buChar char="•"/>
            </a:pPr>
            <a:endParaRPr lang="en-US" sz="1500">
              <a:solidFill>
                <a:schemeClr val="tx1"/>
              </a:solidFill>
            </a:endParaRPr>
          </a:p>
        </p:txBody>
      </p:sp>
    </p:spTree>
    <p:extLst>
      <p:ext uri="{BB962C8B-B14F-4D97-AF65-F5344CB8AC3E}">
        <p14:creationId xmlns:p14="http://schemas.microsoft.com/office/powerpoint/2010/main" val="2202591060"/>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tf66906339_win32</Template>
  <TotalTime>0</TotalTime>
  <Words>527</Words>
  <Application>Microsoft Macintosh PowerPoint</Application>
  <PresentationFormat>Widescreen</PresentationFormat>
  <Paragraphs>54</Paragraphs>
  <Slides>9</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9</vt:i4>
      </vt:variant>
    </vt:vector>
  </HeadingPairs>
  <TitlesOfParts>
    <vt:vector size="21" baseType="lpstr">
      <vt:lpstr>Arial</vt:lpstr>
      <vt:lpstr>Calibri</vt:lpstr>
      <vt:lpstr>Calibri Light</vt:lpstr>
      <vt:lpstr>Cambria Math</vt:lpstr>
      <vt:lpstr>Segoe UI</vt:lpstr>
      <vt:lpstr>Segoe UI Light</vt:lpstr>
      <vt:lpstr>Times New Roman</vt:lpstr>
      <vt:lpstr>Balancing Act</vt:lpstr>
      <vt:lpstr>Wellspring</vt:lpstr>
      <vt:lpstr>Star of the show</vt:lpstr>
      <vt:lpstr>Amusements</vt:lpstr>
      <vt:lpstr>Office Theme</vt:lpstr>
      <vt:lpstr>Comparison of linear and nonlinear regression of adsorption isotherms</vt:lpstr>
      <vt:lpstr>Rare earth element Adsorption </vt:lpstr>
      <vt:lpstr>Langmuir vs Freundlich isotherms</vt:lpstr>
      <vt:lpstr>Objectives</vt:lpstr>
      <vt:lpstr>Regression </vt:lpstr>
      <vt:lpstr>Residual Analysis</vt:lpstr>
      <vt:lpstr>Uncertainty</vt:lpstr>
      <vt:lpstr>Conclusions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2021-12-08T21:54:28Z</dcterms:created>
  <dcterms:modified xsi:type="dcterms:W3CDTF">2022-04-17T21:41:42Z</dcterms:modified>
</cp:coreProperties>
</file>