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4"/>
  </p:normalViewPr>
  <p:slideViewPr>
    <p:cSldViewPr snapToGrid="0" snapToObjects="1">
      <p:cViewPr>
        <p:scale>
          <a:sx n="71" d="100"/>
          <a:sy n="71" d="100"/>
        </p:scale>
        <p:origin x="376" y="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4/12/22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270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4/12/22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235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4/12/22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868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4/12/22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354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4/12/22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703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4/12/22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7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4/12/22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885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4/12/22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94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4/12/22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874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4/12/22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37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4/12/22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4/12/22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29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7" r:id="rId6"/>
    <p:sldLayoutId id="2147483832" r:id="rId7"/>
    <p:sldLayoutId id="2147483833" r:id="rId8"/>
    <p:sldLayoutId id="2147483834" r:id="rId9"/>
    <p:sldLayoutId id="2147483836" r:id="rId10"/>
    <p:sldLayoutId id="214748383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5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F452A527-3631-41ED-858D-3777A7D14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F98125-6B0C-AC42-9D5A-AE32109C9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0000" y="639097"/>
            <a:ext cx="4813072" cy="3494791"/>
          </a:xfrm>
        </p:spPr>
        <p:txBody>
          <a:bodyPr>
            <a:normAutofit/>
          </a:bodyPr>
          <a:lstStyle/>
          <a:p>
            <a:r>
              <a:rPr lang="en-US" sz="5000" dirty="0"/>
              <a:t>Sea Level Rise and Rising Temperature in Washington, D.C.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CD73C8-30DF-004A-BA99-5995FB2A31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29999" y="4455621"/>
            <a:ext cx="4829101" cy="1238616"/>
          </a:xfrm>
        </p:spPr>
        <p:txBody>
          <a:bodyPr>
            <a:normAutofit/>
          </a:bodyPr>
          <a:lstStyle/>
          <a:p>
            <a:r>
              <a:rPr lang="en-US" dirty="0"/>
              <a:t>Sophia Colosi</a:t>
            </a:r>
          </a:p>
          <a:p>
            <a:r>
              <a:rPr lang="en-US" dirty="0"/>
              <a:t>EAS 4480</a:t>
            </a:r>
          </a:p>
        </p:txBody>
      </p:sp>
      <p:pic>
        <p:nvPicPr>
          <p:cNvPr id="4" name="Picture 3" descr="Visualization of big data through circular colored dots">
            <a:extLst>
              <a:ext uri="{FF2B5EF4-FFF2-40B4-BE49-F238E27FC236}">
                <a16:creationId xmlns:a16="http://schemas.microsoft.com/office/drawing/2014/main" id="{56193655-51DD-2AFD-3405-26ADA01549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47" r="12753"/>
          <a:stretch/>
        </p:blipFill>
        <p:spPr>
          <a:xfrm>
            <a:off x="1" y="10"/>
            <a:ext cx="6096000" cy="6857990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294754"/>
            <a:ext cx="43891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1925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9520C-0888-3243-862D-42389D2AC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6E404-8109-104C-9C8D-6B1301A45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Fail to reject null hypothesis: There is a significant correlation between Sea Level and Atmospheric Temperature.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datasets are normally distributed.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Slow response of Sea Level to Warming temperatures (30-40 years)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correlation in frequency space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Localized vs global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Rising temperatures vs global warming from emissions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962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28BA5F-FB49-4841-84D5-892E8AE68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749" y="963997"/>
            <a:ext cx="3787457" cy="4938361"/>
          </a:xfrm>
        </p:spPr>
        <p:txBody>
          <a:bodyPr anchor="ctr">
            <a:normAutofit/>
          </a:bodyPr>
          <a:lstStyle/>
          <a:p>
            <a:pPr algn="r"/>
            <a:r>
              <a:rPr lang="en-US" dirty="0"/>
              <a:t>Data Used</a:t>
            </a:r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1F063-BCB6-EB4D-AE98-5E85C0F35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1798" y="963507"/>
            <a:ext cx="5968181" cy="4938851"/>
          </a:xfrm>
        </p:spPr>
        <p:txBody>
          <a:bodyPr anchor="ctr">
            <a:normAutofit/>
          </a:bodyPr>
          <a:lstStyle/>
          <a:p>
            <a:r>
              <a:rPr lang="en-US" dirty="0"/>
              <a:t>Sea Level Data from NOAA, collected from the tide gauge in Washington, DC on the Potomac River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Temperature data from The National Weather Service</a:t>
            </a:r>
          </a:p>
        </p:txBody>
      </p:sp>
    </p:spTree>
    <p:extLst>
      <p:ext uri="{BB962C8B-B14F-4D97-AF65-F5344CB8AC3E}">
        <p14:creationId xmlns:p14="http://schemas.microsoft.com/office/powerpoint/2010/main" val="323550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744FC8-37CA-904D-9344-C88E27B42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831548"/>
            <a:ext cx="10058400" cy="1962429"/>
          </a:xfrm>
        </p:spPr>
        <p:txBody>
          <a:bodyPr anchor="b">
            <a:normAutofit/>
          </a:bodyPr>
          <a:lstStyle/>
          <a:p>
            <a:r>
              <a:rPr lang="en-US" sz="7200" dirty="0"/>
              <a:t>Null Hypothesis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53D3D2-93DD-4AE3-9660-D546EF032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88403" y="3429000"/>
            <a:ext cx="9811512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47191-9F0B-FA4F-8123-4DC3D9043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3671316"/>
            <a:ext cx="10058400" cy="2355132"/>
          </a:xfrm>
        </p:spPr>
        <p:txBody>
          <a:bodyPr anchor="t">
            <a:normAutofit/>
          </a:bodyPr>
          <a:lstStyle/>
          <a:p>
            <a:r>
              <a:rPr lang="en-US" sz="3200" dirty="0"/>
              <a:t>There is a correlation between sea level rise and global warming, or rising temperatures.</a:t>
            </a:r>
          </a:p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8C4A29D-5269-414E-AF71-0B9E9252E2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6859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48B4202-DCD5-4F8C-B481-743A989A9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503420-7DF8-0148-80DC-7F52EF82E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999" y="4550230"/>
            <a:ext cx="10909073" cy="95790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>
                <a:solidFill>
                  <a:schemeClr val="tx1">
                    <a:lumMod val="85000"/>
                    <a:lumOff val="15000"/>
                  </a:schemeClr>
                </a:solidFill>
              </a:rPr>
              <a:t>Raw data</a:t>
            </a:r>
          </a:p>
        </p:txBody>
      </p:sp>
      <p:pic>
        <p:nvPicPr>
          <p:cNvPr id="5" name="Content Placeholder 4" descr="Chart, line chart, histogram&#10;&#10;Description automatically generated">
            <a:extLst>
              <a:ext uri="{FF2B5EF4-FFF2-40B4-BE49-F238E27FC236}">
                <a16:creationId xmlns:a16="http://schemas.microsoft.com/office/drawing/2014/main" id="{CEB941C6-72CA-3641-BC07-84C628BE10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3472" y="428561"/>
            <a:ext cx="5212528" cy="3909396"/>
          </a:xfrm>
          <a:prstGeom prst="rect">
            <a:avLst/>
          </a:prstGeom>
        </p:spPr>
      </p:pic>
      <p:pic>
        <p:nvPicPr>
          <p:cNvPr id="7" name="Picture 6" descr="Chart, line chart&#10;&#10;Description automatically generated">
            <a:extLst>
              <a:ext uri="{FF2B5EF4-FFF2-40B4-BE49-F238E27FC236}">
                <a16:creationId xmlns:a16="http://schemas.microsoft.com/office/drawing/2014/main" id="{810656B3-F16C-AE44-AF3A-8A02832DBA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8886" y="459209"/>
            <a:ext cx="5212528" cy="3909396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7F57F6B-E621-4E40-A34D-2FE12902A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086" y="5645296"/>
            <a:ext cx="105156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8EE702CF-91CE-4661-ACBF-3C8160D1B4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69296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64BBAA4-C62B-4146-B49F-FE4CC4655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B130BD-6E2A-2342-BEF3-7B2473BE0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911" y="643468"/>
            <a:ext cx="3177847" cy="1674180"/>
          </a:xfrm>
        </p:spPr>
        <p:txBody>
          <a:bodyPr>
            <a:normAutofit/>
          </a:bodyPr>
          <a:lstStyle/>
          <a:p>
            <a:r>
              <a:rPr lang="en-US" sz="4000" dirty="0"/>
              <a:t>Least-Squares Regression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EB57AA8-F021-480C-A9E2-F89913313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62164" y="2478513"/>
            <a:ext cx="292608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077A173-5572-4A9F-EDC7-B8DCAFDE6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064" y="3131506"/>
            <a:ext cx="3626254" cy="2737587"/>
          </a:xfrm>
        </p:spPr>
        <p:txBody>
          <a:bodyPr>
            <a:normAutofit/>
          </a:bodyPr>
          <a:lstStyle/>
          <a:p>
            <a:r>
              <a:rPr lang="en-US" dirty="0"/>
              <a:t>Slope: 2.915</a:t>
            </a:r>
          </a:p>
          <a:p>
            <a:r>
              <a:rPr lang="en-US" dirty="0"/>
              <a:t>CI of Slope: [-3.5302, 9.3607]</a:t>
            </a:r>
          </a:p>
          <a:p>
            <a:r>
              <a:rPr lang="en-US" dirty="0"/>
              <a:t>Correlation Coefficient: 0.6033</a:t>
            </a:r>
          </a:p>
          <a:p>
            <a:r>
              <a:rPr lang="en-US" dirty="0"/>
              <a:t>CI of Coefficient: [0.4499, 0.7222]</a:t>
            </a:r>
          </a:p>
        </p:txBody>
      </p:sp>
      <p:pic>
        <p:nvPicPr>
          <p:cNvPr id="5" name="Content Placeholder 4" descr="Chart, scatter chart&#10;&#10;Description automatically generated">
            <a:extLst>
              <a:ext uri="{FF2B5EF4-FFF2-40B4-BE49-F238E27FC236}">
                <a16:creationId xmlns:a16="http://schemas.microsoft.com/office/drawing/2014/main" id="{7F1E9E9C-3320-574A-9A8A-EA5F68469C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3447" y="671566"/>
            <a:ext cx="6892560" cy="516942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6BF36B24-6632-4516-9692-731462896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04171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F64BBAA4-C62B-4146-B49F-FE4CC4655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3CD438-A27D-4445-A4E2-4AE69469A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911" y="643468"/>
            <a:ext cx="3177847" cy="167418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000"/>
              <a:t>Bootstrap LS regression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EB57AA8-F021-480C-A9E2-F89913313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62164" y="2478513"/>
            <a:ext cx="292608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E6210BAD-25A1-3956-DBBE-18BFF4B8F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064" y="2639380"/>
            <a:ext cx="3205049" cy="3229714"/>
          </a:xfrm>
        </p:spPr>
        <p:txBody>
          <a:bodyPr>
            <a:normAutofit/>
          </a:bodyPr>
          <a:lstStyle/>
          <a:p>
            <a:r>
              <a:rPr lang="en-US" dirty="0"/>
              <a:t>CI = [2.0981, 3.6216]</a:t>
            </a:r>
          </a:p>
          <a:p>
            <a:r>
              <a:rPr lang="en-US" dirty="0"/>
              <a:t>Mean: 2.946 </a:t>
            </a:r>
          </a:p>
          <a:p>
            <a:r>
              <a:rPr lang="en-US" dirty="0" err="1"/>
              <a:t>Stdev</a:t>
            </a:r>
            <a:r>
              <a:rPr lang="en-US" dirty="0"/>
              <a:t>: 0.355</a:t>
            </a:r>
          </a:p>
        </p:txBody>
      </p:sp>
      <p:pic>
        <p:nvPicPr>
          <p:cNvPr id="13" name="Content Placeholder 12" descr="Chart, histogram&#10;&#10;Description automatically generated">
            <a:extLst>
              <a:ext uri="{FF2B5EF4-FFF2-40B4-BE49-F238E27FC236}">
                <a16:creationId xmlns:a16="http://schemas.microsoft.com/office/drawing/2014/main" id="{F1D66882-1860-A648-B034-6BC9598BD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3447" y="671566"/>
            <a:ext cx="6892560" cy="516942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6BF36B24-6632-4516-9692-731462896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1455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8CB54FC-0B2A-4107-9A70-958B90B765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C40F12-237D-FD49-9E4A-892F00334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1685" y="634946"/>
            <a:ext cx="5127171" cy="1450757"/>
          </a:xfrm>
        </p:spPr>
        <p:txBody>
          <a:bodyPr>
            <a:normAutofit/>
          </a:bodyPr>
          <a:lstStyle/>
          <a:p>
            <a:r>
              <a:rPr lang="en-US" dirty="0"/>
              <a:t>Residual Analysis</a:t>
            </a:r>
          </a:p>
        </p:txBody>
      </p:sp>
      <p:pic>
        <p:nvPicPr>
          <p:cNvPr id="6" name="Picture 5" descr="Chart, scatter chart&#10;&#10;Description automatically generated">
            <a:extLst>
              <a:ext uri="{FF2B5EF4-FFF2-40B4-BE49-F238E27FC236}">
                <a16:creationId xmlns:a16="http://schemas.microsoft.com/office/drawing/2014/main" id="{2C1DEACD-BFD4-3340-909F-B07C98BA6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192" y="1350724"/>
            <a:ext cx="5115347" cy="3836510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855A9B5-1710-4B19-B0F1-CDFDD4ED5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14044" y="2246569"/>
            <a:ext cx="45720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3A5D7-99DA-A042-AA5D-FDA655587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1684" y="2407436"/>
            <a:ext cx="5127172" cy="3461658"/>
          </a:xfrm>
        </p:spPr>
        <p:txBody>
          <a:bodyPr>
            <a:normAutofit/>
          </a:bodyPr>
          <a:lstStyle/>
          <a:p>
            <a:r>
              <a:rPr lang="en-US" dirty="0"/>
              <a:t>Chi2 Test:</a:t>
            </a:r>
          </a:p>
          <a:p>
            <a:pPr lvl="1"/>
            <a:r>
              <a:rPr lang="en-US" dirty="0"/>
              <a:t>Critical Chi2 Value  = 14.0671 </a:t>
            </a:r>
          </a:p>
          <a:p>
            <a:pPr lvl="1"/>
            <a:r>
              <a:rPr lang="en-US" dirty="0"/>
              <a:t>Residual Chi2 Value = 10.4391 </a:t>
            </a:r>
          </a:p>
          <a:p>
            <a:pPr lvl="1"/>
            <a:endParaRPr lang="en-US" dirty="0"/>
          </a:p>
          <a:p>
            <a:pPr marL="201168" lvl="1" indent="0">
              <a:buNone/>
            </a:pPr>
            <a:r>
              <a:rPr lang="en-US" dirty="0"/>
              <a:t>The null hypothesis is that the residual of the least-squares regression is normally distributed. Because the critical chi 2 value is greater than the residual chi 2 value, we fail to reject the null hypothesis. We can conclude that the residual </a:t>
            </a:r>
            <a:r>
              <a:rPr lang="en-US" b="1" dirty="0"/>
              <a:t>is normally distributed.</a:t>
            </a:r>
            <a:endParaRPr lang="en-US" dirty="0"/>
          </a:p>
          <a:p>
            <a:pPr marL="201168" lvl="1" indent="0">
              <a:buNone/>
            </a:pP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AA76026-5689-4584-8D93-D71D739E6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37861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548B4202-DCD5-4F8C-B481-743A989A9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FAF60A-A9A8-294B-B914-830078FF6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999" y="4550230"/>
            <a:ext cx="10909073" cy="95790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>
                <a:solidFill>
                  <a:schemeClr val="tx1">
                    <a:lumMod val="85000"/>
                    <a:lumOff val="15000"/>
                  </a:schemeClr>
                </a:solidFill>
              </a:rPr>
              <a:t>Periodicity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19990B3-B353-FC6D-12F0-4BD2581E6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999" y="5782457"/>
            <a:ext cx="10925101" cy="46053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7 year cycle for sea level, 2 peaks for temp at 11 years and 30 years</a:t>
            </a:r>
          </a:p>
        </p:txBody>
      </p:sp>
      <p:pic>
        <p:nvPicPr>
          <p:cNvPr id="13" name="Picture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A8C2C7F-A3BF-5D48-A33F-A32C5C5871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472" y="640080"/>
            <a:ext cx="4803648" cy="3602736"/>
          </a:xfrm>
          <a:prstGeom prst="rect">
            <a:avLst/>
          </a:prstGeom>
        </p:spPr>
      </p:pic>
      <p:pic>
        <p:nvPicPr>
          <p:cNvPr id="10" name="Picture 9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1F5E337F-A687-0140-B48B-E434D8637B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6159" y="640079"/>
            <a:ext cx="4803648" cy="3602736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7F57F6B-E621-4E40-A34D-2FE12902A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086" y="5645296"/>
            <a:ext cx="105156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8EE702CF-91CE-4661-ACBF-3C8160D1B4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73608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35">
            <a:extLst>
              <a:ext uri="{FF2B5EF4-FFF2-40B4-BE49-F238E27FC236}">
                <a16:creationId xmlns:a16="http://schemas.microsoft.com/office/drawing/2014/main" id="{873ECEC8-0F24-45B8-950F-35FC94BCE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5D7B68-389C-3347-936C-FCF3021D6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9485" y="988907"/>
            <a:ext cx="3690257" cy="109679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CPSD</a:t>
            </a:r>
          </a:p>
        </p:txBody>
      </p:sp>
      <p:pic>
        <p:nvPicPr>
          <p:cNvPr id="11" name="Content Placeholder 10" descr="Chart, line chart&#10;&#10;Description automatically generated">
            <a:extLst>
              <a:ext uri="{FF2B5EF4-FFF2-40B4-BE49-F238E27FC236}">
                <a16:creationId xmlns:a16="http://schemas.microsoft.com/office/drawing/2014/main" id="{6556ED5B-19D2-EF41-A1C4-4EEAFC9C88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85" r="2" b="2"/>
          <a:stretch/>
        </p:blipFill>
        <p:spPr>
          <a:xfrm>
            <a:off x="633999" y="640081"/>
            <a:ext cx="6909801" cy="5314406"/>
          </a:xfrm>
          <a:prstGeom prst="rect">
            <a:avLst/>
          </a:prstGeom>
        </p:spPr>
      </p:pic>
      <p:cxnSp>
        <p:nvCxnSpPr>
          <p:cNvPr id="43" name="!!Straight Connector">
            <a:extLst>
              <a:ext uri="{FF2B5EF4-FFF2-40B4-BE49-F238E27FC236}">
                <a16:creationId xmlns:a16="http://schemas.microsoft.com/office/drawing/2014/main" id="{89EB8C68-FF1B-4849-867B-32D29B19F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942633" y="2250460"/>
            <a:ext cx="34747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FA7CA1A-ABF7-4C4C-8F5D-162BD2DB807B}"/>
              </a:ext>
            </a:extLst>
          </p:cNvPr>
          <p:cNvSpPr txBox="1"/>
          <p:nvPr/>
        </p:nvSpPr>
        <p:spPr>
          <a:xfrm>
            <a:off x="7859485" y="2940424"/>
            <a:ext cx="3690257" cy="292866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>
              <a:spcAft>
                <a:spcPts val="600"/>
              </a:spcAft>
              <a:buFont typeface="Calibri" panose="020F0502020204030204" pitchFamily="34" charset="0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~ 30, 40 years</a:t>
            </a:r>
          </a:p>
        </p:txBody>
      </p:sp>
      <p:sp>
        <p:nvSpPr>
          <p:cNvPr id="44" name="Rectangle 39">
            <a:extLst>
              <a:ext uri="{FF2B5EF4-FFF2-40B4-BE49-F238E27FC236}">
                <a16:creationId xmlns:a16="http://schemas.microsoft.com/office/drawing/2014/main" id="{8B53612E-ADB2-4457-9688-89506397A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2637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Bembo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 Ligh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247</Words>
  <Application>Microsoft Macintosh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Nova Light</vt:lpstr>
      <vt:lpstr>Bembo</vt:lpstr>
      <vt:lpstr>Calibri</vt:lpstr>
      <vt:lpstr>RetrospectVTI</vt:lpstr>
      <vt:lpstr>Sea Level Rise and Rising Temperature in Washington, D.C.</vt:lpstr>
      <vt:lpstr>Data Used</vt:lpstr>
      <vt:lpstr>Null Hypothesis</vt:lpstr>
      <vt:lpstr>Raw data</vt:lpstr>
      <vt:lpstr>Least-Squares Regression </vt:lpstr>
      <vt:lpstr>Bootstrap LS regression</vt:lpstr>
      <vt:lpstr>Residual Analysis</vt:lpstr>
      <vt:lpstr>Periodicity</vt:lpstr>
      <vt:lpstr>CPSD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 Level Rise and Rising Temperature in Washington, D.C.</dc:title>
  <dc:creator>Colosi, Sophia E</dc:creator>
  <cp:lastModifiedBy>Colosi, Sophia E</cp:lastModifiedBy>
  <cp:revision>1</cp:revision>
  <dcterms:created xsi:type="dcterms:W3CDTF">2022-04-19T21:15:17Z</dcterms:created>
  <dcterms:modified xsi:type="dcterms:W3CDTF">2022-04-20T01:24:30Z</dcterms:modified>
</cp:coreProperties>
</file>