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8"/>
  </p:notesMasterIdLst>
  <p:sldIdLst>
    <p:sldId id="298" r:id="rId5"/>
    <p:sldId id="300" r:id="rId6"/>
    <p:sldId id="301" r:id="rId7"/>
    <p:sldId id="302" r:id="rId8"/>
    <p:sldId id="303" r:id="rId9"/>
    <p:sldId id="304" r:id="rId10"/>
    <p:sldId id="305" r:id="rId11"/>
    <p:sldId id="306" r:id="rId12"/>
    <p:sldId id="307" r:id="rId13"/>
    <p:sldId id="308" r:id="rId14"/>
    <p:sldId id="311" r:id="rId15"/>
    <p:sldId id="309" r:id="rId16"/>
    <p:sldId id="31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4" autoAdjust="0"/>
    <p:restoredTop sz="77764" autoAdjust="0"/>
  </p:normalViewPr>
  <p:slideViewPr>
    <p:cSldViewPr snapToGrid="0">
      <p:cViewPr varScale="1">
        <p:scale>
          <a:sx n="66" d="100"/>
          <a:sy n="66" d="100"/>
        </p:scale>
        <p:origin x="1190"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7BD394-E8C0-4CCE-94C7-ED92F05E730C}" type="datetimeFigureOut">
              <a:rPr lang="en-IN" smtClean="0"/>
              <a:t>20-04-2022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24C861-3C9D-4928-A868-D639B6A64E56}" type="slidenum">
              <a:rPr lang="en-IN" smtClean="0"/>
              <a:t>‹#›</a:t>
            </a:fld>
            <a:endParaRPr lang="en-IN"/>
          </a:p>
        </p:txBody>
      </p:sp>
    </p:spTree>
    <p:extLst>
      <p:ext uri="{BB962C8B-B14F-4D97-AF65-F5344CB8AC3E}">
        <p14:creationId xmlns:p14="http://schemas.microsoft.com/office/powerpoint/2010/main" val="4189967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F124C861-3C9D-4928-A868-D639B6A64E56}" type="slidenum">
              <a:rPr lang="en-IN" smtClean="0"/>
              <a:t>1</a:t>
            </a:fld>
            <a:endParaRPr lang="en-IN"/>
          </a:p>
        </p:txBody>
      </p:sp>
    </p:spTree>
    <p:extLst>
      <p:ext uri="{BB962C8B-B14F-4D97-AF65-F5344CB8AC3E}">
        <p14:creationId xmlns:p14="http://schemas.microsoft.com/office/powerpoint/2010/main" val="1743953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rPr>
              <a:t>The CDC launched NWSS in December 2020. This system was aimed to sample and monitor the covid virus concentration across the country and predict any outbreak in the society. By collaborating with the local municipal WWTP, laboratories and counties health officials, the sampling was stared in all localized WWTP of  major counties. By constantly monitoring this concentration, the health officials can be notified of any increase in the levels and preventive measures can be taken to prevent any outbreak.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latin typeface="Times New Roman" panose="02020603050405020304" pitchFamily="18" charset="0"/>
                <a:cs typeface="Times New Roman" panose="02020603050405020304" pitchFamily="18" charset="0"/>
              </a:rPr>
              <a:t>In addition to the regular covid testing, this analysis helps in providing a robust and sustainable Covid-19 surveillance system. This overcomes the issue of accessibility to healthcare centers and availability of tests.</a:t>
            </a:r>
          </a:p>
          <a:p>
            <a:endParaRPr lang="en-IN" dirty="0"/>
          </a:p>
        </p:txBody>
      </p:sp>
      <p:sp>
        <p:nvSpPr>
          <p:cNvPr id="4" name="Slide Number Placeholder 3"/>
          <p:cNvSpPr>
            <a:spLocks noGrp="1"/>
          </p:cNvSpPr>
          <p:nvPr>
            <p:ph type="sldNum" sz="quarter" idx="5"/>
          </p:nvPr>
        </p:nvSpPr>
        <p:spPr/>
        <p:txBody>
          <a:bodyPr/>
          <a:lstStyle/>
          <a:p>
            <a:fld id="{F124C861-3C9D-4928-A868-D639B6A64E56}" type="slidenum">
              <a:rPr lang="en-IN" smtClean="0"/>
              <a:t>2</a:t>
            </a:fld>
            <a:endParaRPr lang="en-IN"/>
          </a:p>
        </p:txBody>
      </p:sp>
    </p:spTree>
    <p:extLst>
      <p:ext uri="{BB962C8B-B14F-4D97-AF65-F5344CB8AC3E}">
        <p14:creationId xmlns:p14="http://schemas.microsoft.com/office/powerpoint/2010/main" val="4018113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IN" dirty="0"/>
              <a:t>The data processing in this project includes interpolation of the concentration levels datasets as some datapoints were missing from the raw wastewater dataset. </a:t>
            </a:r>
          </a:p>
          <a:p>
            <a:pPr marL="285750" indent="-285750">
              <a:buFont typeface="Arial" panose="020B0604020202020204" pitchFamily="34" charset="0"/>
              <a:buChar char="•"/>
            </a:pPr>
            <a:r>
              <a:rPr lang="en-IN" dirty="0"/>
              <a:t>The trendline of concentration data provides a more reliable way to predict and compare it with the covid cases rather than the daily data. To improve the quality of trendline, a 10 day rolling average is applied.</a:t>
            </a:r>
          </a:p>
          <a:p>
            <a:pPr marL="285750" indent="-285750">
              <a:buFont typeface="Arial" panose="020B0604020202020204" pitchFamily="34" charset="0"/>
              <a:buChar char="•"/>
            </a:pPr>
            <a:r>
              <a:rPr lang="en-IN" dirty="0"/>
              <a:t>The data focused on in this project is taken from the Santa Clara county CA</a:t>
            </a:r>
          </a:p>
          <a:p>
            <a:pPr marL="285750" indent="-285750">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A network of wastewater facilities, laboratories, academic institutions and government testing centres have collaborated to get daily samples of Sars-CoV2 virus concentration from the WWTP of all counties situated in California.</a:t>
            </a:r>
          </a:p>
          <a:p>
            <a:pPr marL="285750" indent="-285750">
              <a:buFont typeface="Arial" panose="020B0604020202020204" pitchFamily="34" charset="0"/>
              <a:buChar char="•"/>
            </a:pPr>
            <a:endParaRPr lang="en-IN" dirty="0"/>
          </a:p>
          <a:p>
            <a:endParaRPr lang="en-IN" dirty="0"/>
          </a:p>
        </p:txBody>
      </p:sp>
      <p:sp>
        <p:nvSpPr>
          <p:cNvPr id="4" name="Slide Number Placeholder 3"/>
          <p:cNvSpPr>
            <a:spLocks noGrp="1"/>
          </p:cNvSpPr>
          <p:nvPr>
            <p:ph type="sldNum" sz="quarter" idx="5"/>
          </p:nvPr>
        </p:nvSpPr>
        <p:spPr/>
        <p:txBody>
          <a:bodyPr/>
          <a:lstStyle/>
          <a:p>
            <a:fld id="{F124C861-3C9D-4928-A868-D639B6A64E56}" type="slidenum">
              <a:rPr lang="en-IN" smtClean="0"/>
              <a:t>3</a:t>
            </a:fld>
            <a:endParaRPr lang="en-IN"/>
          </a:p>
        </p:txBody>
      </p:sp>
    </p:spTree>
    <p:extLst>
      <p:ext uri="{BB962C8B-B14F-4D97-AF65-F5344CB8AC3E}">
        <p14:creationId xmlns:p14="http://schemas.microsoft.com/office/powerpoint/2010/main" val="1387018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This shows the best fit line from least squares regression. There are 2 diverging concentration data corresponding to the same covid cases. Figure a shows the data after 75</a:t>
            </a:r>
            <a:r>
              <a:rPr lang="en-IN" baseline="30000" dirty="0"/>
              <a:t>th</a:t>
            </a:r>
            <a:r>
              <a:rPr lang="en-IN" dirty="0"/>
              <a:t> day while figure b data from 1</a:t>
            </a:r>
            <a:r>
              <a:rPr lang="en-IN" baseline="30000" dirty="0"/>
              <a:t>st</a:t>
            </a:r>
            <a:r>
              <a:rPr lang="en-IN" dirty="0"/>
              <a:t> day until the 75</a:t>
            </a:r>
            <a:r>
              <a:rPr lang="en-IN" baseline="30000" dirty="0"/>
              <a:t>th</a:t>
            </a:r>
            <a:r>
              <a:rPr lang="en-IN" dirty="0"/>
              <a:t> day. The surge ended at around 75</a:t>
            </a:r>
            <a:r>
              <a:rPr lang="en-IN" baseline="30000" dirty="0"/>
              <a:t>th</a:t>
            </a:r>
            <a:r>
              <a:rPr lang="en-IN" dirty="0"/>
              <a:t> day.</a:t>
            </a:r>
          </a:p>
          <a:p>
            <a:r>
              <a:rPr lang="en-IN" dirty="0"/>
              <a:t>This could be backed up by 2 hypothesis. 1) The sampling strategy of NWSS changes over time while optimizing the process. It required less concentration to reflect the same number of cases. 2) The omicron surge came into effect by the end of 2021. It could be possible that it affected the same number of people from a fewer concentration doses.</a:t>
            </a:r>
          </a:p>
        </p:txBody>
      </p:sp>
      <p:sp>
        <p:nvSpPr>
          <p:cNvPr id="4" name="Slide Number Placeholder 3"/>
          <p:cNvSpPr>
            <a:spLocks noGrp="1"/>
          </p:cNvSpPr>
          <p:nvPr>
            <p:ph type="sldNum" sz="quarter" idx="5"/>
          </p:nvPr>
        </p:nvSpPr>
        <p:spPr/>
        <p:txBody>
          <a:bodyPr/>
          <a:lstStyle/>
          <a:p>
            <a:fld id="{F124C861-3C9D-4928-A868-D639B6A64E56}" type="slidenum">
              <a:rPr lang="en-IN" smtClean="0"/>
              <a:t>7</a:t>
            </a:fld>
            <a:endParaRPr lang="en-IN"/>
          </a:p>
        </p:txBody>
      </p:sp>
    </p:spTree>
    <p:extLst>
      <p:ext uri="{BB962C8B-B14F-4D97-AF65-F5344CB8AC3E}">
        <p14:creationId xmlns:p14="http://schemas.microsoft.com/office/powerpoint/2010/main" val="3058529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This data is not periodic. </a:t>
            </a:r>
          </a:p>
          <a:p>
            <a:r>
              <a:rPr lang="en-IN" dirty="0"/>
              <a:t>Due to higher power spectral density at the end, it suppresses rest of the peaks making the data as white noise. (i.e. giving out a constant </a:t>
            </a:r>
            <a:r>
              <a:rPr lang="en-IN" dirty="0" err="1"/>
              <a:t>psd</a:t>
            </a:r>
            <a:r>
              <a:rPr lang="en-IN" dirty="0"/>
              <a:t>).</a:t>
            </a:r>
          </a:p>
          <a:p>
            <a:r>
              <a:rPr lang="en-IN" dirty="0"/>
              <a:t>No phase lag could be determined because of this. Also the coherence proves to be inconclusive.</a:t>
            </a:r>
          </a:p>
        </p:txBody>
      </p:sp>
      <p:sp>
        <p:nvSpPr>
          <p:cNvPr id="4" name="Slide Number Placeholder 3"/>
          <p:cNvSpPr>
            <a:spLocks noGrp="1"/>
          </p:cNvSpPr>
          <p:nvPr>
            <p:ph type="sldNum" sz="quarter" idx="5"/>
          </p:nvPr>
        </p:nvSpPr>
        <p:spPr/>
        <p:txBody>
          <a:bodyPr/>
          <a:lstStyle/>
          <a:p>
            <a:fld id="{F124C861-3C9D-4928-A868-D639B6A64E56}" type="slidenum">
              <a:rPr lang="en-IN" smtClean="0"/>
              <a:t>9</a:t>
            </a:fld>
            <a:endParaRPr lang="en-IN"/>
          </a:p>
        </p:txBody>
      </p:sp>
    </p:spTree>
    <p:extLst>
      <p:ext uri="{BB962C8B-B14F-4D97-AF65-F5344CB8AC3E}">
        <p14:creationId xmlns:p14="http://schemas.microsoft.com/office/powerpoint/2010/main" val="3535410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4/20/2022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23437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4/20/2022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0465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4/20/2022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2783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4/20/2022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8835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4/20/2022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63925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4/20/2022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68543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4/20/2022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3393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4/20/2022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771184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4/20/2022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01613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4/20/2022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03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cdc.gov/" TargetMode="External"/><Relationship Id="rId2" Type="http://schemas.openxmlformats.org/officeDocument/2006/relationships/hyperlink" Target="http://www.cdph.ca.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pic>
        <p:nvPicPr>
          <p:cNvPr id="4" name="Picture 3" descr="A close up of a piece of paper with a pencil laying on top">
            <a:extLst>
              <a:ext uri="{FF2B5EF4-FFF2-40B4-BE49-F238E27FC236}">
                <a16:creationId xmlns:a16="http://schemas.microsoft.com/office/drawing/2014/main" id="{65810330-F0B5-43C9-BC34-094FFB5C0529}"/>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273" y="9939"/>
            <a:ext cx="12191980" cy="6858000"/>
          </a:xfrm>
          <a:prstGeom prst="rect">
            <a:avLst/>
          </a:prstGeom>
        </p:spPr>
      </p:pic>
      <p:sp>
        <p:nvSpPr>
          <p:cNvPr id="35" name="Rectangle 34">
            <a:extLst>
              <a:ext uri="{FF2B5EF4-FFF2-40B4-BE49-F238E27FC236}">
                <a16:creationId xmlns:a16="http://schemas.microsoft.com/office/drawing/2014/main" id="{C5373426-E26E-431D-959C-5DB96C0B6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607" y="1238442"/>
            <a:ext cx="3635926" cy="435575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7909333" y="1304028"/>
            <a:ext cx="3425117" cy="2933219"/>
          </a:xfrm>
        </p:spPr>
        <p:txBody>
          <a:bodyPr anchor="b">
            <a:normAutofit/>
          </a:bodyPr>
          <a:lstStyle/>
          <a:p>
            <a:r>
              <a:rPr lang="en-US" sz="4400" dirty="0">
                <a:solidFill>
                  <a:srgbClr val="FFC000"/>
                </a:solidFill>
                <a:latin typeface="Times New Roman" panose="02020603050405020304" pitchFamily="18" charset="0"/>
                <a:cs typeface="Times New Roman" panose="02020603050405020304" pitchFamily="18" charset="0"/>
              </a:rPr>
              <a:t>COVID-19 wastewater surveillance</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8127750" y="4727846"/>
            <a:ext cx="3205640" cy="774186"/>
          </a:xfrm>
        </p:spPr>
        <p:txBody>
          <a:bodyPr anchor="t">
            <a:normAutofit/>
          </a:bodyPr>
          <a:lstStyle/>
          <a:p>
            <a:pPr>
              <a:lnSpc>
                <a:spcPct val="100000"/>
              </a:lnSpc>
            </a:pPr>
            <a:r>
              <a:rPr lang="en-US" sz="1800" dirty="0">
                <a:latin typeface="Times New Roman" panose="02020603050405020304" pitchFamily="18" charset="0"/>
                <a:cs typeface="Times New Roman" panose="02020603050405020304" pitchFamily="18" charset="0"/>
              </a:rPr>
              <a:t>Sudarshan surange</a:t>
            </a:r>
          </a:p>
        </p:txBody>
      </p:sp>
      <p:cxnSp>
        <p:nvCxnSpPr>
          <p:cNvPr id="37" name="Straight Connector 36">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76090" y="4508519"/>
            <a:ext cx="3108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EDC90921-9082-491B-940E-827D679F3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28" name="Picture 4" descr="Georgia Tech logo - Extended">
            <a:extLst>
              <a:ext uri="{FF2B5EF4-FFF2-40B4-BE49-F238E27FC236}">
                <a16:creationId xmlns:a16="http://schemas.microsoft.com/office/drawing/2014/main" id="{EA1F090D-9998-4DA2-991A-86D04288FF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6551" y="-117250"/>
            <a:ext cx="6450496" cy="145304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CCF7438-2CB2-40CE-B701-478F42CA8670}"/>
              </a:ext>
            </a:extLst>
          </p:cNvPr>
          <p:cNvSpPr txBox="1"/>
          <p:nvPr/>
        </p:nvSpPr>
        <p:spPr>
          <a:xfrm>
            <a:off x="7909333" y="1342779"/>
            <a:ext cx="2785675" cy="523220"/>
          </a:xfrm>
          <a:prstGeom prst="rect">
            <a:avLst/>
          </a:prstGeom>
          <a:noFill/>
        </p:spPr>
        <p:txBody>
          <a:bodyPr wrap="square" rtlCol="0">
            <a:spAutoFit/>
          </a:bodyPr>
          <a:lstStyle/>
          <a:p>
            <a:r>
              <a:rPr lang="en-IN" sz="2800" dirty="0">
                <a:solidFill>
                  <a:srgbClr val="FFC000"/>
                </a:solidFill>
                <a:latin typeface="Times New Roman" panose="02020603050405020304" pitchFamily="18" charset="0"/>
                <a:cs typeface="Times New Roman" panose="02020603050405020304" pitchFamily="18" charset="0"/>
              </a:rPr>
              <a:t>EAS 4480</a:t>
            </a:r>
          </a:p>
        </p:txBody>
      </p:sp>
    </p:spTree>
    <p:extLst>
      <p:ext uri="{BB962C8B-B14F-4D97-AF65-F5344CB8AC3E}">
        <p14:creationId xmlns:p14="http://schemas.microsoft.com/office/powerpoint/2010/main" val="19314396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7B221-606C-42E2-89C7-04F8CCEA883B}"/>
              </a:ext>
            </a:extLst>
          </p:cNvPr>
          <p:cNvSpPr>
            <a:spLocks noGrp="1"/>
          </p:cNvSpPr>
          <p:nvPr>
            <p:ph type="title"/>
          </p:nvPr>
        </p:nvSpPr>
        <p:spPr>
          <a:xfrm>
            <a:off x="1097280" y="286603"/>
            <a:ext cx="10058400" cy="702305"/>
          </a:xfrm>
        </p:spPr>
        <p:txBody>
          <a:bodyPr>
            <a:noAutofit/>
          </a:bodyPr>
          <a:lstStyle/>
          <a:p>
            <a:pPr algn="ctr"/>
            <a:r>
              <a:rPr lang="en-IN" sz="4800" dirty="0">
                <a:latin typeface="Times New Roman" panose="02020603050405020304" pitchFamily="18" charset="0"/>
                <a:cs typeface="Times New Roman" panose="02020603050405020304" pitchFamily="18" charset="0"/>
              </a:rPr>
              <a:t>Cross-correlation</a:t>
            </a:r>
          </a:p>
        </p:txBody>
      </p:sp>
      <p:pic>
        <p:nvPicPr>
          <p:cNvPr id="4" name="Picture 3" descr="Chart, histogram&#10;&#10;Description automatically generated">
            <a:extLst>
              <a:ext uri="{FF2B5EF4-FFF2-40B4-BE49-F238E27FC236}">
                <a16:creationId xmlns:a16="http://schemas.microsoft.com/office/drawing/2014/main" id="{12320B5B-AD51-4AF3-81B2-45393E9F1FA3}"/>
              </a:ext>
            </a:extLst>
          </p:cNvPr>
          <p:cNvPicPr>
            <a:picLocks noChangeAspect="1"/>
          </p:cNvPicPr>
          <p:nvPr/>
        </p:nvPicPr>
        <p:blipFill>
          <a:blip r:embed="rId2"/>
          <a:stretch>
            <a:fillRect/>
          </a:stretch>
        </p:blipFill>
        <p:spPr>
          <a:xfrm>
            <a:off x="813980" y="1527859"/>
            <a:ext cx="5667646" cy="4486442"/>
          </a:xfrm>
          <a:prstGeom prst="rect">
            <a:avLst/>
          </a:prstGeom>
        </p:spPr>
      </p:pic>
      <p:sp>
        <p:nvSpPr>
          <p:cNvPr id="5" name="TextBox 4">
            <a:extLst>
              <a:ext uri="{FF2B5EF4-FFF2-40B4-BE49-F238E27FC236}">
                <a16:creationId xmlns:a16="http://schemas.microsoft.com/office/drawing/2014/main" id="{4363EAEF-EAEE-4B04-AED1-37751CB9A7DD}"/>
              </a:ext>
            </a:extLst>
          </p:cNvPr>
          <p:cNvSpPr txBox="1"/>
          <p:nvPr/>
        </p:nvSpPr>
        <p:spPr>
          <a:xfrm>
            <a:off x="6928073" y="1720839"/>
            <a:ext cx="4227607" cy="3785652"/>
          </a:xfrm>
          <a:prstGeom prst="rect">
            <a:avLst/>
          </a:prstGeom>
          <a:noFill/>
        </p:spPr>
        <p:txBody>
          <a:bodyPr wrap="square" rtlCol="0">
            <a:spAutoFit/>
          </a:bodyPr>
          <a:lstStyle/>
          <a:p>
            <a:r>
              <a:rPr lang="en-IN" sz="2000" dirty="0">
                <a:latin typeface="Times New Roman" panose="02020603050405020304" pitchFamily="18" charset="0"/>
                <a:cs typeface="Times New Roman" panose="02020603050405020304" pitchFamily="18" charset="0"/>
              </a:rPr>
              <a:t>This is not a periodic function</a:t>
            </a:r>
          </a:p>
          <a:p>
            <a:endParaRPr lang="en-IN" sz="2000" dirty="0">
              <a:latin typeface="Times New Roman" panose="02020603050405020304" pitchFamily="18" charset="0"/>
              <a:cs typeface="Times New Roman" panose="02020603050405020304" pitchFamily="18" charset="0"/>
            </a:endParaRPr>
          </a:p>
          <a:p>
            <a:r>
              <a:rPr lang="en-IN" sz="2000" dirty="0">
                <a:latin typeface="Times New Roman" panose="02020603050405020304" pitchFamily="18" charset="0"/>
                <a:cs typeface="Times New Roman" panose="02020603050405020304" pitchFamily="18" charset="0"/>
              </a:rPr>
              <a:t>A correlation of 0.912 is found at time lag of -1 unit. </a:t>
            </a:r>
          </a:p>
          <a:p>
            <a:endParaRPr lang="en-IN" sz="2000" dirty="0">
              <a:latin typeface="Times New Roman" panose="02020603050405020304" pitchFamily="18" charset="0"/>
              <a:cs typeface="Times New Roman" panose="02020603050405020304" pitchFamily="18" charset="0"/>
            </a:endParaRPr>
          </a:p>
          <a:p>
            <a:r>
              <a:rPr lang="en-IN" sz="2000" dirty="0">
                <a:latin typeface="Times New Roman" panose="02020603050405020304" pitchFamily="18" charset="0"/>
                <a:cs typeface="Times New Roman" panose="02020603050405020304" pitchFamily="18" charset="0"/>
              </a:rPr>
              <a:t>This signifies that both of the time series data are well correlated at almost no time lag</a:t>
            </a:r>
          </a:p>
          <a:p>
            <a:endParaRPr lang="en-IN" sz="2000" dirty="0">
              <a:latin typeface="Times New Roman" panose="02020603050405020304" pitchFamily="18" charset="0"/>
              <a:cs typeface="Times New Roman" panose="02020603050405020304" pitchFamily="18" charset="0"/>
            </a:endParaRPr>
          </a:p>
          <a:p>
            <a:r>
              <a:rPr lang="en-IN" sz="2000" dirty="0">
                <a:latin typeface="Times New Roman" panose="02020603050405020304" pitchFamily="18" charset="0"/>
                <a:cs typeface="Times New Roman" panose="02020603050405020304" pitchFamily="18" charset="0"/>
              </a:rPr>
              <a:t>It can be implemented that the virus concentration measured at WWTP is a fast indicator of localised covid cases</a:t>
            </a:r>
          </a:p>
        </p:txBody>
      </p:sp>
    </p:spTree>
    <p:extLst>
      <p:ext uri="{BB962C8B-B14F-4D97-AF65-F5344CB8AC3E}">
        <p14:creationId xmlns:p14="http://schemas.microsoft.com/office/powerpoint/2010/main" val="2993142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03D8C-96DB-4901-A6EF-4659C497914B}"/>
              </a:ext>
            </a:extLst>
          </p:cNvPr>
          <p:cNvSpPr>
            <a:spLocks noGrp="1"/>
          </p:cNvSpPr>
          <p:nvPr>
            <p:ph type="title"/>
          </p:nvPr>
        </p:nvSpPr>
        <p:spPr/>
        <p:txBody>
          <a:bodyPr/>
          <a:lstStyle/>
          <a:p>
            <a:pPr algn="ctr"/>
            <a:r>
              <a:rPr lang="en-IN" dirty="0"/>
              <a:t>Conclusion</a:t>
            </a:r>
          </a:p>
        </p:txBody>
      </p:sp>
      <p:sp>
        <p:nvSpPr>
          <p:cNvPr id="3" name="Content Placeholder 2">
            <a:extLst>
              <a:ext uri="{FF2B5EF4-FFF2-40B4-BE49-F238E27FC236}">
                <a16:creationId xmlns:a16="http://schemas.microsoft.com/office/drawing/2014/main" id="{9A1AD7EF-9836-4697-A484-CF101764A34A}"/>
              </a:ext>
            </a:extLst>
          </p:cNvPr>
          <p:cNvSpPr>
            <a:spLocks noGrp="1"/>
          </p:cNvSpPr>
          <p:nvPr>
            <p:ph idx="1"/>
          </p:nvPr>
        </p:nvSpPr>
        <p:spPr/>
        <p:txBody>
          <a:bodyPr/>
          <a:lstStyle/>
          <a:p>
            <a:pPr>
              <a:buClr>
                <a:schemeClr val="tx1"/>
              </a:buClr>
              <a:buFont typeface="Arial" panose="020B0604020202020204" pitchFamily="34" charset="0"/>
              <a:buChar char="•"/>
            </a:pPr>
            <a:r>
              <a:rPr lang="en-IN" dirty="0">
                <a:solidFill>
                  <a:schemeClr val="tx1"/>
                </a:solidFill>
              </a:rPr>
              <a:t> </a:t>
            </a:r>
            <a:r>
              <a:rPr lang="en-IN" sz="2000" dirty="0">
                <a:solidFill>
                  <a:schemeClr val="tx1"/>
                </a:solidFill>
                <a:latin typeface="Times New Roman" panose="02020603050405020304" pitchFamily="18" charset="0"/>
                <a:cs typeface="Times New Roman" panose="02020603050405020304" pitchFamily="18" charset="0"/>
              </a:rPr>
              <a:t>Strong correlation is found between covid cases and virus concentration</a:t>
            </a:r>
          </a:p>
          <a:p>
            <a:pPr>
              <a:buClr>
                <a:schemeClr val="tx1"/>
              </a:buClr>
              <a:buFont typeface="Arial" panose="020B0604020202020204" pitchFamily="34" charset="0"/>
              <a:buChar char="•"/>
            </a:pPr>
            <a:endParaRPr lang="en-IN" sz="2000" dirty="0">
              <a:solidFill>
                <a:schemeClr val="tx1"/>
              </a:solidFill>
              <a:latin typeface="Times New Roman" panose="02020603050405020304" pitchFamily="18" charset="0"/>
              <a:cs typeface="Times New Roman" panose="02020603050405020304" pitchFamily="18" charset="0"/>
            </a:endParaRPr>
          </a:p>
          <a:p>
            <a:pPr>
              <a:buClr>
                <a:schemeClr val="tx1"/>
              </a:buClr>
              <a:buFont typeface="Arial" panose="020B0604020202020204" pitchFamily="34" charset="0"/>
              <a:buChar char="•"/>
            </a:pPr>
            <a:r>
              <a:rPr lang="en-IN" sz="2000" dirty="0">
                <a:solidFill>
                  <a:schemeClr val="tx1"/>
                </a:solidFill>
                <a:latin typeface="Times New Roman" panose="02020603050405020304" pitchFamily="18" charset="0"/>
                <a:cs typeface="Times New Roman" panose="02020603050405020304" pitchFamily="18" charset="0"/>
              </a:rPr>
              <a:t> Cross spectral analysis proves to be futile due to high power spectral density towards the end</a:t>
            </a:r>
          </a:p>
          <a:p>
            <a:pPr>
              <a:buClr>
                <a:schemeClr val="tx1"/>
              </a:buClr>
              <a:buFont typeface="Arial" panose="020B0604020202020204" pitchFamily="34" charset="0"/>
              <a:buChar char="•"/>
            </a:pPr>
            <a:endParaRPr lang="en-IN" sz="2000" dirty="0">
              <a:solidFill>
                <a:schemeClr val="tx1"/>
              </a:solidFill>
              <a:latin typeface="Times New Roman" panose="02020603050405020304" pitchFamily="18" charset="0"/>
              <a:cs typeface="Times New Roman" panose="02020603050405020304" pitchFamily="18" charset="0"/>
            </a:endParaRPr>
          </a:p>
          <a:p>
            <a:pPr>
              <a:buClr>
                <a:schemeClr val="tx1"/>
              </a:buClr>
              <a:buFont typeface="Arial" panose="020B0604020202020204" pitchFamily="34" charset="0"/>
              <a:buChar char="•"/>
            </a:pPr>
            <a:r>
              <a:rPr lang="en-IN" sz="2000" dirty="0">
                <a:solidFill>
                  <a:schemeClr val="tx1"/>
                </a:solidFill>
                <a:latin typeface="Times New Roman" panose="02020603050405020304" pitchFamily="18" charset="0"/>
                <a:cs typeface="Times New Roman" panose="02020603050405020304" pitchFamily="18" charset="0"/>
              </a:rPr>
              <a:t> Highly correlated without showing any time lag</a:t>
            </a:r>
          </a:p>
          <a:p>
            <a:pPr>
              <a:buClr>
                <a:schemeClr val="tx1"/>
              </a:buClr>
              <a:buFont typeface="Arial" panose="020B0604020202020204" pitchFamily="34" charset="0"/>
              <a:buChar char="•"/>
            </a:pPr>
            <a:endParaRPr lang="en-IN" sz="2000" dirty="0">
              <a:solidFill>
                <a:schemeClr val="tx1"/>
              </a:solidFill>
              <a:latin typeface="Times New Roman" panose="02020603050405020304" pitchFamily="18" charset="0"/>
              <a:cs typeface="Times New Roman" panose="02020603050405020304" pitchFamily="18" charset="0"/>
            </a:endParaRPr>
          </a:p>
          <a:p>
            <a:pPr>
              <a:buClr>
                <a:schemeClr val="tx1"/>
              </a:buClr>
              <a:buFont typeface="Arial" panose="020B0604020202020204" pitchFamily="34" charset="0"/>
              <a:buChar char="•"/>
            </a:pPr>
            <a:r>
              <a:rPr lang="en-IN" sz="2000" dirty="0">
                <a:solidFill>
                  <a:schemeClr val="tx1"/>
                </a:solidFill>
                <a:latin typeface="Times New Roman" panose="02020603050405020304" pitchFamily="18" charset="0"/>
                <a:cs typeface="Times New Roman" panose="02020603050405020304" pitchFamily="18" charset="0"/>
              </a:rPr>
              <a:t> Concentration is a fast reflector of covid cases</a:t>
            </a:r>
          </a:p>
        </p:txBody>
      </p:sp>
    </p:spTree>
    <p:extLst>
      <p:ext uri="{BB962C8B-B14F-4D97-AF65-F5344CB8AC3E}">
        <p14:creationId xmlns:p14="http://schemas.microsoft.com/office/powerpoint/2010/main" val="40374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38BBC-F104-47B2-9ED2-05362F0A4784}"/>
              </a:ext>
            </a:extLst>
          </p:cNvPr>
          <p:cNvSpPr>
            <a:spLocks noGrp="1"/>
          </p:cNvSpPr>
          <p:nvPr>
            <p:ph type="title"/>
          </p:nvPr>
        </p:nvSpPr>
        <p:spPr>
          <a:xfrm>
            <a:off x="1066800" y="2483048"/>
            <a:ext cx="10058400" cy="1450757"/>
          </a:xfrm>
        </p:spPr>
        <p:txBody>
          <a:bodyPr/>
          <a:lstStyle/>
          <a:p>
            <a:pPr algn="ctr"/>
            <a:r>
              <a:rPr lang="en-IN" dirty="0"/>
              <a:t>Thank You</a:t>
            </a:r>
          </a:p>
        </p:txBody>
      </p:sp>
    </p:spTree>
    <p:extLst>
      <p:ext uri="{BB962C8B-B14F-4D97-AF65-F5344CB8AC3E}">
        <p14:creationId xmlns:p14="http://schemas.microsoft.com/office/powerpoint/2010/main" val="2448351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9ED5A-3C14-46AF-911D-EB93D0FBADA8}"/>
              </a:ext>
            </a:extLst>
          </p:cNvPr>
          <p:cNvSpPr>
            <a:spLocks noGrp="1"/>
          </p:cNvSpPr>
          <p:nvPr>
            <p:ph type="title"/>
          </p:nvPr>
        </p:nvSpPr>
        <p:spPr>
          <a:xfrm>
            <a:off x="1097280" y="286603"/>
            <a:ext cx="10058400" cy="702305"/>
          </a:xfrm>
        </p:spPr>
        <p:txBody>
          <a:bodyPr>
            <a:normAutofit fontScale="90000"/>
          </a:bodyPr>
          <a:lstStyle/>
          <a:p>
            <a:r>
              <a:rPr lang="en-IN" dirty="0"/>
              <a:t>References</a:t>
            </a:r>
          </a:p>
        </p:txBody>
      </p:sp>
      <p:sp>
        <p:nvSpPr>
          <p:cNvPr id="3" name="Content Placeholder 2">
            <a:extLst>
              <a:ext uri="{FF2B5EF4-FFF2-40B4-BE49-F238E27FC236}">
                <a16:creationId xmlns:a16="http://schemas.microsoft.com/office/drawing/2014/main" id="{AC0B7FA2-02E2-4A7F-8F5A-E9EB3BC4F9A5}"/>
              </a:ext>
            </a:extLst>
          </p:cNvPr>
          <p:cNvSpPr>
            <a:spLocks noGrp="1"/>
          </p:cNvSpPr>
          <p:nvPr>
            <p:ph idx="1"/>
          </p:nvPr>
        </p:nvSpPr>
        <p:spPr>
          <a:xfrm>
            <a:off x="1097280" y="1548554"/>
            <a:ext cx="10058400" cy="3760891"/>
          </a:xfrm>
        </p:spPr>
        <p:txBody>
          <a:bodyPr/>
          <a:lstStyle/>
          <a:p>
            <a:r>
              <a:rPr lang="en-IN" dirty="0"/>
              <a:t>1) California Department of health,’ </a:t>
            </a:r>
            <a:r>
              <a:rPr lang="en-IN" dirty="0">
                <a:hlinkClick r:id="rId2"/>
              </a:rPr>
              <a:t>www.cdph.ca.gov</a:t>
            </a:r>
            <a:r>
              <a:rPr lang="en-IN" dirty="0"/>
              <a:t>’.</a:t>
            </a:r>
          </a:p>
          <a:p>
            <a:endParaRPr lang="en-IN" dirty="0"/>
          </a:p>
          <a:p>
            <a:r>
              <a:rPr lang="en-IN" dirty="0"/>
              <a:t>2) Centers for disease control and prevention,’ </a:t>
            </a:r>
            <a:r>
              <a:rPr lang="en-IN" dirty="0">
                <a:hlinkClick r:id="rId3"/>
              </a:rPr>
              <a:t>www.cdc.gov</a:t>
            </a:r>
            <a:r>
              <a:rPr lang="en-IN" dirty="0"/>
              <a:t>,.</a:t>
            </a:r>
          </a:p>
          <a:p>
            <a:endParaRPr lang="en-IN" dirty="0"/>
          </a:p>
          <a:p>
            <a:r>
              <a:rPr lang="en-IN" dirty="0"/>
              <a:t>3) National wastewater surveillance system, ’www.cdc.gov/nwss’.</a:t>
            </a:r>
          </a:p>
          <a:p>
            <a:pPr marL="0" indent="0">
              <a:buNone/>
            </a:pPr>
            <a:r>
              <a:rPr lang="en-IN" dirty="0"/>
              <a:t> </a:t>
            </a:r>
          </a:p>
          <a:p>
            <a:endParaRPr lang="en-IN" dirty="0"/>
          </a:p>
        </p:txBody>
      </p:sp>
    </p:spTree>
    <p:extLst>
      <p:ext uri="{BB962C8B-B14F-4D97-AF65-F5344CB8AC3E}">
        <p14:creationId xmlns:p14="http://schemas.microsoft.com/office/powerpoint/2010/main" val="3355012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19">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1097280" y="516835"/>
            <a:ext cx="5977937" cy="1666501"/>
          </a:xfrm>
        </p:spPr>
        <p:txBody>
          <a:bodyPr vert="horz" lIns="91440" tIns="45720" rIns="91440" bIns="45720" rtlCol="0" anchor="b">
            <a:normAutofit/>
          </a:bodyPr>
          <a:lstStyle/>
          <a:p>
            <a:pPr algn="ctr"/>
            <a:r>
              <a:rPr lang="en-US" sz="4000" dirty="0">
                <a:solidFill>
                  <a:srgbClr val="FFFFFF"/>
                </a:solidFill>
              </a:rPr>
              <a:t>Project </a:t>
            </a:r>
            <a:r>
              <a:rPr lang="en-US" sz="4800" dirty="0">
                <a:solidFill>
                  <a:srgbClr val="FFFFFF"/>
                </a:solidFill>
                <a:latin typeface="Times New Roman" panose="02020603050405020304" pitchFamily="18" charset="0"/>
                <a:cs typeface="Times New Roman" panose="02020603050405020304" pitchFamily="18" charset="0"/>
              </a:rPr>
              <a:t>Motivation</a:t>
            </a:r>
          </a:p>
        </p:txBody>
      </p:sp>
      <p:cxnSp>
        <p:nvCxnSpPr>
          <p:cNvPr id="27" name="Straight Connector 21">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5896" y="2353592"/>
            <a:ext cx="53035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E5AD54E-564B-4DE7-853E-24D246801A6A}"/>
              </a:ext>
            </a:extLst>
          </p:cNvPr>
          <p:cNvSpPr txBox="1"/>
          <p:nvPr/>
        </p:nvSpPr>
        <p:spPr>
          <a:xfrm>
            <a:off x="1097279" y="2546224"/>
            <a:ext cx="5977938" cy="3342747"/>
          </a:xfrm>
          <a:prstGeom prst="rect">
            <a:avLst/>
          </a:prstGeom>
        </p:spPr>
        <p:txBody>
          <a:bodyPr vert="horz" lIns="0" tIns="45720" rIns="0" bIns="45720" rtlCol="0">
            <a:normAutofit lnSpcReduction="10000"/>
          </a:bodyPr>
          <a:lstStyle/>
          <a:p>
            <a:pPr marL="285750" indent="-285750">
              <a:spcAft>
                <a:spcPts val="600"/>
              </a:spcAft>
              <a:buFont typeface="Arial" panose="020B0604020202020204" pitchFamily="34" charset="0"/>
              <a:buChar char="•"/>
            </a:pPr>
            <a:r>
              <a:rPr lang="en-US" sz="2000" dirty="0">
                <a:solidFill>
                  <a:srgbClr val="FFFFFF"/>
                </a:solidFill>
                <a:latin typeface="Times New Roman" panose="02020603050405020304" pitchFamily="18" charset="0"/>
                <a:cs typeface="Times New Roman" panose="02020603050405020304" pitchFamily="18" charset="0"/>
              </a:rPr>
              <a:t>CDC launched the national wastewater surveillance system</a:t>
            </a:r>
          </a:p>
          <a:p>
            <a:pPr marL="285750" indent="-285750">
              <a:spcAft>
                <a:spcPts val="600"/>
              </a:spcAft>
              <a:buFont typeface="Arial" panose="020B0604020202020204" pitchFamily="34" charset="0"/>
              <a:buChar char="•"/>
            </a:pPr>
            <a:endParaRPr lang="en-US" sz="2000" dirty="0">
              <a:solidFill>
                <a:srgbClr val="FFFFFF"/>
              </a:solidFill>
              <a:latin typeface="Times New Roman" panose="02020603050405020304" pitchFamily="18" charset="0"/>
              <a:cs typeface="Times New Roman" panose="02020603050405020304" pitchFamily="18" charset="0"/>
            </a:endParaRPr>
          </a:p>
          <a:p>
            <a:pPr marL="285750" indent="-285750">
              <a:spcAft>
                <a:spcPts val="600"/>
              </a:spcAft>
              <a:buFont typeface="Arial" panose="020B0604020202020204" pitchFamily="34" charset="0"/>
              <a:buChar char="•"/>
            </a:pPr>
            <a:r>
              <a:rPr lang="en-US" sz="2000" dirty="0">
                <a:solidFill>
                  <a:srgbClr val="FFFFFF"/>
                </a:solidFill>
                <a:latin typeface="Times New Roman" panose="02020603050405020304" pitchFamily="18" charset="0"/>
                <a:cs typeface="Times New Roman" panose="02020603050405020304" pitchFamily="18" charset="0"/>
              </a:rPr>
              <a:t>Aimed to monitor covid concentration across the country</a:t>
            </a:r>
          </a:p>
          <a:p>
            <a:pPr marL="285750" indent="-285750">
              <a:spcAft>
                <a:spcPts val="600"/>
              </a:spcAft>
              <a:buFont typeface="Arial" panose="020B0604020202020204" pitchFamily="34" charset="0"/>
              <a:buChar char="•"/>
            </a:pPr>
            <a:endParaRPr lang="en-US" sz="2000" dirty="0">
              <a:solidFill>
                <a:srgbClr val="FFFFFF"/>
              </a:solidFill>
              <a:latin typeface="Times New Roman" panose="02020603050405020304" pitchFamily="18" charset="0"/>
              <a:cs typeface="Times New Roman" panose="02020603050405020304" pitchFamily="18" charset="0"/>
            </a:endParaRPr>
          </a:p>
          <a:p>
            <a:pPr marL="285750" indent="-285750">
              <a:spcAft>
                <a:spcPts val="600"/>
              </a:spcAft>
              <a:buFont typeface="Arial" panose="020B0604020202020204" pitchFamily="34" charset="0"/>
              <a:buChar char="•"/>
            </a:pPr>
            <a:r>
              <a:rPr lang="en-US" sz="2000" dirty="0">
                <a:solidFill>
                  <a:srgbClr val="FFFFFF"/>
                </a:solidFill>
                <a:latin typeface="Times New Roman" panose="02020603050405020304" pitchFamily="18" charset="0"/>
                <a:cs typeface="Times New Roman" panose="02020603050405020304" pitchFamily="18" charset="0"/>
              </a:rPr>
              <a:t>Prediction of covid outbreak</a:t>
            </a:r>
          </a:p>
          <a:p>
            <a:pPr marL="285750" indent="-285750">
              <a:spcAft>
                <a:spcPts val="600"/>
              </a:spcAft>
              <a:buFont typeface="Arial" panose="020B0604020202020204" pitchFamily="34" charset="0"/>
              <a:buChar char="•"/>
            </a:pPr>
            <a:endParaRPr lang="en-US" sz="2000" dirty="0">
              <a:solidFill>
                <a:srgbClr val="FFFFFF"/>
              </a:solidFill>
              <a:latin typeface="Times New Roman" panose="02020603050405020304" pitchFamily="18" charset="0"/>
              <a:cs typeface="Times New Roman" panose="02020603050405020304" pitchFamily="18" charset="0"/>
            </a:endParaRPr>
          </a:p>
          <a:p>
            <a:pPr marL="285750" indent="-285750">
              <a:spcAft>
                <a:spcPts val="600"/>
              </a:spcAft>
              <a:buFont typeface="Arial" panose="020B0604020202020204" pitchFamily="34" charset="0"/>
              <a:buChar char="•"/>
            </a:pPr>
            <a:r>
              <a:rPr lang="en-US" sz="2000" dirty="0">
                <a:solidFill>
                  <a:srgbClr val="FFFFFF"/>
                </a:solidFill>
                <a:latin typeface="Times New Roman" panose="02020603050405020304" pitchFamily="18" charset="0"/>
                <a:cs typeface="Times New Roman" panose="02020603050405020304" pitchFamily="18" charset="0"/>
              </a:rPr>
              <a:t>Supplements existing testing methods</a:t>
            </a:r>
          </a:p>
          <a:p>
            <a:pPr>
              <a:spcAft>
                <a:spcPts val="600"/>
              </a:spcAft>
              <a:buFont typeface="Calibri" panose="020F0502020204030204" pitchFamily="34" charset="0"/>
            </a:pPr>
            <a:endParaRPr lang="en-US" dirty="0">
              <a:solidFill>
                <a:srgbClr val="FFFFFF"/>
              </a:solidFill>
            </a:endParaRPr>
          </a:p>
        </p:txBody>
      </p:sp>
      <p:pic>
        <p:nvPicPr>
          <p:cNvPr id="4" name="Picture 3" descr="A picture containing text, food, person, indoor&#10;&#10;Description automatically generated">
            <a:extLst>
              <a:ext uri="{FF2B5EF4-FFF2-40B4-BE49-F238E27FC236}">
                <a16:creationId xmlns:a16="http://schemas.microsoft.com/office/drawing/2014/main" id="{0EEFEBBA-48BA-4047-949D-83294DCE7E56}"/>
              </a:ext>
            </a:extLst>
          </p:cNvPr>
          <p:cNvPicPr>
            <a:picLocks noChangeAspect="1"/>
          </p:cNvPicPr>
          <p:nvPr/>
        </p:nvPicPr>
        <p:blipFill rotWithShape="1">
          <a:blip r:embed="rId4"/>
          <a:srcRect l="36130" r="19290" b="-1"/>
          <a:stretch/>
        </p:blipFill>
        <p:spPr>
          <a:xfrm>
            <a:off x="7611902" y="10"/>
            <a:ext cx="4580097" cy="6857990"/>
          </a:xfrm>
          <a:prstGeom prst="rect">
            <a:avLst/>
          </a:prstGeom>
        </p:spPr>
      </p:pic>
      <p:sp>
        <p:nvSpPr>
          <p:cNvPr id="5" name="TextBox 4">
            <a:extLst>
              <a:ext uri="{FF2B5EF4-FFF2-40B4-BE49-F238E27FC236}">
                <a16:creationId xmlns:a16="http://schemas.microsoft.com/office/drawing/2014/main" id="{3E7F8EC3-4157-4914-92D9-35BA24E6F811}"/>
              </a:ext>
            </a:extLst>
          </p:cNvPr>
          <p:cNvSpPr txBox="1"/>
          <p:nvPr/>
        </p:nvSpPr>
        <p:spPr>
          <a:xfrm>
            <a:off x="9015274" y="6590707"/>
            <a:ext cx="2216426" cy="369332"/>
          </a:xfrm>
          <a:prstGeom prst="rect">
            <a:avLst/>
          </a:prstGeom>
          <a:noFill/>
        </p:spPr>
        <p:txBody>
          <a:bodyPr wrap="square" rtlCol="0">
            <a:spAutoFit/>
          </a:bodyPr>
          <a:lstStyle/>
          <a:p>
            <a:r>
              <a:rPr lang="en-IN" dirty="0">
                <a:solidFill>
                  <a:schemeClr val="bg1"/>
                </a:solidFill>
              </a:rPr>
              <a:t>Source: CNN news</a:t>
            </a:r>
          </a:p>
        </p:txBody>
      </p:sp>
      <p:sp>
        <p:nvSpPr>
          <p:cNvPr id="14" name="TextBox 13">
            <a:extLst>
              <a:ext uri="{FF2B5EF4-FFF2-40B4-BE49-F238E27FC236}">
                <a16:creationId xmlns:a16="http://schemas.microsoft.com/office/drawing/2014/main" id="{AFE6FA6E-A54F-42F0-8CB9-821D2F9DC5D0}"/>
              </a:ext>
            </a:extLst>
          </p:cNvPr>
          <p:cNvSpPr txBox="1"/>
          <p:nvPr/>
        </p:nvSpPr>
        <p:spPr>
          <a:xfrm>
            <a:off x="5545585" y="6485446"/>
            <a:ext cx="2216426" cy="369332"/>
          </a:xfrm>
          <a:prstGeom prst="rect">
            <a:avLst/>
          </a:prstGeom>
          <a:noFill/>
        </p:spPr>
        <p:txBody>
          <a:bodyPr wrap="square" rtlCol="0">
            <a:spAutoFit/>
          </a:bodyPr>
          <a:lstStyle/>
          <a:p>
            <a:r>
              <a:rPr lang="en-IN" dirty="0">
                <a:solidFill>
                  <a:schemeClr val="tx1">
                    <a:lumMod val="75000"/>
                  </a:schemeClr>
                </a:solidFill>
              </a:rPr>
              <a:t>Source: CDC</a:t>
            </a:r>
          </a:p>
        </p:txBody>
      </p:sp>
    </p:spTree>
    <p:extLst>
      <p:ext uri="{BB962C8B-B14F-4D97-AF65-F5344CB8AC3E}">
        <p14:creationId xmlns:p14="http://schemas.microsoft.com/office/powerpoint/2010/main" val="293351433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E4939-9E3A-465C-8DC7-2829C5D19E82}"/>
              </a:ext>
            </a:extLst>
          </p:cNvPr>
          <p:cNvSpPr>
            <a:spLocks noGrp="1"/>
          </p:cNvSpPr>
          <p:nvPr>
            <p:ph type="title"/>
          </p:nvPr>
        </p:nvSpPr>
        <p:spPr>
          <a:xfrm>
            <a:off x="1569572" y="0"/>
            <a:ext cx="8916732" cy="792613"/>
          </a:xfrm>
        </p:spPr>
        <p:txBody>
          <a:bodyPr/>
          <a:lstStyle/>
          <a:p>
            <a:pPr algn="ctr"/>
            <a:r>
              <a:rPr lang="en-IN" dirty="0">
                <a:latin typeface="Times New Roman" panose="02020603050405020304" pitchFamily="18" charset="0"/>
                <a:cs typeface="Times New Roman" panose="02020603050405020304" pitchFamily="18" charset="0"/>
              </a:rPr>
              <a:t>Data</a:t>
            </a:r>
            <a:r>
              <a:rPr lang="en-IN" dirty="0"/>
              <a:t> Sources</a:t>
            </a:r>
          </a:p>
        </p:txBody>
      </p:sp>
      <p:sp>
        <p:nvSpPr>
          <p:cNvPr id="6" name="TextBox 5">
            <a:extLst>
              <a:ext uri="{FF2B5EF4-FFF2-40B4-BE49-F238E27FC236}">
                <a16:creationId xmlns:a16="http://schemas.microsoft.com/office/drawing/2014/main" id="{68412A28-C719-464E-B9B7-D067B40478DC}"/>
              </a:ext>
            </a:extLst>
          </p:cNvPr>
          <p:cNvSpPr txBox="1"/>
          <p:nvPr/>
        </p:nvSpPr>
        <p:spPr>
          <a:xfrm>
            <a:off x="115411" y="1889759"/>
            <a:ext cx="6304881" cy="3416320"/>
          </a:xfrm>
          <a:prstGeom prst="rect">
            <a:avLst/>
          </a:prstGeom>
          <a:noFill/>
        </p:spPr>
        <p:txBody>
          <a:bodyPr wrap="square" rtlCol="0">
            <a:spAutoFit/>
          </a:bodyPr>
          <a:lstStyle/>
          <a:p>
            <a:r>
              <a:rPr lang="en-IN" dirty="0"/>
              <a:t>2 </a:t>
            </a:r>
            <a:r>
              <a:rPr lang="en-IN" dirty="0">
                <a:latin typeface="Times New Roman" panose="02020603050405020304" pitchFamily="18" charset="0"/>
                <a:cs typeface="Times New Roman" panose="02020603050405020304" pitchFamily="18" charset="0"/>
              </a:rPr>
              <a:t>data sources:</a:t>
            </a:r>
          </a:p>
          <a:p>
            <a:endParaRPr lang="en-IN" dirty="0">
              <a:latin typeface="Times New Roman" panose="02020603050405020304" pitchFamily="18" charset="0"/>
              <a:cs typeface="Times New Roman" panose="02020603050405020304" pitchFamily="18" charset="0"/>
            </a:endParaRPr>
          </a:p>
          <a:p>
            <a:r>
              <a:rPr lang="en-IN" b="1" dirty="0">
                <a:latin typeface="Times New Roman" panose="02020603050405020304" pitchFamily="18" charset="0"/>
                <a:cs typeface="Times New Roman" panose="02020603050405020304" pitchFamily="18" charset="0"/>
              </a:rPr>
              <a:t>Centers for disease control and prevention</a:t>
            </a:r>
            <a:r>
              <a:rPr lang="en-IN" dirty="0">
                <a:latin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National wastewater surveillance system.</a:t>
            </a:r>
          </a:p>
          <a:p>
            <a:pPr marL="285750" indent="-285750">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 Contains the raw wastewater data from all of the major counties across Unites States. </a:t>
            </a:r>
          </a:p>
          <a:p>
            <a:pPr marL="342900" indent="-342900">
              <a:buAutoNum type="arabicParenR"/>
            </a:pPr>
            <a:endParaRPr lang="en-IN" dirty="0">
              <a:latin typeface="Times New Roman" panose="02020603050405020304" pitchFamily="18" charset="0"/>
              <a:cs typeface="Times New Roman" panose="02020603050405020304" pitchFamily="18" charset="0"/>
            </a:endParaRPr>
          </a:p>
          <a:p>
            <a:r>
              <a:rPr lang="en-IN" b="1" dirty="0">
                <a:latin typeface="Times New Roman" panose="02020603050405020304" pitchFamily="18" charset="0"/>
                <a:cs typeface="Times New Roman" panose="02020603050405020304" pitchFamily="18" charset="0"/>
              </a:rPr>
              <a:t>California department of public health</a:t>
            </a:r>
            <a:r>
              <a:rPr lang="en-IN" dirty="0">
                <a:latin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A network of wastewater facilities, laboratories, academic institutions and government testing centres</a:t>
            </a:r>
          </a:p>
          <a:p>
            <a:endParaRPr lang="en-IN" dirty="0">
              <a:latin typeface="Times New Roman" panose="02020603050405020304" pitchFamily="18" charset="0"/>
              <a:cs typeface="Times New Roman" panose="02020603050405020304" pitchFamily="18" charset="0"/>
            </a:endParaRPr>
          </a:p>
          <a:p>
            <a:endParaRPr lang="en-IN" dirty="0"/>
          </a:p>
        </p:txBody>
      </p:sp>
      <p:sp>
        <p:nvSpPr>
          <p:cNvPr id="7" name="TextBox 6">
            <a:extLst>
              <a:ext uri="{FF2B5EF4-FFF2-40B4-BE49-F238E27FC236}">
                <a16:creationId xmlns:a16="http://schemas.microsoft.com/office/drawing/2014/main" id="{C3241B33-82B0-4859-BFAF-30182ABA1D20}"/>
              </a:ext>
            </a:extLst>
          </p:cNvPr>
          <p:cNvSpPr txBox="1"/>
          <p:nvPr/>
        </p:nvSpPr>
        <p:spPr>
          <a:xfrm>
            <a:off x="9015274" y="6347590"/>
            <a:ext cx="2216426" cy="369332"/>
          </a:xfrm>
          <a:prstGeom prst="rect">
            <a:avLst/>
          </a:prstGeom>
          <a:noFill/>
        </p:spPr>
        <p:txBody>
          <a:bodyPr wrap="square" rtlCol="0">
            <a:spAutoFit/>
          </a:bodyPr>
          <a:lstStyle/>
          <a:p>
            <a:r>
              <a:rPr lang="en-IN" dirty="0">
                <a:solidFill>
                  <a:schemeClr val="bg1"/>
                </a:solidFill>
              </a:rPr>
              <a:t>Source: CNN news</a:t>
            </a:r>
          </a:p>
        </p:txBody>
      </p:sp>
      <p:pic>
        <p:nvPicPr>
          <p:cNvPr id="9" name="Picture 8" descr="Diagram&#10;&#10;Description automatically generated">
            <a:extLst>
              <a:ext uri="{FF2B5EF4-FFF2-40B4-BE49-F238E27FC236}">
                <a16:creationId xmlns:a16="http://schemas.microsoft.com/office/drawing/2014/main" id="{08499908-3B84-4521-9330-A6D190DC4E12}"/>
              </a:ext>
            </a:extLst>
          </p:cNvPr>
          <p:cNvPicPr>
            <a:picLocks noChangeAspect="1"/>
          </p:cNvPicPr>
          <p:nvPr/>
        </p:nvPicPr>
        <p:blipFill rotWithShape="1">
          <a:blip r:embed="rId3"/>
          <a:srcRect t="7961" b="9911"/>
          <a:stretch/>
        </p:blipFill>
        <p:spPr>
          <a:xfrm>
            <a:off x="6711884" y="977364"/>
            <a:ext cx="5364705" cy="5248458"/>
          </a:xfrm>
          <a:prstGeom prst="rect">
            <a:avLst/>
          </a:prstGeom>
        </p:spPr>
      </p:pic>
      <p:sp>
        <p:nvSpPr>
          <p:cNvPr id="11" name="TextBox 10">
            <a:extLst>
              <a:ext uri="{FF2B5EF4-FFF2-40B4-BE49-F238E27FC236}">
                <a16:creationId xmlns:a16="http://schemas.microsoft.com/office/drawing/2014/main" id="{ECCB0CF7-1527-4301-86BD-87C3A1DC20F6}"/>
              </a:ext>
            </a:extLst>
          </p:cNvPr>
          <p:cNvSpPr txBox="1"/>
          <p:nvPr/>
        </p:nvSpPr>
        <p:spPr>
          <a:xfrm>
            <a:off x="8723682" y="6104054"/>
            <a:ext cx="2216426" cy="369332"/>
          </a:xfrm>
          <a:prstGeom prst="rect">
            <a:avLst/>
          </a:prstGeom>
          <a:noFill/>
        </p:spPr>
        <p:txBody>
          <a:bodyPr wrap="square" rtlCol="0">
            <a:spAutoFit/>
          </a:bodyPr>
          <a:lstStyle/>
          <a:p>
            <a:r>
              <a:rPr lang="en-IN" dirty="0">
                <a:solidFill>
                  <a:schemeClr val="tx1">
                    <a:lumMod val="50000"/>
                    <a:lumOff val="50000"/>
                  </a:schemeClr>
                </a:solidFill>
              </a:rPr>
              <a:t>Source: Ohio DOH</a:t>
            </a:r>
          </a:p>
        </p:txBody>
      </p:sp>
    </p:spTree>
    <p:extLst>
      <p:ext uri="{BB962C8B-B14F-4D97-AF65-F5344CB8AC3E}">
        <p14:creationId xmlns:p14="http://schemas.microsoft.com/office/powerpoint/2010/main" val="1041887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A773F8-B1C4-4C3A-AEF8-954DE1615A67}"/>
              </a:ext>
            </a:extLst>
          </p:cNvPr>
          <p:cNvSpPr>
            <a:spLocks noGrp="1"/>
          </p:cNvSpPr>
          <p:nvPr>
            <p:ph type="title"/>
          </p:nvPr>
        </p:nvSpPr>
        <p:spPr>
          <a:xfrm>
            <a:off x="5172074" y="286603"/>
            <a:ext cx="5983605" cy="1450757"/>
          </a:xfrm>
        </p:spPr>
        <p:txBody>
          <a:bodyPr vert="horz" lIns="91440" tIns="45720" rIns="91440" bIns="45720" rtlCol="0" anchor="b">
            <a:normAutofit/>
          </a:bodyPr>
          <a:lstStyle/>
          <a:p>
            <a:pPr algn="ctr"/>
            <a:r>
              <a:rPr lang="en-US" sz="4800" dirty="0">
                <a:latin typeface="Times New Roman" panose="02020603050405020304" pitchFamily="18" charset="0"/>
                <a:cs typeface="Times New Roman" panose="02020603050405020304" pitchFamily="18" charset="0"/>
              </a:rPr>
              <a:t>Hypothesis</a:t>
            </a:r>
          </a:p>
        </p:txBody>
      </p:sp>
      <p:pic>
        <p:nvPicPr>
          <p:cNvPr id="16" name="Picture 15" descr="A picture containing outdoor, green, building, stadium&#10;&#10;Description automatically generated">
            <a:extLst>
              <a:ext uri="{FF2B5EF4-FFF2-40B4-BE49-F238E27FC236}">
                <a16:creationId xmlns:a16="http://schemas.microsoft.com/office/drawing/2014/main" id="{5F0DDCDF-40CF-4537-8F82-8C70DAFE6D3B}"/>
              </a:ext>
            </a:extLst>
          </p:cNvPr>
          <p:cNvPicPr>
            <a:picLocks noChangeAspect="1"/>
          </p:cNvPicPr>
          <p:nvPr/>
        </p:nvPicPr>
        <p:blipFill rotWithShape="1">
          <a:blip r:embed="rId2"/>
          <a:srcRect l="29652" r="30099"/>
          <a:stretch/>
        </p:blipFill>
        <p:spPr>
          <a:xfrm>
            <a:off x="20" y="10"/>
            <a:ext cx="4580077" cy="6400784"/>
          </a:xfrm>
          <a:prstGeom prst="rect">
            <a:avLst/>
          </a:prstGeom>
        </p:spPr>
      </p:pic>
      <p:cxnSp>
        <p:nvCxnSpPr>
          <p:cNvPr id="28" name="!!Straight Connector">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Content Placeholder 13">
            <a:extLst>
              <a:ext uri="{FF2B5EF4-FFF2-40B4-BE49-F238E27FC236}">
                <a16:creationId xmlns:a16="http://schemas.microsoft.com/office/drawing/2014/main" id="{675576E4-062B-4D5F-B1F7-04DF83F32B3F}"/>
              </a:ext>
            </a:extLst>
          </p:cNvPr>
          <p:cNvSpPr>
            <a:spLocks noGrp="1"/>
          </p:cNvSpPr>
          <p:nvPr>
            <p:ph idx="1"/>
          </p:nvPr>
        </p:nvSpPr>
        <p:spPr>
          <a:xfrm>
            <a:off x="5172074" y="2108201"/>
            <a:ext cx="5983606" cy="3760891"/>
          </a:xfrm>
        </p:spPr>
        <p:txBody>
          <a:bodyPr vert="horz" lIns="0" tIns="45720" rIns="0" bIns="45720" rtlCol="0">
            <a:normAutofit/>
          </a:bodyPr>
          <a:lstStyle/>
          <a:p>
            <a:pPr>
              <a:lnSpc>
                <a:spcPct val="100000"/>
              </a:lnSpc>
              <a:spcAft>
                <a:spcPts val="600"/>
              </a:spcAft>
            </a:pPr>
            <a:r>
              <a:rPr lang="en-US" sz="2000" dirty="0">
                <a:latin typeface="Times New Roman" panose="02020603050405020304" pitchFamily="18" charset="0"/>
                <a:cs typeface="Times New Roman" panose="02020603050405020304" pitchFamily="18" charset="0"/>
              </a:rPr>
              <a:t>The Covid-19 cases and the SARS-CoV2 concentration data are correlated.</a:t>
            </a:r>
          </a:p>
          <a:p>
            <a:pPr>
              <a:lnSpc>
                <a:spcPct val="100000"/>
              </a:lnSpc>
              <a:spcAft>
                <a:spcPts val="600"/>
              </a:spcAft>
            </a:pPr>
            <a:r>
              <a:rPr lang="en-US" sz="2000" dirty="0">
                <a:latin typeface="Times New Roman" panose="02020603050405020304" pitchFamily="18" charset="0"/>
                <a:cs typeface="Times New Roman" panose="02020603050405020304" pitchFamily="18" charset="0"/>
              </a:rPr>
              <a:t>This correlation is followed by some time lag between the two timeseries and from to the nature of this correlated data, covid outbreak can be predicted with the use of concentration data.</a:t>
            </a:r>
          </a:p>
        </p:txBody>
      </p:sp>
      <p:sp>
        <p:nvSpPr>
          <p:cNvPr id="30" name="Rectangle 29">
            <a:extLst>
              <a:ext uri="{FF2B5EF4-FFF2-40B4-BE49-F238E27FC236}">
                <a16:creationId xmlns:a16="http://schemas.microsoft.com/office/drawing/2014/main" id="{C1B60310-C5C3-46A0-A452-2A0B008434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79605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6B276-AFFB-43AB-810A-E2E5CDCC8522}"/>
              </a:ext>
            </a:extLst>
          </p:cNvPr>
          <p:cNvSpPr>
            <a:spLocks noGrp="1"/>
          </p:cNvSpPr>
          <p:nvPr>
            <p:ph type="title"/>
          </p:nvPr>
        </p:nvSpPr>
        <p:spPr>
          <a:xfrm>
            <a:off x="1097280" y="286603"/>
            <a:ext cx="10058400" cy="703211"/>
          </a:xfrm>
        </p:spPr>
        <p:txBody>
          <a:bodyPr>
            <a:normAutofit fontScale="90000"/>
          </a:bodyPr>
          <a:lstStyle/>
          <a:p>
            <a:pPr algn="ctr"/>
            <a:r>
              <a:rPr lang="en-IN" sz="5300" dirty="0">
                <a:latin typeface="Times New Roman" panose="02020603050405020304" pitchFamily="18" charset="0"/>
                <a:cs typeface="Times New Roman" panose="02020603050405020304" pitchFamily="18" charset="0"/>
              </a:rPr>
              <a:t>Data</a:t>
            </a:r>
            <a:r>
              <a:rPr lang="en-IN" dirty="0">
                <a:latin typeface="Times New Roman" panose="02020603050405020304" pitchFamily="18" charset="0"/>
                <a:cs typeface="Times New Roman" panose="02020603050405020304" pitchFamily="18" charset="0"/>
              </a:rPr>
              <a:t> analysis</a:t>
            </a:r>
          </a:p>
        </p:txBody>
      </p:sp>
      <p:pic>
        <p:nvPicPr>
          <p:cNvPr id="4" name="Content Placeholder 6" descr="A picture containing ground, outdoor&#10;&#10;Description automatically generated">
            <a:extLst>
              <a:ext uri="{FF2B5EF4-FFF2-40B4-BE49-F238E27FC236}">
                <a16:creationId xmlns:a16="http://schemas.microsoft.com/office/drawing/2014/main" id="{3895B5D9-4D3A-44E9-BF9A-ABDDA04803FF}"/>
              </a:ext>
            </a:extLst>
          </p:cNvPr>
          <p:cNvPicPr>
            <a:picLocks noGrp="1" noChangeAspect="1"/>
          </p:cNvPicPr>
          <p:nvPr>
            <p:ph idx="1"/>
          </p:nvPr>
        </p:nvPicPr>
        <p:blipFill>
          <a:blip r:embed="rId2"/>
          <a:stretch>
            <a:fillRect/>
          </a:stretch>
        </p:blipFill>
        <p:spPr>
          <a:xfrm>
            <a:off x="6096000" y="1914017"/>
            <a:ext cx="5641182" cy="4305341"/>
          </a:xfrm>
        </p:spPr>
      </p:pic>
      <p:sp>
        <p:nvSpPr>
          <p:cNvPr id="5" name="TextBox 4">
            <a:extLst>
              <a:ext uri="{FF2B5EF4-FFF2-40B4-BE49-F238E27FC236}">
                <a16:creationId xmlns:a16="http://schemas.microsoft.com/office/drawing/2014/main" id="{36E07A5C-9D4C-4D1F-9255-6D0276C6F67B}"/>
              </a:ext>
            </a:extLst>
          </p:cNvPr>
          <p:cNvSpPr txBox="1"/>
          <p:nvPr/>
        </p:nvSpPr>
        <p:spPr>
          <a:xfrm>
            <a:off x="193661" y="1914018"/>
            <a:ext cx="5094776" cy="3724096"/>
          </a:xfrm>
          <a:prstGeom prst="rect">
            <a:avLst/>
          </a:prstGeom>
          <a:noFill/>
        </p:spPr>
        <p:txBody>
          <a:bodyPr wrap="square" rtlCol="0">
            <a:spAutoFit/>
          </a:bodyPr>
          <a:lstStyle/>
          <a:p>
            <a:pPr marL="285750" indent="-285750">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Time series plot with 10 day rolling average to get an estimate of the data trend.</a:t>
            </a:r>
          </a:p>
          <a:p>
            <a:pPr marL="285750" indent="-285750">
              <a:buFont typeface="Arial" panose="020B0604020202020204" pitchFamily="34" charset="0"/>
              <a:buChar char="•"/>
            </a:pPr>
            <a:endParaRPr lang="en-IN"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Least squares regressions fit</a:t>
            </a:r>
          </a:p>
          <a:p>
            <a:pPr marL="285750" indent="-285750">
              <a:buFont typeface="Arial" panose="020B0604020202020204" pitchFamily="34" charset="0"/>
              <a:buChar char="•"/>
            </a:pPr>
            <a:endParaRPr lang="en-IN"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Bootstrap correlation coefficient</a:t>
            </a:r>
          </a:p>
          <a:p>
            <a:pPr marL="285750" indent="-285750">
              <a:buFont typeface="Arial" panose="020B0604020202020204" pitchFamily="34" charset="0"/>
              <a:buChar char="•"/>
            </a:pPr>
            <a:endParaRPr lang="en-IN"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Cross spectral analysis</a:t>
            </a:r>
          </a:p>
          <a:p>
            <a:pPr marL="285750" indent="-285750">
              <a:buFont typeface="Arial" panose="020B0604020202020204" pitchFamily="34" charset="0"/>
              <a:buChar char="•"/>
            </a:pPr>
            <a:endParaRPr lang="en-IN"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Cross-correlation </a:t>
            </a:r>
          </a:p>
          <a:p>
            <a:endParaRPr lang="en-IN" dirty="0"/>
          </a:p>
          <a:p>
            <a:endParaRPr lang="en-IN" dirty="0"/>
          </a:p>
        </p:txBody>
      </p:sp>
      <p:sp>
        <p:nvSpPr>
          <p:cNvPr id="3" name="TextBox 2">
            <a:extLst>
              <a:ext uri="{FF2B5EF4-FFF2-40B4-BE49-F238E27FC236}">
                <a16:creationId xmlns:a16="http://schemas.microsoft.com/office/drawing/2014/main" id="{61106EAA-426E-47E4-B9F1-D3B154FE05C5}"/>
              </a:ext>
            </a:extLst>
          </p:cNvPr>
          <p:cNvSpPr txBox="1"/>
          <p:nvPr/>
        </p:nvSpPr>
        <p:spPr>
          <a:xfrm>
            <a:off x="8488102" y="6219359"/>
            <a:ext cx="1616598" cy="261610"/>
          </a:xfrm>
          <a:prstGeom prst="rect">
            <a:avLst/>
          </a:prstGeom>
          <a:noFill/>
        </p:spPr>
        <p:txBody>
          <a:bodyPr wrap="square" rtlCol="0">
            <a:spAutoFit/>
          </a:bodyPr>
          <a:lstStyle/>
          <a:p>
            <a:r>
              <a:rPr lang="en-IN" sz="1100" dirty="0"/>
              <a:t>Source: Ohio DOH</a:t>
            </a:r>
          </a:p>
        </p:txBody>
      </p:sp>
    </p:spTree>
    <p:extLst>
      <p:ext uri="{BB962C8B-B14F-4D97-AF65-F5344CB8AC3E}">
        <p14:creationId xmlns:p14="http://schemas.microsoft.com/office/powerpoint/2010/main" val="3941916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C4AA5-C2D6-49F6-A485-4430C8D47EBA}"/>
              </a:ext>
            </a:extLst>
          </p:cNvPr>
          <p:cNvSpPr>
            <a:spLocks noGrp="1"/>
          </p:cNvSpPr>
          <p:nvPr>
            <p:ph type="title"/>
          </p:nvPr>
        </p:nvSpPr>
        <p:spPr>
          <a:xfrm>
            <a:off x="1097280" y="286603"/>
            <a:ext cx="10058400" cy="702305"/>
          </a:xfrm>
        </p:spPr>
        <p:txBody>
          <a:bodyPr>
            <a:normAutofit fontScale="90000"/>
          </a:bodyPr>
          <a:lstStyle/>
          <a:p>
            <a:pPr algn="ctr"/>
            <a:r>
              <a:rPr lang="en-IN" sz="5300" dirty="0">
                <a:latin typeface="Times New Roman" panose="02020603050405020304" pitchFamily="18" charset="0"/>
                <a:cs typeface="Times New Roman" panose="02020603050405020304" pitchFamily="18" charset="0"/>
              </a:rPr>
              <a:t>Time</a:t>
            </a:r>
            <a:r>
              <a:rPr lang="en-IN" dirty="0"/>
              <a:t> Series</a:t>
            </a:r>
          </a:p>
        </p:txBody>
      </p:sp>
      <p:pic>
        <p:nvPicPr>
          <p:cNvPr id="5" name="Picture 4" descr="Chart, histogram&#10;&#10;Description automatically generated">
            <a:extLst>
              <a:ext uri="{FF2B5EF4-FFF2-40B4-BE49-F238E27FC236}">
                <a16:creationId xmlns:a16="http://schemas.microsoft.com/office/drawing/2014/main" id="{A7C51BB8-7F31-45CB-9A15-747C5CD8BA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2480" y="1395081"/>
            <a:ext cx="4571670" cy="3517289"/>
          </a:xfrm>
          <a:prstGeom prst="rect">
            <a:avLst/>
          </a:prstGeom>
        </p:spPr>
      </p:pic>
      <p:pic>
        <p:nvPicPr>
          <p:cNvPr id="6" name="Picture 5" descr="Chart, histogram&#10;&#10;Description automatically generated">
            <a:extLst>
              <a:ext uri="{FF2B5EF4-FFF2-40B4-BE49-F238E27FC236}">
                <a16:creationId xmlns:a16="http://schemas.microsoft.com/office/drawing/2014/main" id="{54E870B5-B8D1-4503-A4A2-6591A5C01CC5}"/>
              </a:ext>
            </a:extLst>
          </p:cNvPr>
          <p:cNvPicPr>
            <a:picLocks noChangeAspect="1"/>
          </p:cNvPicPr>
          <p:nvPr/>
        </p:nvPicPr>
        <p:blipFill>
          <a:blip r:embed="rId3"/>
          <a:stretch>
            <a:fillRect/>
          </a:stretch>
        </p:blipFill>
        <p:spPr>
          <a:xfrm>
            <a:off x="6694059" y="1230701"/>
            <a:ext cx="4461621" cy="3681669"/>
          </a:xfrm>
          <a:prstGeom prst="rect">
            <a:avLst/>
          </a:prstGeom>
        </p:spPr>
      </p:pic>
      <p:sp>
        <p:nvSpPr>
          <p:cNvPr id="7" name="TextBox 6">
            <a:extLst>
              <a:ext uri="{FF2B5EF4-FFF2-40B4-BE49-F238E27FC236}">
                <a16:creationId xmlns:a16="http://schemas.microsoft.com/office/drawing/2014/main" id="{7D8762C7-881D-4B26-B405-7750FA8231BB}"/>
              </a:ext>
            </a:extLst>
          </p:cNvPr>
          <p:cNvSpPr txBox="1"/>
          <p:nvPr/>
        </p:nvSpPr>
        <p:spPr>
          <a:xfrm>
            <a:off x="1770927" y="5287617"/>
            <a:ext cx="8889358" cy="707886"/>
          </a:xfrm>
          <a:prstGeom prst="rect">
            <a:avLst/>
          </a:prstGeom>
          <a:noFill/>
        </p:spPr>
        <p:txBody>
          <a:bodyPr wrap="square" rtlCol="0">
            <a:spAutoFit/>
          </a:bodyPr>
          <a:lstStyle/>
          <a:p>
            <a:r>
              <a:rPr lang="en-IN" sz="2000" dirty="0">
                <a:latin typeface="Times New Roman" panose="02020603050405020304" pitchFamily="18" charset="0"/>
                <a:cs typeface="Times New Roman" panose="02020603050405020304" pitchFamily="18" charset="0"/>
              </a:rPr>
              <a:t>This plot shows the time series of covid cases and SARS-COV2 virus concentration. </a:t>
            </a:r>
          </a:p>
          <a:p>
            <a:r>
              <a:rPr lang="en-IN" sz="2000" dirty="0">
                <a:latin typeface="Times New Roman" panose="02020603050405020304" pitchFamily="18" charset="0"/>
                <a:cs typeface="Times New Roman" panose="02020603050405020304" pitchFamily="18" charset="0"/>
              </a:rPr>
              <a:t>Time frame- 1</a:t>
            </a:r>
            <a:r>
              <a:rPr lang="en-IN" sz="2000" baseline="30000" dirty="0">
                <a:latin typeface="Times New Roman" panose="02020603050405020304" pitchFamily="18" charset="0"/>
                <a:cs typeface="Times New Roman" panose="02020603050405020304" pitchFamily="18" charset="0"/>
              </a:rPr>
              <a:t>st</a:t>
            </a:r>
            <a:r>
              <a:rPr lang="en-IN" sz="2000" dirty="0">
                <a:latin typeface="Times New Roman" panose="02020603050405020304" pitchFamily="18" charset="0"/>
                <a:cs typeface="Times New Roman" panose="02020603050405020304" pitchFamily="18" charset="0"/>
              </a:rPr>
              <a:t> January 2021 to 24</a:t>
            </a:r>
            <a:r>
              <a:rPr lang="en-IN" sz="2000" baseline="30000" dirty="0">
                <a:latin typeface="Times New Roman" panose="02020603050405020304" pitchFamily="18" charset="0"/>
                <a:cs typeface="Times New Roman" panose="02020603050405020304" pitchFamily="18" charset="0"/>
              </a:rPr>
              <a:t>th</a:t>
            </a:r>
            <a:r>
              <a:rPr lang="en-IN" sz="2000" dirty="0">
                <a:latin typeface="Times New Roman" panose="02020603050405020304" pitchFamily="18" charset="0"/>
                <a:cs typeface="Times New Roman" panose="02020603050405020304" pitchFamily="18" charset="0"/>
              </a:rPr>
              <a:t> March 2022</a:t>
            </a:r>
          </a:p>
        </p:txBody>
      </p:sp>
    </p:spTree>
    <p:extLst>
      <p:ext uri="{BB962C8B-B14F-4D97-AF65-F5344CB8AC3E}">
        <p14:creationId xmlns:p14="http://schemas.microsoft.com/office/powerpoint/2010/main" val="3886567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13C1C-C47A-4091-BF6A-84DADEFBA8A7}"/>
              </a:ext>
            </a:extLst>
          </p:cNvPr>
          <p:cNvSpPr>
            <a:spLocks noGrp="1"/>
          </p:cNvSpPr>
          <p:nvPr>
            <p:ph type="title"/>
          </p:nvPr>
        </p:nvSpPr>
        <p:spPr>
          <a:xfrm>
            <a:off x="-567411" y="22476"/>
            <a:ext cx="10058400" cy="835187"/>
          </a:xfrm>
        </p:spPr>
        <p:txBody>
          <a:bodyPr>
            <a:normAutofit/>
          </a:bodyPr>
          <a:lstStyle/>
          <a:p>
            <a:pPr algn="ctr"/>
            <a:r>
              <a:rPr lang="en-IN" sz="4200" dirty="0"/>
              <a:t>Least </a:t>
            </a:r>
            <a:r>
              <a:rPr lang="en-IN" sz="4200" dirty="0">
                <a:latin typeface="Times New Roman" panose="02020603050405020304" pitchFamily="18" charset="0"/>
                <a:cs typeface="Times New Roman" panose="02020603050405020304" pitchFamily="18" charset="0"/>
              </a:rPr>
              <a:t>squares</a:t>
            </a:r>
            <a:r>
              <a:rPr lang="en-IN" sz="4200" dirty="0"/>
              <a:t> regression</a:t>
            </a:r>
          </a:p>
        </p:txBody>
      </p:sp>
      <p:pic>
        <p:nvPicPr>
          <p:cNvPr id="12" name="Picture 11" descr="Chart, scatter chart&#10;&#10;Description automatically generated">
            <a:extLst>
              <a:ext uri="{FF2B5EF4-FFF2-40B4-BE49-F238E27FC236}">
                <a16:creationId xmlns:a16="http://schemas.microsoft.com/office/drawing/2014/main" id="{EC62914D-FFE4-4237-91E8-8014DA3160A0}"/>
              </a:ext>
            </a:extLst>
          </p:cNvPr>
          <p:cNvPicPr>
            <a:picLocks noChangeAspect="1"/>
          </p:cNvPicPr>
          <p:nvPr/>
        </p:nvPicPr>
        <p:blipFill>
          <a:blip r:embed="rId3"/>
          <a:stretch>
            <a:fillRect/>
          </a:stretch>
        </p:blipFill>
        <p:spPr>
          <a:xfrm>
            <a:off x="371557" y="1291640"/>
            <a:ext cx="4876303" cy="4433299"/>
          </a:xfrm>
          <a:prstGeom prst="rect">
            <a:avLst/>
          </a:prstGeom>
        </p:spPr>
      </p:pic>
      <p:sp>
        <p:nvSpPr>
          <p:cNvPr id="6" name="TextBox 5">
            <a:extLst>
              <a:ext uri="{FF2B5EF4-FFF2-40B4-BE49-F238E27FC236}">
                <a16:creationId xmlns:a16="http://schemas.microsoft.com/office/drawing/2014/main" id="{CEA82FE2-BDC7-4C37-90FC-8282E025679C}"/>
              </a:ext>
            </a:extLst>
          </p:cNvPr>
          <p:cNvSpPr txBox="1"/>
          <p:nvPr/>
        </p:nvSpPr>
        <p:spPr>
          <a:xfrm>
            <a:off x="5247860" y="1212574"/>
            <a:ext cx="2763079" cy="4524315"/>
          </a:xfrm>
          <a:prstGeom prst="rect">
            <a:avLst/>
          </a:prstGeom>
          <a:noFill/>
        </p:spPr>
        <p:txBody>
          <a:bodyPr wrap="square" rtlCol="0">
            <a:spAutoFit/>
          </a:bodyPr>
          <a:lstStyle/>
          <a:p>
            <a:r>
              <a:rPr lang="en-IN" dirty="0">
                <a:latin typeface="Times New Roman" panose="02020603050405020304" pitchFamily="18" charset="0"/>
                <a:cs typeface="Times New Roman" panose="02020603050405020304" pitchFamily="18" charset="0"/>
              </a:rPr>
              <a:t>Figure a: Data after the first peak (75 days)</a:t>
            </a:r>
          </a:p>
          <a:p>
            <a:endParaRPr lang="en-IN" dirty="0">
              <a:latin typeface="Times New Roman" panose="02020603050405020304" pitchFamily="18" charset="0"/>
              <a:cs typeface="Times New Roman" panose="02020603050405020304" pitchFamily="18" charset="0"/>
            </a:endParaRPr>
          </a:p>
          <a:p>
            <a:r>
              <a:rPr lang="en-IN" dirty="0">
                <a:latin typeface="Times New Roman" panose="02020603050405020304" pitchFamily="18" charset="0"/>
                <a:cs typeface="Times New Roman" panose="02020603050405020304" pitchFamily="18" charset="0"/>
              </a:rPr>
              <a:t>Figure b: Data through the first peak (1</a:t>
            </a:r>
            <a:r>
              <a:rPr lang="en-IN" baseline="30000" dirty="0">
                <a:latin typeface="Times New Roman" panose="02020603050405020304" pitchFamily="18" charset="0"/>
                <a:cs typeface="Times New Roman" panose="02020603050405020304" pitchFamily="18" charset="0"/>
              </a:rPr>
              <a:t>st</a:t>
            </a:r>
            <a:r>
              <a:rPr lang="en-IN" dirty="0">
                <a:latin typeface="Times New Roman" panose="02020603050405020304" pitchFamily="18" charset="0"/>
                <a:cs typeface="Times New Roman" panose="02020603050405020304" pitchFamily="18" charset="0"/>
              </a:rPr>
              <a:t> to 75</a:t>
            </a:r>
            <a:r>
              <a:rPr lang="en-IN" baseline="30000" dirty="0">
                <a:latin typeface="Times New Roman" panose="02020603050405020304" pitchFamily="18" charset="0"/>
                <a:cs typeface="Times New Roman" panose="02020603050405020304" pitchFamily="18" charset="0"/>
              </a:rPr>
              <a:t>Th</a:t>
            </a:r>
            <a:r>
              <a:rPr lang="en-IN" dirty="0">
                <a:latin typeface="Times New Roman" panose="02020603050405020304" pitchFamily="18" charset="0"/>
                <a:cs typeface="Times New Roman" panose="02020603050405020304" pitchFamily="18" charset="0"/>
              </a:rPr>
              <a:t> day)</a:t>
            </a:r>
          </a:p>
          <a:p>
            <a:endParaRPr lang="en-IN" dirty="0">
              <a:latin typeface="Times New Roman" panose="02020603050405020304" pitchFamily="18" charset="0"/>
              <a:cs typeface="Times New Roman" panose="02020603050405020304" pitchFamily="18" charset="0"/>
            </a:endParaRPr>
          </a:p>
          <a:p>
            <a:r>
              <a:rPr lang="en-IN" dirty="0">
                <a:latin typeface="Times New Roman" panose="02020603050405020304" pitchFamily="18" charset="0"/>
                <a:cs typeface="Times New Roman" panose="02020603050405020304" pitchFamily="18" charset="0"/>
              </a:rPr>
              <a:t>Hypothesis:</a:t>
            </a:r>
          </a:p>
          <a:p>
            <a:pPr marL="342900" indent="-342900">
              <a:buAutoNum type="arabicParenR"/>
            </a:pPr>
            <a:r>
              <a:rPr lang="en-IN" dirty="0">
                <a:latin typeface="Times New Roman" panose="02020603050405020304" pitchFamily="18" charset="0"/>
                <a:cs typeface="Times New Roman" panose="02020603050405020304" pitchFamily="18" charset="0"/>
              </a:rPr>
              <a:t>Due to change in sampling strategy adopted by the NWSS overtime </a:t>
            </a:r>
          </a:p>
          <a:p>
            <a:pPr marL="342900" indent="-342900">
              <a:buAutoNum type="arabicParenR"/>
            </a:pPr>
            <a:endParaRPr lang="en-IN" dirty="0">
              <a:latin typeface="Times New Roman" panose="02020603050405020304" pitchFamily="18" charset="0"/>
              <a:cs typeface="Times New Roman" panose="02020603050405020304" pitchFamily="18" charset="0"/>
            </a:endParaRPr>
          </a:p>
          <a:p>
            <a:pPr marL="342900" indent="-342900">
              <a:buAutoNum type="arabicParenR"/>
            </a:pPr>
            <a:r>
              <a:rPr lang="en-IN" dirty="0">
                <a:latin typeface="Times New Roman" panose="02020603050405020304" pitchFamily="18" charset="0"/>
                <a:cs typeface="Times New Roman" panose="02020603050405020304" pitchFamily="18" charset="0"/>
              </a:rPr>
              <a:t>Due to the Omicron variant. Affects more people with fewer concentration doses</a:t>
            </a:r>
          </a:p>
        </p:txBody>
      </p:sp>
      <p:sp>
        <p:nvSpPr>
          <p:cNvPr id="7" name="TextBox 6">
            <a:extLst>
              <a:ext uri="{FF2B5EF4-FFF2-40B4-BE49-F238E27FC236}">
                <a16:creationId xmlns:a16="http://schemas.microsoft.com/office/drawing/2014/main" id="{F002B003-BA01-4944-9BFC-1EFAA38E35CE}"/>
              </a:ext>
            </a:extLst>
          </p:cNvPr>
          <p:cNvSpPr txBox="1"/>
          <p:nvPr/>
        </p:nvSpPr>
        <p:spPr>
          <a:xfrm>
            <a:off x="8904581" y="3490089"/>
            <a:ext cx="1172817" cy="246221"/>
          </a:xfrm>
          <a:prstGeom prst="rect">
            <a:avLst/>
          </a:prstGeom>
          <a:noFill/>
        </p:spPr>
        <p:txBody>
          <a:bodyPr wrap="square" rtlCol="0">
            <a:spAutoFit/>
          </a:bodyPr>
          <a:lstStyle/>
          <a:p>
            <a:r>
              <a:rPr lang="en-IN" sz="1000" dirty="0"/>
              <a:t>Figure a</a:t>
            </a:r>
          </a:p>
        </p:txBody>
      </p:sp>
      <p:sp>
        <p:nvSpPr>
          <p:cNvPr id="18" name="TextBox 17">
            <a:extLst>
              <a:ext uri="{FF2B5EF4-FFF2-40B4-BE49-F238E27FC236}">
                <a16:creationId xmlns:a16="http://schemas.microsoft.com/office/drawing/2014/main" id="{92898E9A-4383-4A70-BF1F-9896446A28F1}"/>
              </a:ext>
            </a:extLst>
          </p:cNvPr>
          <p:cNvSpPr txBox="1"/>
          <p:nvPr/>
        </p:nvSpPr>
        <p:spPr>
          <a:xfrm>
            <a:off x="8904581" y="6507874"/>
            <a:ext cx="1172817" cy="246221"/>
          </a:xfrm>
          <a:prstGeom prst="rect">
            <a:avLst/>
          </a:prstGeom>
          <a:noFill/>
        </p:spPr>
        <p:txBody>
          <a:bodyPr wrap="square" rtlCol="0">
            <a:spAutoFit/>
          </a:bodyPr>
          <a:lstStyle/>
          <a:p>
            <a:r>
              <a:rPr lang="en-IN" sz="1000" dirty="0"/>
              <a:t>Figure b</a:t>
            </a:r>
          </a:p>
        </p:txBody>
      </p:sp>
      <p:pic>
        <p:nvPicPr>
          <p:cNvPr id="4" name="Picture 3">
            <a:extLst>
              <a:ext uri="{FF2B5EF4-FFF2-40B4-BE49-F238E27FC236}">
                <a16:creationId xmlns:a16="http://schemas.microsoft.com/office/drawing/2014/main" id="{D7DFED95-83DC-417C-869C-CBEB93496DC9}"/>
              </a:ext>
            </a:extLst>
          </p:cNvPr>
          <p:cNvPicPr>
            <a:picLocks noChangeAspect="1"/>
          </p:cNvPicPr>
          <p:nvPr/>
        </p:nvPicPr>
        <p:blipFill>
          <a:blip r:embed="rId4"/>
          <a:stretch>
            <a:fillRect/>
          </a:stretch>
        </p:blipFill>
        <p:spPr>
          <a:xfrm>
            <a:off x="8334353" y="3699888"/>
            <a:ext cx="3580431" cy="2867998"/>
          </a:xfrm>
          <a:prstGeom prst="rect">
            <a:avLst/>
          </a:prstGeom>
        </p:spPr>
      </p:pic>
      <p:pic>
        <p:nvPicPr>
          <p:cNvPr id="8" name="Picture 7">
            <a:extLst>
              <a:ext uri="{FF2B5EF4-FFF2-40B4-BE49-F238E27FC236}">
                <a16:creationId xmlns:a16="http://schemas.microsoft.com/office/drawing/2014/main" id="{BB00E10C-F52D-448B-BBA7-B5E09E5FAC8B}"/>
              </a:ext>
            </a:extLst>
          </p:cNvPr>
          <p:cNvPicPr>
            <a:picLocks noChangeAspect="1"/>
          </p:cNvPicPr>
          <p:nvPr/>
        </p:nvPicPr>
        <p:blipFill>
          <a:blip r:embed="rId5"/>
          <a:stretch>
            <a:fillRect/>
          </a:stretch>
        </p:blipFill>
        <p:spPr>
          <a:xfrm>
            <a:off x="8334353" y="776279"/>
            <a:ext cx="3486090" cy="2792430"/>
          </a:xfrm>
          <a:prstGeom prst="rect">
            <a:avLst/>
          </a:prstGeom>
        </p:spPr>
      </p:pic>
    </p:spTree>
    <p:extLst>
      <p:ext uri="{BB962C8B-B14F-4D97-AF65-F5344CB8AC3E}">
        <p14:creationId xmlns:p14="http://schemas.microsoft.com/office/powerpoint/2010/main" val="3922509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B9871EC-F46D-4C6B-84F1-C12A674A1FA1}"/>
              </a:ext>
            </a:extLst>
          </p:cNvPr>
          <p:cNvSpPr>
            <a:spLocks noGrp="1"/>
          </p:cNvSpPr>
          <p:nvPr>
            <p:ph type="title"/>
          </p:nvPr>
        </p:nvSpPr>
        <p:spPr>
          <a:xfrm>
            <a:off x="643467" y="516835"/>
            <a:ext cx="3448259" cy="1666501"/>
          </a:xfrm>
        </p:spPr>
        <p:txBody>
          <a:bodyPr vert="horz" lIns="91440" tIns="45720" rIns="91440" bIns="45720" rtlCol="0" anchor="b">
            <a:normAutofit/>
          </a:bodyPr>
          <a:lstStyle/>
          <a:p>
            <a:r>
              <a:rPr lang="en-US" sz="4800" dirty="0">
                <a:solidFill>
                  <a:srgbClr val="FFFFFF"/>
                </a:solidFill>
                <a:latin typeface="Times New Roman" panose="02020603050405020304" pitchFamily="18" charset="0"/>
                <a:cs typeface="Times New Roman" panose="02020603050405020304" pitchFamily="18" charset="0"/>
              </a:rPr>
              <a:t>Bootstrap correlation </a:t>
            </a:r>
          </a:p>
        </p:txBody>
      </p:sp>
      <p:cxnSp>
        <p:nvCxnSpPr>
          <p:cNvPr id="8" name="Straight Connector 11">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686" y="2353592"/>
            <a:ext cx="329184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44EE98E-9906-4F1F-B29A-EB6E45377C97}"/>
              </a:ext>
            </a:extLst>
          </p:cNvPr>
          <p:cNvSpPr txBox="1"/>
          <p:nvPr/>
        </p:nvSpPr>
        <p:spPr>
          <a:xfrm>
            <a:off x="643467" y="2546224"/>
            <a:ext cx="3448259" cy="3342747"/>
          </a:xfrm>
          <a:prstGeom prst="rect">
            <a:avLst/>
          </a:prstGeom>
        </p:spPr>
        <p:txBody>
          <a:bodyPr vert="horz" lIns="0" tIns="45720" rIns="0" bIns="45720" rtlCol="0">
            <a:noAutofit/>
          </a:bodyPr>
          <a:lstStyle/>
          <a:p>
            <a:pPr marL="285750" indent="-285750">
              <a:lnSpc>
                <a:spcPct val="90000"/>
              </a:lnSpc>
              <a:spcAft>
                <a:spcPts val="600"/>
              </a:spcAft>
              <a:buFont typeface="Calibri" panose="020F0502020204030204" pitchFamily="34" charset="0"/>
              <a:buChar char="•"/>
            </a:pPr>
            <a:r>
              <a:rPr lang="en-US" sz="2000" dirty="0">
                <a:solidFill>
                  <a:srgbClr val="FFFFFF"/>
                </a:solidFill>
                <a:latin typeface="Times New Roman" panose="02020603050405020304" pitchFamily="18" charset="0"/>
                <a:cs typeface="Times New Roman" panose="02020603050405020304" pitchFamily="18" charset="0"/>
              </a:rPr>
              <a:t>This is the uncertainty analysis model showing the bootstrap correlation coefficient histogram. </a:t>
            </a:r>
          </a:p>
          <a:p>
            <a:pPr marL="285750" indent="-285750">
              <a:lnSpc>
                <a:spcPct val="90000"/>
              </a:lnSpc>
              <a:spcAft>
                <a:spcPts val="600"/>
              </a:spcAft>
              <a:buFont typeface="Calibri" panose="020F0502020204030204" pitchFamily="34" charset="0"/>
              <a:buChar char="•"/>
            </a:pPr>
            <a:endParaRPr lang="en-US" sz="2000" dirty="0">
              <a:solidFill>
                <a:srgbClr val="FFFFFF"/>
              </a:solidFill>
              <a:latin typeface="Times New Roman" panose="02020603050405020304" pitchFamily="18" charset="0"/>
              <a:cs typeface="Times New Roman" panose="02020603050405020304" pitchFamily="18" charset="0"/>
            </a:endParaRPr>
          </a:p>
          <a:p>
            <a:pPr marL="285750" indent="-285750">
              <a:lnSpc>
                <a:spcPct val="90000"/>
              </a:lnSpc>
              <a:spcAft>
                <a:spcPts val="600"/>
              </a:spcAft>
              <a:buFont typeface="Calibri" panose="020F0502020204030204" pitchFamily="34" charset="0"/>
              <a:buChar char="•"/>
            </a:pPr>
            <a:r>
              <a:rPr lang="en-US" sz="2000" dirty="0">
                <a:solidFill>
                  <a:srgbClr val="FFFFFF"/>
                </a:solidFill>
                <a:latin typeface="Times New Roman" panose="02020603050405020304" pitchFamily="18" charset="0"/>
                <a:cs typeface="Times New Roman" panose="02020603050405020304" pitchFamily="18" charset="0"/>
              </a:rPr>
              <a:t>Resampled 1000 times</a:t>
            </a:r>
          </a:p>
          <a:p>
            <a:pPr marL="285750" indent="-285750">
              <a:lnSpc>
                <a:spcPct val="90000"/>
              </a:lnSpc>
              <a:spcAft>
                <a:spcPts val="600"/>
              </a:spcAft>
              <a:buFont typeface="Calibri" panose="020F0502020204030204" pitchFamily="34" charset="0"/>
              <a:buChar char="•"/>
            </a:pPr>
            <a:endParaRPr lang="en-US" sz="2000" dirty="0">
              <a:solidFill>
                <a:srgbClr val="FFFFFF"/>
              </a:solidFill>
              <a:latin typeface="Times New Roman" panose="02020603050405020304" pitchFamily="18" charset="0"/>
              <a:cs typeface="Times New Roman" panose="02020603050405020304" pitchFamily="18" charset="0"/>
            </a:endParaRPr>
          </a:p>
          <a:p>
            <a:pPr marL="285750" indent="-285750">
              <a:lnSpc>
                <a:spcPct val="90000"/>
              </a:lnSpc>
              <a:spcAft>
                <a:spcPts val="600"/>
              </a:spcAft>
              <a:buFont typeface="Calibri" panose="020F0502020204030204" pitchFamily="34" charset="0"/>
              <a:buChar char="•"/>
            </a:pPr>
            <a:r>
              <a:rPr lang="en-US" sz="2000" dirty="0">
                <a:solidFill>
                  <a:srgbClr val="FFFFFF"/>
                </a:solidFill>
                <a:latin typeface="Times New Roman" panose="02020603050405020304" pitchFamily="18" charset="0"/>
                <a:cs typeface="Times New Roman" panose="02020603050405020304" pitchFamily="18" charset="0"/>
              </a:rPr>
              <a:t>Mean correlation coefficient of 0.8489</a:t>
            </a:r>
          </a:p>
          <a:p>
            <a:pPr marL="285750" indent="-285750">
              <a:lnSpc>
                <a:spcPct val="90000"/>
              </a:lnSpc>
              <a:spcAft>
                <a:spcPts val="600"/>
              </a:spcAft>
              <a:buFont typeface="Calibri" panose="020F0502020204030204" pitchFamily="34" charset="0"/>
              <a:buChar char="•"/>
            </a:pPr>
            <a:endParaRPr lang="en-US" sz="2000" dirty="0">
              <a:solidFill>
                <a:srgbClr val="FFFFFF"/>
              </a:solidFill>
              <a:latin typeface="Times New Roman" panose="02020603050405020304" pitchFamily="18" charset="0"/>
              <a:cs typeface="Times New Roman" panose="02020603050405020304" pitchFamily="18" charset="0"/>
            </a:endParaRPr>
          </a:p>
          <a:p>
            <a:pPr marL="285750" indent="-285750">
              <a:lnSpc>
                <a:spcPct val="90000"/>
              </a:lnSpc>
              <a:spcAft>
                <a:spcPts val="600"/>
              </a:spcAft>
              <a:buFont typeface="Calibri" panose="020F0502020204030204" pitchFamily="34" charset="0"/>
              <a:buChar char="•"/>
            </a:pPr>
            <a:r>
              <a:rPr lang="en-US" sz="2000" dirty="0">
                <a:solidFill>
                  <a:srgbClr val="FFFFFF"/>
                </a:solidFill>
                <a:latin typeface="Times New Roman" panose="02020603050405020304" pitchFamily="18" charset="0"/>
                <a:cs typeface="Times New Roman" panose="02020603050405020304" pitchFamily="18" charset="0"/>
              </a:rPr>
              <a:t>This signifies a good correlation between the two datasets</a:t>
            </a:r>
          </a:p>
        </p:txBody>
      </p:sp>
      <p:pic>
        <p:nvPicPr>
          <p:cNvPr id="4" name="Picture 3" descr="Chart, histogram&#10;&#10;Description automatically generated">
            <a:extLst>
              <a:ext uri="{FF2B5EF4-FFF2-40B4-BE49-F238E27FC236}">
                <a16:creationId xmlns:a16="http://schemas.microsoft.com/office/drawing/2014/main" id="{34AB824F-E7F6-44E5-9CE7-46CF2C14814A}"/>
              </a:ext>
            </a:extLst>
          </p:cNvPr>
          <p:cNvPicPr>
            <a:picLocks noChangeAspect="1"/>
          </p:cNvPicPr>
          <p:nvPr/>
        </p:nvPicPr>
        <p:blipFill rotWithShape="1">
          <a:blip r:embed="rId2"/>
          <a:srcRect l="9323" r="1" b="1"/>
          <a:stretch/>
        </p:blipFill>
        <p:spPr>
          <a:xfrm>
            <a:off x="4952469" y="258422"/>
            <a:ext cx="6969643" cy="6341155"/>
          </a:xfrm>
          <a:prstGeom prst="rect">
            <a:avLst/>
          </a:prstGeom>
        </p:spPr>
      </p:pic>
    </p:spTree>
    <p:extLst>
      <p:ext uri="{BB962C8B-B14F-4D97-AF65-F5344CB8AC3E}">
        <p14:creationId xmlns:p14="http://schemas.microsoft.com/office/powerpoint/2010/main" val="938256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DCA9E-CD1D-4675-91AD-21655BF1DB7F}"/>
              </a:ext>
            </a:extLst>
          </p:cNvPr>
          <p:cNvSpPr>
            <a:spLocks noGrp="1"/>
          </p:cNvSpPr>
          <p:nvPr>
            <p:ph type="title"/>
          </p:nvPr>
        </p:nvSpPr>
        <p:spPr>
          <a:xfrm>
            <a:off x="1097280" y="286603"/>
            <a:ext cx="10058400" cy="458115"/>
          </a:xfrm>
        </p:spPr>
        <p:txBody>
          <a:bodyPr>
            <a:noAutofit/>
          </a:bodyPr>
          <a:lstStyle/>
          <a:p>
            <a:pPr algn="ctr"/>
            <a:r>
              <a:rPr lang="en-IN" sz="4800" dirty="0">
                <a:latin typeface="Times New Roman" panose="02020603050405020304" pitchFamily="18" charset="0"/>
                <a:cs typeface="Times New Roman" panose="02020603050405020304" pitchFamily="18" charset="0"/>
              </a:rPr>
              <a:t>Cross spectral analysis</a:t>
            </a:r>
          </a:p>
        </p:txBody>
      </p:sp>
      <p:pic>
        <p:nvPicPr>
          <p:cNvPr id="4" name="Picture 3" descr="Chart, line chart&#10;&#10;Description automatically generated">
            <a:extLst>
              <a:ext uri="{FF2B5EF4-FFF2-40B4-BE49-F238E27FC236}">
                <a16:creationId xmlns:a16="http://schemas.microsoft.com/office/drawing/2014/main" id="{F7186CB4-7926-4720-94E5-DE05D78727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783" y="895349"/>
            <a:ext cx="3789326" cy="3561444"/>
          </a:xfrm>
          <a:prstGeom prst="rect">
            <a:avLst/>
          </a:prstGeom>
        </p:spPr>
      </p:pic>
      <p:pic>
        <p:nvPicPr>
          <p:cNvPr id="5" name="Picture 4" descr="Chart, histogram&#10;&#10;Description automatically generated">
            <a:extLst>
              <a:ext uri="{FF2B5EF4-FFF2-40B4-BE49-F238E27FC236}">
                <a16:creationId xmlns:a16="http://schemas.microsoft.com/office/drawing/2014/main" id="{F9D401B6-66CA-423C-9E0F-33F73ACCCF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55630" y="901226"/>
            <a:ext cx="3939675" cy="3561444"/>
          </a:xfrm>
          <a:prstGeom prst="rect">
            <a:avLst/>
          </a:prstGeom>
        </p:spPr>
      </p:pic>
      <p:pic>
        <p:nvPicPr>
          <p:cNvPr id="6" name="Picture 5" descr="Chart, line chart, histogram&#10;&#10;Description automatically generated">
            <a:extLst>
              <a:ext uri="{FF2B5EF4-FFF2-40B4-BE49-F238E27FC236}">
                <a16:creationId xmlns:a16="http://schemas.microsoft.com/office/drawing/2014/main" id="{0F64F902-B3FA-4F66-BB2E-7AB34AD6C936}"/>
              </a:ext>
            </a:extLst>
          </p:cNvPr>
          <p:cNvPicPr>
            <a:picLocks noChangeAspect="1"/>
          </p:cNvPicPr>
          <p:nvPr/>
        </p:nvPicPr>
        <p:blipFill>
          <a:blip r:embed="rId5"/>
          <a:stretch>
            <a:fillRect/>
          </a:stretch>
        </p:blipFill>
        <p:spPr>
          <a:xfrm>
            <a:off x="8262826" y="923311"/>
            <a:ext cx="3847571" cy="3539359"/>
          </a:xfrm>
          <a:prstGeom prst="rect">
            <a:avLst/>
          </a:prstGeom>
        </p:spPr>
      </p:pic>
      <p:sp>
        <p:nvSpPr>
          <p:cNvPr id="7" name="TextBox 6">
            <a:extLst>
              <a:ext uri="{FF2B5EF4-FFF2-40B4-BE49-F238E27FC236}">
                <a16:creationId xmlns:a16="http://schemas.microsoft.com/office/drawing/2014/main" id="{D674CE50-EE63-42DD-B8CB-2BDF87616717}"/>
              </a:ext>
            </a:extLst>
          </p:cNvPr>
          <p:cNvSpPr txBox="1"/>
          <p:nvPr/>
        </p:nvSpPr>
        <p:spPr>
          <a:xfrm>
            <a:off x="596348" y="5009322"/>
            <a:ext cx="11121887" cy="707886"/>
          </a:xfrm>
          <a:prstGeom prst="rect">
            <a:avLst/>
          </a:prstGeom>
          <a:noFill/>
        </p:spPr>
        <p:txBody>
          <a:bodyPr wrap="square" rtlCol="0">
            <a:spAutoFit/>
          </a:bodyPr>
          <a:lstStyle/>
          <a:p>
            <a:r>
              <a:rPr lang="en-IN" sz="2000" dirty="0">
                <a:latin typeface="Times New Roman" panose="02020603050405020304" pitchFamily="18" charset="0"/>
                <a:cs typeface="Times New Roman" panose="02020603050405020304" pitchFamily="18" charset="0"/>
              </a:rPr>
              <a:t>The cross spectral analysis does not give results. Due to the higher number of cases from the omicron variant, it suppresses the rest of the peaks making them just white noise.</a:t>
            </a:r>
          </a:p>
        </p:txBody>
      </p:sp>
    </p:spTree>
    <p:extLst>
      <p:ext uri="{BB962C8B-B14F-4D97-AF65-F5344CB8AC3E}">
        <p14:creationId xmlns:p14="http://schemas.microsoft.com/office/powerpoint/2010/main" val="3693905293"/>
      </p:ext>
    </p:extLst>
  </p:cSld>
  <p:clrMapOvr>
    <a:masterClrMapping/>
  </p:clrMapOvr>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2.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3EEFF0-FB57-4CB4-8BFC-DF397689E2ED}">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AA3F7EDC-E5B4-4BBC-9D2A-CBE6D46C37AD}">
  <ds:schemaRefs>
    <ds:schemaRef ds:uri="http://schemas.microsoft.com/sharepoint/v3/contenttype/forms"/>
  </ds:schemaRefs>
</ds:datastoreItem>
</file>

<file path=customXml/itemProps3.xml><?xml version="1.0" encoding="utf-8"?>
<ds:datastoreItem xmlns:ds="http://schemas.openxmlformats.org/officeDocument/2006/customXml" ds:itemID="{93932EF5-314F-409E-8020-FEE5FA0795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{43453F52-01C9-4E88-8C49-45925CB414D5}tf22712842_win32</Template>
  <TotalTime>401</TotalTime>
  <Words>903</Words>
  <Application>Microsoft Office PowerPoint</Application>
  <PresentationFormat>Widescreen</PresentationFormat>
  <Paragraphs>102</Paragraphs>
  <Slides>13</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Bookman Old Style</vt:lpstr>
      <vt:lpstr>Calibri</vt:lpstr>
      <vt:lpstr>Franklin Gothic Book</vt:lpstr>
      <vt:lpstr>Times New Roman</vt:lpstr>
      <vt:lpstr>1_RetrospectVTI</vt:lpstr>
      <vt:lpstr>COVID-19 wastewater surveillance</vt:lpstr>
      <vt:lpstr>Project Motivation</vt:lpstr>
      <vt:lpstr>Data Sources</vt:lpstr>
      <vt:lpstr>Hypothesis</vt:lpstr>
      <vt:lpstr>Data analysis</vt:lpstr>
      <vt:lpstr>Time Series</vt:lpstr>
      <vt:lpstr>Least squares regression</vt:lpstr>
      <vt:lpstr>Bootstrap correlation </vt:lpstr>
      <vt:lpstr>Cross spectral analysis</vt:lpstr>
      <vt:lpstr>Cross-correlation</vt:lpstr>
      <vt:lpstr>Conclusion</vt:lpstr>
      <vt:lpstr>Thank You</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wastewater surveillance</dc:title>
  <dc:creator>Surange, Sudarshan</dc:creator>
  <cp:lastModifiedBy>Surange, Sudarshan</cp:lastModifiedBy>
  <cp:revision>11</cp:revision>
  <dcterms:created xsi:type="dcterms:W3CDTF">2022-04-13T18:19:17Z</dcterms:created>
  <dcterms:modified xsi:type="dcterms:W3CDTF">2022-04-20T18:14:10Z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