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58" r:id="rId5"/>
    <p:sldId id="260" r:id="rId6"/>
    <p:sldId id="261" r:id="rId7"/>
    <p:sldId id="263" r:id="rId8"/>
    <p:sldId id="262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166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1BAD2-A6C4-4937-BA76-72CDFA578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E73058-ECA0-4583-B20B-CD931E952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C49FF-755A-4215-8DE7-4B524DA66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6323-3887-4947-B52C-D80CCA4ADFE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23EC5-9B03-4066-9EFF-811DEAD44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5A0B8-771B-463E-B700-9CEAFD170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F22B-00FF-4B7B-863E-C133BFD8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77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939D2-8B50-4C42-9235-EC7C84DF8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AB4288-479A-4254-891E-AA3BC3291E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D4716-75A7-4C8B-A3BE-F8FF843F1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6323-3887-4947-B52C-D80CCA4ADFE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EBF9E-0CDA-4099-B399-931CBDCAF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C26F4-5508-4705-8498-BACC0D1B8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F22B-00FF-4B7B-863E-C133BFD8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4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2CA911-02A8-44F8-998C-2D3CBF8753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08E0CE-93CD-4F3B-A79D-EF4058A2B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E3516-14B3-41C4-8581-0C8A411F4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6323-3887-4947-B52C-D80CCA4ADFE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34A1D-D58E-4E0F-8C2B-410D51EA6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7940E-35F6-48DC-964A-0793CD36E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F22B-00FF-4B7B-863E-C133BFD8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6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16EA8-BFA7-4CD4-A6B0-A2C745423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C8201-4C22-45F2-9F2D-D296972AA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70DC4-54F2-45C1-844C-DFD2473F3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6323-3887-4947-B52C-D80CCA4ADFE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21F48-8A79-4774-9936-72258F429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412EA-7209-42AF-AE3F-30247711D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F22B-00FF-4B7B-863E-C133BFD8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6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F7FBC-D752-4E2B-ADCA-CF34F8484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9D274A-1988-4E32-8733-09968A7AF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4FDE3-72F4-43D6-92B9-5BCFD101B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6323-3887-4947-B52C-D80CCA4ADFE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E337A-DBFA-4B7E-9E64-17EC909DF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E3FC3F-1805-4F0A-A81F-3143BDB8B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F22B-00FF-4B7B-863E-C133BFD8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517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D334C-4416-4D9F-B158-8EE1E3B1A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D1AF-CA21-424A-8F15-0A59305C2F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6A397E-3CE4-437E-B1BF-2EA67A5F4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5AA49-C1F0-4881-AE94-ADA4C26CD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6323-3887-4947-B52C-D80CCA4ADFE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BC4518-7A7C-4460-A82B-0737AF240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4BFD0D-23BE-43C0-9354-C1AD77F4F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F22B-00FF-4B7B-863E-C133BFD8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60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DF465-015D-4A3A-8C75-CCAF1A993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3686EC-AFB5-41AE-BFA8-EF964B0D7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B8FC5F-1C48-4711-B4AE-08EC24B3B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E8C9AA-0360-477B-94D8-F76FE4C076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99232-8CE9-4103-8510-6D63FE7299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791521-AAD2-4BA4-8543-54C91E5AD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6323-3887-4947-B52C-D80CCA4ADFE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AB1644-C413-4180-8483-2A4B1AF2E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2FC36C-0FB9-4A6D-A7A4-5A10830A5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F22B-00FF-4B7B-863E-C133BFD8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1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354D2-64D4-47C8-B432-335A2B978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87195B-4D8A-4272-AE23-EAC53BA8D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6323-3887-4947-B52C-D80CCA4ADFE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49A6C1-064E-4336-B2C5-D785CE225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AB6BB9-B160-42EF-BECF-DCCE05AA0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F22B-00FF-4B7B-863E-C133BFD8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70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3B13D4-7D99-4A34-ACE2-DB910446D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6323-3887-4947-B52C-D80CCA4ADFE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886373-CDE4-4B82-93A7-D113451F6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317FFC-E540-4753-AFAD-64AD2772A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F22B-00FF-4B7B-863E-C133BFD8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4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4C10D-E9D0-45B0-830D-CFBB0D078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7EE73-AC4D-46F7-A776-AF8570396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2A9BA1-C716-4513-BA03-3A61978A08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6D68DB-9FD7-4275-9E3D-72E20F096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6323-3887-4947-B52C-D80CCA4ADFE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92B3D8-495F-4DCB-8D64-F88E365B9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5E0103-622A-4143-8039-AD4F5ADF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F22B-00FF-4B7B-863E-C133BFD8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95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D0C9D-FEC7-458B-B40F-2EEA4957D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DA28ED-A2D2-4C49-9D30-743F474AB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C16CEC-8A0C-4782-AB32-32521026E2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34975E-491E-4B9B-AA07-E6544CC09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6323-3887-4947-B52C-D80CCA4ADFE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30FAF7-83A6-42D1-B0E4-AF100EDEF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F3CB1-0044-4CE0-88C9-5EB7C739A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F22B-00FF-4B7B-863E-C133BFD8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356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DDE1D3-191A-4E43-A4E9-2E3DCB644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E03145-D7E1-4CAA-8B9E-C210410DA0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CAF66A-1F50-4362-BF4C-18DDD26E5E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66323-3887-4947-B52C-D80CCA4ADFE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5D307-1627-4E8D-BE49-ECD6DD97AB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90D22-B241-470D-8FDB-FF1376B265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1F22B-00FF-4B7B-863E-C133BFD86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94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9664D-4670-4362-8D2B-A4F4042C28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0486" y="1122363"/>
            <a:ext cx="11201400" cy="2387600"/>
          </a:xfrm>
        </p:spPr>
        <p:txBody>
          <a:bodyPr>
            <a:normAutofit/>
          </a:bodyPr>
          <a:lstStyle/>
          <a:p>
            <a:r>
              <a:rPr lang="en-US" sz="4000" b="1" i="0" dirty="0">
                <a:solidFill>
                  <a:schemeClr val="accent1"/>
                </a:solidFill>
                <a:effectLst/>
                <a:latin typeface="+mn-lt"/>
              </a:rPr>
              <a:t>Analysis of Longest Instrumental Rainfall Series of the Indian Regions (1848-2006)</a:t>
            </a:r>
            <a:br>
              <a:rPr lang="en-US" b="1" i="0" dirty="0">
                <a:solidFill>
                  <a:schemeClr val="accent1"/>
                </a:solidFill>
                <a:effectLst/>
                <a:latin typeface="Montserrat" panose="020B0604020202020204" pitchFamily="2" charset="0"/>
              </a:rPr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6D4C5-6FE7-4B7A-9A9C-FE71651BDE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6427" y="5507038"/>
            <a:ext cx="3755573" cy="1655762"/>
          </a:xfrm>
        </p:spPr>
        <p:txBody>
          <a:bodyPr/>
          <a:lstStyle/>
          <a:p>
            <a:pPr algn="l"/>
            <a:r>
              <a:rPr lang="en-US" dirty="0"/>
              <a:t>Yamini Kulkarni</a:t>
            </a:r>
          </a:p>
          <a:p>
            <a:pPr algn="l"/>
            <a:r>
              <a:rPr lang="en-US" dirty="0"/>
              <a:t>EAS-4480</a:t>
            </a:r>
          </a:p>
        </p:txBody>
      </p:sp>
      <p:pic>
        <p:nvPicPr>
          <p:cNvPr id="6" name="Picture 5" descr="A body of water with trees around it&#10;&#10;Description automatically generated with medium confidence">
            <a:extLst>
              <a:ext uri="{FF2B5EF4-FFF2-40B4-BE49-F238E27FC236}">
                <a16:creationId xmlns:a16="http://schemas.microsoft.com/office/drawing/2014/main" id="{DD5C0643-F967-4DC1-8F2B-E544D80479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686" y="3066143"/>
            <a:ext cx="2982686" cy="1988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043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5E63B-70CA-4F3B-BC00-372C12EA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12" y="186107"/>
            <a:ext cx="11016343" cy="72344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1"/>
                </a:solidFill>
              </a:rPr>
              <a:t>Introduction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3379BB-CCAC-4795-9385-C43CBC1361E8}"/>
              </a:ext>
            </a:extLst>
          </p:cNvPr>
          <p:cNvSpPr txBox="1"/>
          <p:nvPr/>
        </p:nvSpPr>
        <p:spPr>
          <a:xfrm>
            <a:off x="217712" y="828364"/>
            <a:ext cx="11016343" cy="5866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Long period rainfall data is important for climate studies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Helvetica Neue"/>
              </a:rPr>
              <a:t>Helps in identifying wind patterns, seasonal variations</a:t>
            </a:r>
            <a:endParaRPr lang="en-US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Helvetica Neue"/>
              </a:rPr>
              <a:t>M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onthly averaged, seasonal and annual rainfall series of seven homogeneous zones and the whole India have been developed from well spread network of 316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raingauge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stations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Helvetica Neue"/>
              </a:rPr>
              <a:t>T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he series is constructed by applying theoretically vindicated objective method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Helvetica Neue"/>
              </a:rPr>
              <a:t>Out of seven regions four are considered here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solidFill>
                  <a:srgbClr val="333333"/>
                </a:solidFill>
                <a:latin typeface="Helvetica Neue"/>
              </a:rPr>
              <a:t>North Mountainous India (NM)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i="0" dirty="0">
                <a:solidFill>
                  <a:srgbClr val="333333"/>
                </a:solidFill>
                <a:effectLst/>
                <a:latin typeface="Helvetica Neue"/>
              </a:rPr>
              <a:t>North West India (NWI)</a:t>
            </a:r>
            <a:r>
              <a:rPr lang="en-US" b="1" dirty="0"/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i="0" dirty="0">
                <a:solidFill>
                  <a:srgbClr val="333333"/>
                </a:solidFill>
                <a:effectLst/>
                <a:latin typeface="Helvetica Neue"/>
              </a:rPr>
              <a:t>North Central India (NCI)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i="0" dirty="0">
                <a:solidFill>
                  <a:srgbClr val="333333"/>
                </a:solidFill>
                <a:effectLst/>
                <a:latin typeface="Helvetica Neue"/>
              </a:rPr>
              <a:t>North East India (NEI)</a:t>
            </a:r>
            <a:endParaRPr lang="en-US" b="1" dirty="0">
              <a:solidFill>
                <a:srgbClr val="333333"/>
              </a:solidFill>
              <a:latin typeface="Helvetica Neue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West Peninsular India (WPI)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East Peninsular India (EPI)</a:t>
            </a:r>
            <a:endParaRPr lang="en-US" dirty="0">
              <a:solidFill>
                <a:srgbClr val="333333"/>
              </a:solidFill>
              <a:latin typeface="Helvetica Neue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South Peninsular India (SPI)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Whole India (AI)</a:t>
            </a:r>
            <a:endParaRPr lang="en-US" dirty="0"/>
          </a:p>
        </p:txBody>
      </p:sp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57B7B4BD-3927-4741-82BA-180C34E519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8"/>
          <a:stretch/>
        </p:blipFill>
        <p:spPr>
          <a:xfrm>
            <a:off x="7130822" y="3094707"/>
            <a:ext cx="3363006" cy="357226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78900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5E63B-70CA-4F3B-BC00-372C12EA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970" y="540347"/>
            <a:ext cx="11016343" cy="723446"/>
          </a:xfrm>
        </p:spPr>
        <p:txBody>
          <a:bodyPr>
            <a:normAutofit/>
          </a:bodyPr>
          <a:lstStyle/>
          <a:p>
            <a:r>
              <a:rPr lang="en-US" sz="3600" b="1">
                <a:solidFill>
                  <a:schemeClr val="accent1"/>
                </a:solidFill>
              </a:rPr>
              <a:t>Methods and Hypothesis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3379BB-CCAC-4795-9385-C43CBC1361E8}"/>
              </a:ext>
            </a:extLst>
          </p:cNvPr>
          <p:cNvSpPr txBox="1"/>
          <p:nvPr/>
        </p:nvSpPr>
        <p:spPr>
          <a:xfrm>
            <a:off x="398620" y="1437846"/>
            <a:ext cx="6324601" cy="4542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Helvetica Neue"/>
              </a:rPr>
              <a:t>Expecting f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luctuations in </a:t>
            </a:r>
            <a:r>
              <a:rPr lang="en-US" dirty="0">
                <a:solidFill>
                  <a:srgbClr val="333333"/>
                </a:solidFill>
                <a:latin typeface="Helvetica Neue"/>
              </a:rPr>
              <a:t>amount of precipitation for the period of 158 years. </a:t>
            </a: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All regions are correlated with each other in terms of the rainfall</a:t>
            </a: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333333"/>
                </a:solidFill>
                <a:latin typeface="Helvetica Neue"/>
              </a:rPr>
              <a:t>Statistical Analysis Performed</a:t>
            </a:r>
            <a:r>
              <a:rPr lang="en-US" dirty="0">
                <a:solidFill>
                  <a:srgbClr val="333333"/>
                </a:solidFill>
                <a:latin typeface="Helvetica Neue"/>
              </a:rPr>
              <a:t>: Histogram, Hist, Timeseries Analysis, Boxplot, Student’s t Distribution, Correlation, Least Squares Regression, Periodogram</a:t>
            </a:r>
            <a:endParaRPr lang="en-US" b="0" i="0" dirty="0">
              <a:solidFill>
                <a:srgbClr val="333333"/>
              </a:solidFill>
              <a:effectLst/>
              <a:latin typeface="Helvetica Neue"/>
            </a:endParaRPr>
          </a:p>
        </p:txBody>
      </p:sp>
      <p:pic>
        <p:nvPicPr>
          <p:cNvPr id="6" name="Picture 5" descr="Chart, histogram&#10;&#10;Description automatically generated">
            <a:extLst>
              <a:ext uri="{FF2B5EF4-FFF2-40B4-BE49-F238E27FC236}">
                <a16:creationId xmlns:a16="http://schemas.microsoft.com/office/drawing/2014/main" id="{2EE1087F-9275-43B9-A173-2548984885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9" r="-3" b="-3"/>
          <a:stretch/>
        </p:blipFill>
        <p:spPr>
          <a:xfrm>
            <a:off x="6636134" y="1822705"/>
            <a:ext cx="5462046" cy="392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692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FABB624F-BF77-4AE1-B71D-2D681D473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9" name="Picture 48" descr="Chart, histogram&#10;&#10;Description automatically generated">
            <a:extLst>
              <a:ext uri="{FF2B5EF4-FFF2-40B4-BE49-F238E27FC236}">
                <a16:creationId xmlns:a16="http://schemas.microsoft.com/office/drawing/2014/main" id="{1AE30E95-94E3-4953-9ED8-5903A00B13E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05" r="6796"/>
          <a:stretch/>
        </p:blipFill>
        <p:spPr>
          <a:xfrm>
            <a:off x="110596" y="1382486"/>
            <a:ext cx="5822117" cy="4701626"/>
          </a:xfrm>
          <a:prstGeom prst="rect">
            <a:avLst/>
          </a:prstGeom>
        </p:spPr>
      </p:pic>
      <p:pic>
        <p:nvPicPr>
          <p:cNvPr id="61" name="Picture 60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78566B30-2CB4-4ADF-9009-E668A5C3D70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7" t="2359" r="5276" b="1827"/>
          <a:stretch/>
        </p:blipFill>
        <p:spPr>
          <a:xfrm>
            <a:off x="5932714" y="1804140"/>
            <a:ext cx="6148690" cy="3980116"/>
          </a:xfrm>
          <a:prstGeom prst="rect">
            <a:avLst/>
          </a:prstGeom>
        </p:spPr>
      </p:pic>
      <p:sp>
        <p:nvSpPr>
          <p:cNvPr id="62" name="Title 1">
            <a:extLst>
              <a:ext uri="{FF2B5EF4-FFF2-40B4-BE49-F238E27FC236}">
                <a16:creationId xmlns:a16="http://schemas.microsoft.com/office/drawing/2014/main" id="{AFA8BA9C-4609-4615-8A6B-D8BC617396C7}"/>
              </a:ext>
            </a:extLst>
          </p:cNvPr>
          <p:cNvSpPr txBox="1">
            <a:spLocks/>
          </p:cNvSpPr>
          <p:nvPr/>
        </p:nvSpPr>
        <p:spPr>
          <a:xfrm>
            <a:off x="185056" y="540347"/>
            <a:ext cx="12006944" cy="72344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1"/>
                </a:solidFill>
              </a:rPr>
              <a:t>Histogram Distribution and Trend Analysis of the Annual Rainfall</a:t>
            </a:r>
          </a:p>
        </p:txBody>
      </p:sp>
    </p:spTree>
    <p:extLst>
      <p:ext uri="{BB962C8B-B14F-4D97-AF65-F5344CB8AC3E}">
        <p14:creationId xmlns:p14="http://schemas.microsoft.com/office/powerpoint/2010/main" val="292512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ECB0D7FC-ACD9-4756-B143-C6262293EF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0" t="5017" r="8068" b="6389"/>
          <a:stretch/>
        </p:blipFill>
        <p:spPr>
          <a:xfrm>
            <a:off x="303589" y="1153888"/>
            <a:ext cx="5541398" cy="4386940"/>
          </a:xfrm>
          <a:prstGeom prst="rect">
            <a:avLst/>
          </a:prstGeom>
        </p:spPr>
      </p:pic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3575E555-54E3-42E1-81C2-305249678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153888"/>
            <a:ext cx="5792411" cy="438694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40C4ADE-C555-4B14-A6DD-D9696C68DCB3}"/>
              </a:ext>
            </a:extLst>
          </p:cNvPr>
          <p:cNvSpPr txBox="1">
            <a:spLocks/>
          </p:cNvSpPr>
          <p:nvPr/>
        </p:nvSpPr>
        <p:spPr>
          <a:xfrm>
            <a:off x="478970" y="540347"/>
            <a:ext cx="11016343" cy="72344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1"/>
                </a:solidFill>
              </a:rPr>
              <a:t>Box Plot Comparison f - Summer and Winter Averaged Data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23158D-E8AA-4CB4-B090-E4178871D95A}"/>
              </a:ext>
            </a:extLst>
          </p:cNvPr>
          <p:cNvSpPr txBox="1"/>
          <p:nvPr/>
        </p:nvSpPr>
        <p:spPr>
          <a:xfrm>
            <a:off x="303589" y="5584371"/>
            <a:ext cx="58903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0" dirty="0">
                <a:solidFill>
                  <a:srgbClr val="333333"/>
                </a:solidFill>
                <a:effectLst/>
                <a:latin typeface="Helvetica Neue"/>
              </a:rPr>
              <a:t>Summer Fluctuations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: 1840s–early 1890s increase, 1890s–1900s sudden decrease, 1900s–early 1960s increase and 1960s onwards decrease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A27DD0-88B7-408F-AB23-6CCA8CA12632}"/>
              </a:ext>
            </a:extLst>
          </p:cNvPr>
          <p:cNvSpPr txBox="1"/>
          <p:nvPr/>
        </p:nvSpPr>
        <p:spPr>
          <a:xfrm>
            <a:off x="6193971" y="5540828"/>
            <a:ext cx="569444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333333"/>
                </a:solidFill>
                <a:latin typeface="Helvetica Neue"/>
              </a:rPr>
              <a:t>Winter Fluctuations</a:t>
            </a:r>
            <a:r>
              <a:rPr lang="en-US" dirty="0">
                <a:solidFill>
                  <a:srgbClr val="333333"/>
                </a:solidFill>
                <a:latin typeface="Helvetica Neue"/>
              </a:rPr>
              <a:t>: F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rom early years up to about 1910 with largely decreasing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rainfall trends and a slight increasing trend thereafter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212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, histogram&#10;&#10;Description automatically generated">
            <a:extLst>
              <a:ext uri="{FF2B5EF4-FFF2-40B4-BE49-F238E27FC236}">
                <a16:creationId xmlns:a16="http://schemas.microsoft.com/office/drawing/2014/main" id="{003867F1-10DA-4918-A4C7-6DA543D610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7" y="1432976"/>
            <a:ext cx="6658044" cy="4993534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1AF08FC1-88CE-4CA9-8E3E-9FF7AA8A1AF8}"/>
              </a:ext>
            </a:extLst>
          </p:cNvPr>
          <p:cNvSpPr txBox="1">
            <a:spLocks/>
          </p:cNvSpPr>
          <p:nvPr/>
        </p:nvSpPr>
        <p:spPr>
          <a:xfrm>
            <a:off x="478970" y="540347"/>
            <a:ext cx="11016343" cy="72344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1"/>
                </a:solidFill>
              </a:rPr>
              <a:t>The t - Test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249CD07-28AD-4D8E-99E8-5663B3A239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061021"/>
              </p:ext>
            </p:extLst>
          </p:nvPr>
        </p:nvGraphicFramePr>
        <p:xfrm>
          <a:off x="6440520" y="2446383"/>
          <a:ext cx="563498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745">
                  <a:extLst>
                    <a:ext uri="{9D8B030D-6E8A-4147-A177-3AD203B41FA5}">
                      <a16:colId xmlns:a16="http://schemas.microsoft.com/office/drawing/2014/main" val="2409382042"/>
                    </a:ext>
                  </a:extLst>
                </a:gridCol>
                <a:gridCol w="1408745">
                  <a:extLst>
                    <a:ext uri="{9D8B030D-6E8A-4147-A177-3AD203B41FA5}">
                      <a16:colId xmlns:a16="http://schemas.microsoft.com/office/drawing/2014/main" val="4174425505"/>
                    </a:ext>
                  </a:extLst>
                </a:gridCol>
                <a:gridCol w="1408745">
                  <a:extLst>
                    <a:ext uri="{9D8B030D-6E8A-4147-A177-3AD203B41FA5}">
                      <a16:colId xmlns:a16="http://schemas.microsoft.com/office/drawing/2014/main" val="578821028"/>
                    </a:ext>
                  </a:extLst>
                </a:gridCol>
                <a:gridCol w="1408745">
                  <a:extLst>
                    <a:ext uri="{9D8B030D-6E8A-4147-A177-3AD203B41FA5}">
                      <a16:colId xmlns:a16="http://schemas.microsoft.com/office/drawing/2014/main" val="36487599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tcalc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tcrit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332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NM-NW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37.1723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1.9675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077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NM-NC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16.2079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1.9675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499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NM-NE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25.2724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1.9675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01687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F3DAF93-E635-408A-8442-99D8EF852D38}"/>
              </a:ext>
            </a:extLst>
          </p:cNvPr>
          <p:cNvSpPr txBox="1"/>
          <p:nvPr/>
        </p:nvSpPr>
        <p:spPr>
          <a:xfrm>
            <a:off x="6607629" y="4484914"/>
            <a:ext cx="4887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Null hypothesis can be rejected</a:t>
            </a:r>
          </a:p>
        </p:txBody>
      </p:sp>
    </p:spTree>
    <p:extLst>
      <p:ext uri="{BB962C8B-B14F-4D97-AF65-F5344CB8AC3E}">
        <p14:creationId xmlns:p14="http://schemas.microsoft.com/office/powerpoint/2010/main" val="3753670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hart, histogram&#10;&#10;Description automatically generated">
            <a:extLst>
              <a:ext uri="{FF2B5EF4-FFF2-40B4-BE49-F238E27FC236}">
                <a16:creationId xmlns:a16="http://schemas.microsoft.com/office/drawing/2014/main" id="{A61ED54A-6D5D-4B55-B7AB-8F0233EDCE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61" r="7312"/>
          <a:stretch/>
        </p:blipFill>
        <p:spPr>
          <a:xfrm>
            <a:off x="5979468" y="3690129"/>
            <a:ext cx="6134592" cy="3006852"/>
          </a:xfrm>
          <a:prstGeom prst="rect">
            <a:avLst/>
          </a:prstGeom>
        </p:spPr>
      </p:pic>
      <p:pic>
        <p:nvPicPr>
          <p:cNvPr id="13" name="Picture 12" descr="A picture containing chart&#10;&#10;Description automatically generated">
            <a:extLst>
              <a:ext uri="{FF2B5EF4-FFF2-40B4-BE49-F238E27FC236}">
                <a16:creationId xmlns:a16="http://schemas.microsoft.com/office/drawing/2014/main" id="{6F496AF7-8145-4A29-BD21-E75EF86D00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61" t="1820" r="7312"/>
          <a:stretch/>
        </p:blipFill>
        <p:spPr>
          <a:xfrm>
            <a:off x="5979468" y="490309"/>
            <a:ext cx="6212532" cy="3199820"/>
          </a:xfrm>
          <a:prstGeom prst="rect">
            <a:avLst/>
          </a:prstGeom>
        </p:spPr>
      </p:pic>
      <p:pic>
        <p:nvPicPr>
          <p:cNvPr id="17" name="Picture 16" descr="Chart, box and whisker chart&#10;&#10;Description automatically generated">
            <a:extLst>
              <a:ext uri="{FF2B5EF4-FFF2-40B4-BE49-F238E27FC236}">
                <a16:creationId xmlns:a16="http://schemas.microsoft.com/office/drawing/2014/main" id="{F34CDF9F-4215-4816-B9B7-735D2B50C67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3" t="1798" r="6346" b="1"/>
          <a:stretch/>
        </p:blipFill>
        <p:spPr>
          <a:xfrm>
            <a:off x="424542" y="3731405"/>
            <a:ext cx="5671458" cy="3006852"/>
          </a:xfrm>
          <a:prstGeom prst="rect">
            <a:avLst/>
          </a:prstGeom>
        </p:spPr>
      </p:pic>
      <p:pic>
        <p:nvPicPr>
          <p:cNvPr id="20" name="Picture 19" descr="Chart, box and whisker chart&#10;&#10;Description automatically generated">
            <a:extLst>
              <a:ext uri="{FF2B5EF4-FFF2-40B4-BE49-F238E27FC236}">
                <a16:creationId xmlns:a16="http://schemas.microsoft.com/office/drawing/2014/main" id="{90ACD44F-7FE9-4629-9DFD-E602389B8CA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6" t="1787" r="7534"/>
          <a:stretch/>
        </p:blipFill>
        <p:spPr>
          <a:xfrm>
            <a:off x="424542" y="543982"/>
            <a:ext cx="5554926" cy="3133750"/>
          </a:xfrm>
          <a:prstGeom prst="rect">
            <a:avLst/>
          </a:prstGeom>
        </p:spPr>
      </p:pic>
      <p:sp>
        <p:nvSpPr>
          <p:cNvPr id="28" name="Title 1">
            <a:extLst>
              <a:ext uri="{FF2B5EF4-FFF2-40B4-BE49-F238E27FC236}">
                <a16:creationId xmlns:a16="http://schemas.microsoft.com/office/drawing/2014/main" id="{642C51F2-1123-46AF-B5E8-977C28319D0F}"/>
              </a:ext>
            </a:extLst>
          </p:cNvPr>
          <p:cNvSpPr txBox="1">
            <a:spLocks/>
          </p:cNvSpPr>
          <p:nvPr/>
        </p:nvSpPr>
        <p:spPr>
          <a:xfrm>
            <a:off x="411317" y="55940"/>
            <a:ext cx="11602433" cy="72344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1"/>
                </a:solidFill>
              </a:rPr>
              <a:t>Periodogram</a:t>
            </a:r>
          </a:p>
        </p:txBody>
      </p:sp>
    </p:spTree>
    <p:extLst>
      <p:ext uri="{BB962C8B-B14F-4D97-AF65-F5344CB8AC3E}">
        <p14:creationId xmlns:p14="http://schemas.microsoft.com/office/powerpoint/2010/main" val="2582551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&#10;&#10;Description automatically generated with medium confidence">
            <a:extLst>
              <a:ext uri="{FF2B5EF4-FFF2-40B4-BE49-F238E27FC236}">
                <a16:creationId xmlns:a16="http://schemas.microsoft.com/office/drawing/2014/main" id="{AC656B2A-4841-492D-8F0F-527B3859A0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86" y="1263793"/>
            <a:ext cx="6667500" cy="5000625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91B6595-4371-456F-B49D-241C026B93B8}"/>
              </a:ext>
            </a:extLst>
          </p:cNvPr>
          <p:cNvSpPr txBox="1">
            <a:spLocks/>
          </p:cNvSpPr>
          <p:nvPr/>
        </p:nvSpPr>
        <p:spPr>
          <a:xfrm>
            <a:off x="478970" y="540347"/>
            <a:ext cx="11602433" cy="723446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1"/>
                </a:solidFill>
              </a:rPr>
              <a:t>Correlation and Regression Analysis of the Regions as per Annual Rainfall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D59C94C-18DA-4FB8-AC7C-54B22B67F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654362"/>
              </p:ext>
            </p:extLst>
          </p:nvPr>
        </p:nvGraphicFramePr>
        <p:xfrm>
          <a:off x="6683830" y="2221894"/>
          <a:ext cx="5382987" cy="2727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4329">
                  <a:extLst>
                    <a:ext uri="{9D8B030D-6E8A-4147-A177-3AD203B41FA5}">
                      <a16:colId xmlns:a16="http://schemas.microsoft.com/office/drawing/2014/main" val="1686770948"/>
                    </a:ext>
                  </a:extLst>
                </a:gridCol>
                <a:gridCol w="1794329">
                  <a:extLst>
                    <a:ext uri="{9D8B030D-6E8A-4147-A177-3AD203B41FA5}">
                      <a16:colId xmlns:a16="http://schemas.microsoft.com/office/drawing/2014/main" val="3807258162"/>
                    </a:ext>
                  </a:extLst>
                </a:gridCol>
                <a:gridCol w="1794329">
                  <a:extLst>
                    <a:ext uri="{9D8B030D-6E8A-4147-A177-3AD203B41FA5}">
                      <a16:colId xmlns:a16="http://schemas.microsoft.com/office/drawing/2014/main" val="2415307589"/>
                    </a:ext>
                  </a:extLst>
                </a:gridCol>
              </a:tblGrid>
              <a:tr h="68176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Correlation(r)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L.S. Regression Slope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362015"/>
                  </a:ext>
                </a:extLst>
              </a:tr>
              <a:tr h="68176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NM-NW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0.6312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0.3714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552966"/>
                  </a:ext>
                </a:extLst>
              </a:tr>
              <a:tr h="68176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NM-NC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0.5040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0.3288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150571"/>
                  </a:ext>
                </a:extLst>
              </a:tr>
              <a:tr h="68176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NM-NE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-0.0041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-0.0001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406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440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DBA22B44-53EA-4556-A0E4-4131C75C566E}"/>
              </a:ext>
            </a:extLst>
          </p:cNvPr>
          <p:cNvSpPr txBox="1">
            <a:spLocks/>
          </p:cNvSpPr>
          <p:nvPr/>
        </p:nvSpPr>
        <p:spPr>
          <a:xfrm>
            <a:off x="294783" y="382512"/>
            <a:ext cx="11602433" cy="72344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1"/>
                </a:solidFill>
              </a:rPr>
              <a:t>Conclusion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99B9BA-9804-4ABD-A9F6-1FB18E48D2DC}"/>
              </a:ext>
            </a:extLst>
          </p:cNvPr>
          <p:cNvSpPr txBox="1"/>
          <p:nvPr/>
        </p:nvSpPr>
        <p:spPr>
          <a:xfrm>
            <a:off x="294783" y="882674"/>
            <a:ext cx="10846323" cy="4126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Helvetica Neue"/>
              </a:rPr>
              <a:t>Three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zones, North Mountainous, North West and North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CentraI</a:t>
            </a:r>
            <a:r>
              <a:rPr lang="en-US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can be</a:t>
            </a:r>
            <a:r>
              <a:rPr lang="en-US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Helvetica Neue"/>
              </a:rPr>
              <a:t>cos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idered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together as a contiguous monsoon area of India while the North East is not correlated with these regions</a:t>
            </a: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In the summer and winter monsoon rainfall fluctua</a:t>
            </a:r>
            <a:r>
              <a:rPr lang="en-US" dirty="0">
                <a:solidFill>
                  <a:srgbClr val="333333"/>
                </a:solidFill>
                <a:latin typeface="Helvetica Neue"/>
              </a:rPr>
              <a:t>tions 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of NM, NW and NE show </a:t>
            </a:r>
            <a:r>
              <a:rPr lang="en-US" dirty="0">
                <a:solidFill>
                  <a:srgbClr val="333333"/>
                </a:solidFill>
                <a:latin typeface="Helvetica Neue"/>
              </a:rPr>
              <a:t>similar increasing/decreasing 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trend while NE region trend is somewhat different</a:t>
            </a: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Helvetica Neue"/>
              </a:rPr>
              <a:t>Can be receiving rainfall from other sources</a:t>
            </a:r>
            <a:endParaRPr lang="en-US" b="1" i="0" dirty="0">
              <a:solidFill>
                <a:srgbClr val="333333"/>
              </a:solidFill>
              <a:effectLst/>
              <a:latin typeface="Helvetica Neue"/>
            </a:endParaRPr>
          </a:p>
          <a:p>
            <a:pPr marL="285750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333333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060688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369</Words>
  <Application>Microsoft Office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Helvetica Neue</vt:lpstr>
      <vt:lpstr>Montserrat</vt:lpstr>
      <vt:lpstr>Office Theme</vt:lpstr>
      <vt:lpstr>Analysis of Longest Instrumental Rainfall Series of the Indian Regions (1848-2006) </vt:lpstr>
      <vt:lpstr>Introduction</vt:lpstr>
      <vt:lpstr>Methods and Hypothesis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Longest Instrumental Rainfall Series of the Indian Regions (1848-2006) </dc:title>
  <dc:creator>Yamini Kulkarni</dc:creator>
  <cp:lastModifiedBy>Yamini Kulkarni</cp:lastModifiedBy>
  <cp:revision>4</cp:revision>
  <dcterms:created xsi:type="dcterms:W3CDTF">2022-04-20T15:03:31Z</dcterms:created>
  <dcterms:modified xsi:type="dcterms:W3CDTF">2022-04-20T18:20:45Z</dcterms:modified>
</cp:coreProperties>
</file>