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8" r:id="rId9"/>
    <p:sldId id="265" r:id="rId10"/>
    <p:sldId id="267" r:id="rId11"/>
    <p:sldId id="264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93215" autoAdjust="0"/>
  </p:normalViewPr>
  <p:slideViewPr>
    <p:cSldViewPr snapToGrid="0">
      <p:cViewPr varScale="1">
        <p:scale>
          <a:sx n="72" d="100"/>
          <a:sy n="72" d="100"/>
        </p:scale>
        <p:origin x="438" y="54"/>
      </p:cViewPr>
      <p:guideLst/>
    </p:cSldViewPr>
  </p:slideViewPr>
  <p:outlineViewPr>
    <p:cViewPr>
      <p:scale>
        <a:sx n="33" d="100"/>
        <a:sy n="33" d="100"/>
      </p:scale>
      <p:origin x="0" y="-32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95209E-8C6A-4AA0-A63D-B68633F7A403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BD1CEC7-E028-477E-A97A-F696366E1589}">
      <dgm:prSet/>
      <dgm:spPr/>
      <dgm:t>
        <a:bodyPr/>
        <a:lstStyle/>
        <a:p>
          <a:r>
            <a:rPr lang="en-US"/>
            <a:t>HYP: Birds will end up distanced from major cities.</a:t>
          </a:r>
        </a:p>
      </dgm:t>
    </dgm:pt>
    <dgm:pt modelId="{0A953C5E-A367-4CC1-8FA6-3214BFC148DD}" type="parTrans" cxnId="{302723F9-4470-49FB-B80F-B9CCD0424D93}">
      <dgm:prSet/>
      <dgm:spPr/>
      <dgm:t>
        <a:bodyPr/>
        <a:lstStyle/>
        <a:p>
          <a:endParaRPr lang="en-US"/>
        </a:p>
      </dgm:t>
    </dgm:pt>
    <dgm:pt modelId="{4223BD2F-D84F-4C1F-94CB-30DBA8725B31}" type="sibTrans" cxnId="{302723F9-4470-49FB-B80F-B9CCD0424D93}">
      <dgm:prSet/>
      <dgm:spPr/>
      <dgm:t>
        <a:bodyPr/>
        <a:lstStyle/>
        <a:p>
          <a:endParaRPr lang="en-US"/>
        </a:p>
      </dgm:t>
    </dgm:pt>
    <dgm:pt modelId="{CE604E74-7D67-4559-982B-7005960DF1C7}">
      <dgm:prSet/>
      <dgm:spPr/>
      <dgm:t>
        <a:bodyPr/>
        <a:lstStyle/>
        <a:p>
          <a:r>
            <a:rPr lang="en-US"/>
            <a:t>ALT HYP: Birds will end up distanced from most major cities, but will find themselves near smaller populations and towns.</a:t>
          </a:r>
        </a:p>
      </dgm:t>
    </dgm:pt>
    <dgm:pt modelId="{309D8CC6-B829-49A9-9D09-6FC25569E69E}" type="parTrans" cxnId="{ACC97C6B-E09D-4889-9BAF-9EF7082FA280}">
      <dgm:prSet/>
      <dgm:spPr/>
      <dgm:t>
        <a:bodyPr/>
        <a:lstStyle/>
        <a:p>
          <a:endParaRPr lang="en-US"/>
        </a:p>
      </dgm:t>
    </dgm:pt>
    <dgm:pt modelId="{5D43EB66-894C-4917-A363-6E41393F573A}" type="sibTrans" cxnId="{ACC97C6B-E09D-4889-9BAF-9EF7082FA280}">
      <dgm:prSet/>
      <dgm:spPr/>
      <dgm:t>
        <a:bodyPr/>
        <a:lstStyle/>
        <a:p>
          <a:endParaRPr lang="en-US"/>
        </a:p>
      </dgm:t>
    </dgm:pt>
    <dgm:pt modelId="{8A34D145-FEBF-4FBF-9AB9-BD82605CD9E8}" type="pres">
      <dgm:prSet presAssocID="{3895209E-8C6A-4AA0-A63D-B68633F7A403}" presName="Name0" presStyleCnt="0">
        <dgm:presLayoutVars>
          <dgm:dir/>
          <dgm:animLvl val="lvl"/>
          <dgm:resizeHandles val="exact"/>
        </dgm:presLayoutVars>
      </dgm:prSet>
      <dgm:spPr/>
    </dgm:pt>
    <dgm:pt modelId="{B293EFB8-BD8E-44BC-B197-4947CA93B582}" type="pres">
      <dgm:prSet presAssocID="{9BD1CEC7-E028-477E-A97A-F696366E1589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4C16D89A-22A7-45DD-A531-2F53A17C30E6}" type="pres">
      <dgm:prSet presAssocID="{4223BD2F-D84F-4C1F-94CB-30DBA8725B31}" presName="parTxOnlySpace" presStyleCnt="0"/>
      <dgm:spPr/>
    </dgm:pt>
    <dgm:pt modelId="{74AF7157-D7DE-422A-9E3C-CFB7DE216F31}" type="pres">
      <dgm:prSet presAssocID="{CE604E74-7D67-4559-982B-7005960DF1C7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ACC97C6B-E09D-4889-9BAF-9EF7082FA280}" srcId="{3895209E-8C6A-4AA0-A63D-B68633F7A403}" destId="{CE604E74-7D67-4559-982B-7005960DF1C7}" srcOrd="1" destOrd="0" parTransId="{309D8CC6-B829-49A9-9D09-6FC25569E69E}" sibTransId="{5D43EB66-894C-4917-A363-6E41393F573A}"/>
    <dgm:cxn modelId="{FF5EAE73-AC1D-4313-9175-291F5FBA547A}" type="presOf" srcId="{3895209E-8C6A-4AA0-A63D-B68633F7A403}" destId="{8A34D145-FEBF-4FBF-9AB9-BD82605CD9E8}" srcOrd="0" destOrd="0" presId="urn:microsoft.com/office/officeart/2005/8/layout/chevron1"/>
    <dgm:cxn modelId="{A833DF8D-DB9A-4FDE-89B3-DC0084DAA145}" type="presOf" srcId="{CE604E74-7D67-4559-982B-7005960DF1C7}" destId="{74AF7157-D7DE-422A-9E3C-CFB7DE216F31}" srcOrd="0" destOrd="0" presId="urn:microsoft.com/office/officeart/2005/8/layout/chevron1"/>
    <dgm:cxn modelId="{EE74DBBC-7162-466A-B775-92D2498C5E93}" type="presOf" srcId="{9BD1CEC7-E028-477E-A97A-F696366E1589}" destId="{B293EFB8-BD8E-44BC-B197-4947CA93B582}" srcOrd="0" destOrd="0" presId="urn:microsoft.com/office/officeart/2005/8/layout/chevron1"/>
    <dgm:cxn modelId="{302723F9-4470-49FB-B80F-B9CCD0424D93}" srcId="{3895209E-8C6A-4AA0-A63D-B68633F7A403}" destId="{9BD1CEC7-E028-477E-A97A-F696366E1589}" srcOrd="0" destOrd="0" parTransId="{0A953C5E-A367-4CC1-8FA6-3214BFC148DD}" sibTransId="{4223BD2F-D84F-4C1F-94CB-30DBA8725B31}"/>
    <dgm:cxn modelId="{AE8C845C-96E6-4198-98EA-74AD00049C27}" type="presParOf" srcId="{8A34D145-FEBF-4FBF-9AB9-BD82605CD9E8}" destId="{B293EFB8-BD8E-44BC-B197-4947CA93B582}" srcOrd="0" destOrd="0" presId="urn:microsoft.com/office/officeart/2005/8/layout/chevron1"/>
    <dgm:cxn modelId="{00F8DBC2-20A3-4D57-AD51-951F51D23477}" type="presParOf" srcId="{8A34D145-FEBF-4FBF-9AB9-BD82605CD9E8}" destId="{4C16D89A-22A7-45DD-A531-2F53A17C30E6}" srcOrd="1" destOrd="0" presId="urn:microsoft.com/office/officeart/2005/8/layout/chevron1"/>
    <dgm:cxn modelId="{5DBC2F5C-D2E4-45D1-9A9F-53797D980EF0}" type="presParOf" srcId="{8A34D145-FEBF-4FBF-9AB9-BD82605CD9E8}" destId="{74AF7157-D7DE-422A-9E3C-CFB7DE216F31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3F01C7-F826-4B81-81AB-35FB7E380891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FEC48E9-3C4E-495C-91C6-BC074A8CDE57}">
      <dgm:prSet/>
      <dgm:spPr/>
      <dgm:t>
        <a:bodyPr/>
        <a:lstStyle/>
        <a:p>
          <a:r>
            <a:rPr lang="en-US" dirty="0"/>
            <a:t>How does the effect of rapid expansion (i.e. Atlanta) change the behavior of birds?</a:t>
          </a:r>
        </a:p>
      </dgm:t>
    </dgm:pt>
    <dgm:pt modelId="{1068D0F0-C16C-4A3C-ACCD-C1C3E54FA935}" type="parTrans" cxnId="{46566035-13D9-43B9-8372-E2253E551C8A}">
      <dgm:prSet/>
      <dgm:spPr/>
      <dgm:t>
        <a:bodyPr/>
        <a:lstStyle/>
        <a:p>
          <a:endParaRPr lang="en-US"/>
        </a:p>
      </dgm:t>
    </dgm:pt>
    <dgm:pt modelId="{B98E6A01-D524-4F4E-A5EA-637467A2C9D7}" type="sibTrans" cxnId="{46566035-13D9-43B9-8372-E2253E551C8A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B016D1A0-0CF6-433C-82F0-0EBFD8B8BCB7}">
      <dgm:prSet/>
      <dgm:spPr/>
      <dgm:t>
        <a:bodyPr/>
        <a:lstStyle/>
        <a:p>
          <a:r>
            <a:rPr lang="en-US"/>
            <a:t>Can I include a side-analysis on park and nature preserve centers?</a:t>
          </a:r>
        </a:p>
      </dgm:t>
    </dgm:pt>
    <dgm:pt modelId="{242A7909-2140-4B09-84AB-698D5070142F}" type="parTrans" cxnId="{D4DFC4B9-661C-4A84-A443-D4F3CDA58294}">
      <dgm:prSet/>
      <dgm:spPr/>
      <dgm:t>
        <a:bodyPr/>
        <a:lstStyle/>
        <a:p>
          <a:endParaRPr lang="en-US"/>
        </a:p>
      </dgm:t>
    </dgm:pt>
    <dgm:pt modelId="{B040206C-06E2-4D03-BD6C-7E9799094FAA}" type="sibTrans" cxnId="{D4DFC4B9-661C-4A84-A443-D4F3CDA58294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155673E9-5DC5-4322-AAEF-00C00F8B3BB8}">
      <dgm:prSet/>
      <dgm:spPr/>
      <dgm:t>
        <a:bodyPr/>
        <a:lstStyle/>
        <a:p>
          <a:r>
            <a:rPr lang="en-US"/>
            <a:t>Apply the data I have to QGIS to perform a by-zone analysis</a:t>
          </a:r>
        </a:p>
      </dgm:t>
    </dgm:pt>
    <dgm:pt modelId="{3A879CA6-10FE-4F97-9B39-4AAC94D48D3E}" type="parTrans" cxnId="{2F5E6C4F-29EE-4BD4-B0BC-633768AA55C8}">
      <dgm:prSet/>
      <dgm:spPr/>
      <dgm:t>
        <a:bodyPr/>
        <a:lstStyle/>
        <a:p>
          <a:endParaRPr lang="en-US"/>
        </a:p>
      </dgm:t>
    </dgm:pt>
    <dgm:pt modelId="{013E3167-F51F-4CFE-82CD-0B769D4FD00A}" type="sibTrans" cxnId="{2F5E6C4F-29EE-4BD4-B0BC-633768AA55C8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C3525239-9B62-4F5F-BBFC-18A72CCEA7F7}" type="pres">
      <dgm:prSet presAssocID="{423F01C7-F826-4B81-81AB-35FB7E380891}" presName="Name0" presStyleCnt="0">
        <dgm:presLayoutVars>
          <dgm:animLvl val="lvl"/>
          <dgm:resizeHandles val="exact"/>
        </dgm:presLayoutVars>
      </dgm:prSet>
      <dgm:spPr/>
    </dgm:pt>
    <dgm:pt modelId="{AB9A7693-75A1-4DD5-B386-E8829B57A946}" type="pres">
      <dgm:prSet presAssocID="{2FEC48E9-3C4E-495C-91C6-BC074A8CDE57}" presName="compositeNode" presStyleCnt="0">
        <dgm:presLayoutVars>
          <dgm:bulletEnabled val="1"/>
        </dgm:presLayoutVars>
      </dgm:prSet>
      <dgm:spPr/>
    </dgm:pt>
    <dgm:pt modelId="{36027A24-353B-4B8C-A895-747CC966B357}" type="pres">
      <dgm:prSet presAssocID="{2FEC48E9-3C4E-495C-91C6-BC074A8CDE57}" presName="bgRect" presStyleLbl="bgAccFollowNode1" presStyleIdx="0" presStyleCnt="3"/>
      <dgm:spPr/>
    </dgm:pt>
    <dgm:pt modelId="{8A857961-04FE-442F-8109-747DB513CE38}" type="pres">
      <dgm:prSet presAssocID="{B98E6A01-D524-4F4E-A5EA-637467A2C9D7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07ADA930-767E-4A2E-89A5-EAB56CCA98D9}" type="pres">
      <dgm:prSet presAssocID="{2FEC48E9-3C4E-495C-91C6-BC074A8CDE57}" presName="bottomLine" presStyleLbl="alignNode1" presStyleIdx="1" presStyleCnt="6">
        <dgm:presLayoutVars/>
      </dgm:prSet>
      <dgm:spPr/>
    </dgm:pt>
    <dgm:pt modelId="{8D7BD3A1-867B-4B5C-8FAD-6AEAA3612148}" type="pres">
      <dgm:prSet presAssocID="{2FEC48E9-3C4E-495C-91C6-BC074A8CDE57}" presName="nodeText" presStyleLbl="bgAccFollowNode1" presStyleIdx="0" presStyleCnt="3">
        <dgm:presLayoutVars>
          <dgm:bulletEnabled val="1"/>
        </dgm:presLayoutVars>
      </dgm:prSet>
      <dgm:spPr/>
    </dgm:pt>
    <dgm:pt modelId="{6643E64A-533E-4887-BAC0-68AE7F9A2B90}" type="pres">
      <dgm:prSet presAssocID="{B98E6A01-D524-4F4E-A5EA-637467A2C9D7}" presName="sibTrans" presStyleCnt="0"/>
      <dgm:spPr/>
    </dgm:pt>
    <dgm:pt modelId="{8DF5B7C1-12E8-42C6-824F-CA3EF2A0B857}" type="pres">
      <dgm:prSet presAssocID="{B016D1A0-0CF6-433C-82F0-0EBFD8B8BCB7}" presName="compositeNode" presStyleCnt="0">
        <dgm:presLayoutVars>
          <dgm:bulletEnabled val="1"/>
        </dgm:presLayoutVars>
      </dgm:prSet>
      <dgm:spPr/>
    </dgm:pt>
    <dgm:pt modelId="{69891E6C-C8E4-4C38-8FC5-F1308B43DADC}" type="pres">
      <dgm:prSet presAssocID="{B016D1A0-0CF6-433C-82F0-0EBFD8B8BCB7}" presName="bgRect" presStyleLbl="bgAccFollowNode1" presStyleIdx="1" presStyleCnt="3"/>
      <dgm:spPr/>
    </dgm:pt>
    <dgm:pt modelId="{374717A5-EF69-4F1E-8C00-079F47C55E1E}" type="pres">
      <dgm:prSet presAssocID="{B040206C-06E2-4D03-BD6C-7E9799094FAA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EAFB5B09-79D6-452D-86D4-A2E6E6F26396}" type="pres">
      <dgm:prSet presAssocID="{B016D1A0-0CF6-433C-82F0-0EBFD8B8BCB7}" presName="bottomLine" presStyleLbl="alignNode1" presStyleIdx="3" presStyleCnt="6">
        <dgm:presLayoutVars/>
      </dgm:prSet>
      <dgm:spPr/>
    </dgm:pt>
    <dgm:pt modelId="{603EA2CB-C698-4895-B953-E6C7486E2206}" type="pres">
      <dgm:prSet presAssocID="{B016D1A0-0CF6-433C-82F0-0EBFD8B8BCB7}" presName="nodeText" presStyleLbl="bgAccFollowNode1" presStyleIdx="1" presStyleCnt="3">
        <dgm:presLayoutVars>
          <dgm:bulletEnabled val="1"/>
        </dgm:presLayoutVars>
      </dgm:prSet>
      <dgm:spPr/>
    </dgm:pt>
    <dgm:pt modelId="{BB8146D2-CF5A-4593-9180-64F75D622C39}" type="pres">
      <dgm:prSet presAssocID="{B040206C-06E2-4D03-BD6C-7E9799094FAA}" presName="sibTrans" presStyleCnt="0"/>
      <dgm:spPr/>
    </dgm:pt>
    <dgm:pt modelId="{10454D3C-0494-44A1-A85A-067E6FFD4938}" type="pres">
      <dgm:prSet presAssocID="{155673E9-5DC5-4322-AAEF-00C00F8B3BB8}" presName="compositeNode" presStyleCnt="0">
        <dgm:presLayoutVars>
          <dgm:bulletEnabled val="1"/>
        </dgm:presLayoutVars>
      </dgm:prSet>
      <dgm:spPr/>
    </dgm:pt>
    <dgm:pt modelId="{55A8C4E4-E88B-4C62-9C33-C2551FAD720D}" type="pres">
      <dgm:prSet presAssocID="{155673E9-5DC5-4322-AAEF-00C00F8B3BB8}" presName="bgRect" presStyleLbl="bgAccFollowNode1" presStyleIdx="2" presStyleCnt="3"/>
      <dgm:spPr/>
    </dgm:pt>
    <dgm:pt modelId="{6A5147EB-AB06-48E2-BD2F-54D6F91CF799}" type="pres">
      <dgm:prSet presAssocID="{013E3167-F51F-4CFE-82CD-0B769D4FD00A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CB857783-4558-4FF7-A850-678E7BDBFE71}" type="pres">
      <dgm:prSet presAssocID="{155673E9-5DC5-4322-AAEF-00C00F8B3BB8}" presName="bottomLine" presStyleLbl="alignNode1" presStyleIdx="5" presStyleCnt="6">
        <dgm:presLayoutVars/>
      </dgm:prSet>
      <dgm:spPr/>
    </dgm:pt>
    <dgm:pt modelId="{BA2CB130-D979-4D4A-B167-BCA3F9BE1685}" type="pres">
      <dgm:prSet presAssocID="{155673E9-5DC5-4322-AAEF-00C00F8B3BB8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67948834-B588-4480-AC66-3A16CF5FDB3F}" type="presOf" srcId="{2FEC48E9-3C4E-495C-91C6-BC074A8CDE57}" destId="{36027A24-353B-4B8C-A895-747CC966B357}" srcOrd="0" destOrd="0" presId="urn:microsoft.com/office/officeart/2016/7/layout/BasicLinearProcessNumbered"/>
    <dgm:cxn modelId="{46566035-13D9-43B9-8372-E2253E551C8A}" srcId="{423F01C7-F826-4B81-81AB-35FB7E380891}" destId="{2FEC48E9-3C4E-495C-91C6-BC074A8CDE57}" srcOrd="0" destOrd="0" parTransId="{1068D0F0-C16C-4A3C-ACCD-C1C3E54FA935}" sibTransId="{B98E6A01-D524-4F4E-A5EA-637467A2C9D7}"/>
    <dgm:cxn modelId="{E9372963-F372-48A2-B22F-AD83C1DDAB3F}" type="presOf" srcId="{423F01C7-F826-4B81-81AB-35FB7E380891}" destId="{C3525239-9B62-4F5F-BBFC-18A72CCEA7F7}" srcOrd="0" destOrd="0" presId="urn:microsoft.com/office/officeart/2016/7/layout/BasicLinearProcessNumbered"/>
    <dgm:cxn modelId="{5C15ED4A-CE40-4273-AE68-BA75E0BD74CE}" type="presOf" srcId="{013E3167-F51F-4CFE-82CD-0B769D4FD00A}" destId="{6A5147EB-AB06-48E2-BD2F-54D6F91CF799}" srcOrd="0" destOrd="0" presId="urn:microsoft.com/office/officeart/2016/7/layout/BasicLinearProcessNumbered"/>
    <dgm:cxn modelId="{2F5E6C4F-29EE-4BD4-B0BC-633768AA55C8}" srcId="{423F01C7-F826-4B81-81AB-35FB7E380891}" destId="{155673E9-5DC5-4322-AAEF-00C00F8B3BB8}" srcOrd="2" destOrd="0" parTransId="{3A879CA6-10FE-4F97-9B39-4AAC94D48D3E}" sibTransId="{013E3167-F51F-4CFE-82CD-0B769D4FD00A}"/>
    <dgm:cxn modelId="{F7742F54-7545-4F6A-8857-5003709ACAB2}" type="presOf" srcId="{B040206C-06E2-4D03-BD6C-7E9799094FAA}" destId="{374717A5-EF69-4F1E-8C00-079F47C55E1E}" srcOrd="0" destOrd="0" presId="urn:microsoft.com/office/officeart/2016/7/layout/BasicLinearProcessNumbered"/>
    <dgm:cxn modelId="{7C2E3A87-102F-4AF2-ADA6-65230B85F338}" type="presOf" srcId="{B016D1A0-0CF6-433C-82F0-0EBFD8B8BCB7}" destId="{69891E6C-C8E4-4C38-8FC5-F1308B43DADC}" srcOrd="0" destOrd="0" presId="urn:microsoft.com/office/officeart/2016/7/layout/BasicLinearProcessNumbered"/>
    <dgm:cxn modelId="{9D5E5A9D-3CC4-4EB0-872A-7759B722DBF9}" type="presOf" srcId="{B016D1A0-0CF6-433C-82F0-0EBFD8B8BCB7}" destId="{603EA2CB-C698-4895-B953-E6C7486E2206}" srcOrd="1" destOrd="0" presId="urn:microsoft.com/office/officeart/2016/7/layout/BasicLinearProcessNumbered"/>
    <dgm:cxn modelId="{D4DFC4B9-661C-4A84-A443-D4F3CDA58294}" srcId="{423F01C7-F826-4B81-81AB-35FB7E380891}" destId="{B016D1A0-0CF6-433C-82F0-0EBFD8B8BCB7}" srcOrd="1" destOrd="0" parTransId="{242A7909-2140-4B09-84AB-698D5070142F}" sibTransId="{B040206C-06E2-4D03-BD6C-7E9799094FAA}"/>
    <dgm:cxn modelId="{A8CC2DED-F795-4157-999B-A3BD4D3E7AE8}" type="presOf" srcId="{155673E9-5DC5-4322-AAEF-00C00F8B3BB8}" destId="{55A8C4E4-E88B-4C62-9C33-C2551FAD720D}" srcOrd="0" destOrd="0" presId="urn:microsoft.com/office/officeart/2016/7/layout/BasicLinearProcessNumbered"/>
    <dgm:cxn modelId="{C7E863F8-1A6D-4CD7-89B9-38AB348E3059}" type="presOf" srcId="{B98E6A01-D524-4F4E-A5EA-637467A2C9D7}" destId="{8A857961-04FE-442F-8109-747DB513CE38}" srcOrd="0" destOrd="0" presId="urn:microsoft.com/office/officeart/2016/7/layout/BasicLinearProcessNumbered"/>
    <dgm:cxn modelId="{50FDD0F8-DBAB-4FCA-8171-E5E3852D677B}" type="presOf" srcId="{2FEC48E9-3C4E-495C-91C6-BC074A8CDE57}" destId="{8D7BD3A1-867B-4B5C-8FAD-6AEAA3612148}" srcOrd="1" destOrd="0" presId="urn:microsoft.com/office/officeart/2016/7/layout/BasicLinearProcessNumbered"/>
    <dgm:cxn modelId="{5B7723FB-1D67-496F-A414-4E15FD9906BA}" type="presOf" srcId="{155673E9-5DC5-4322-AAEF-00C00F8B3BB8}" destId="{BA2CB130-D979-4D4A-B167-BCA3F9BE1685}" srcOrd="1" destOrd="0" presId="urn:microsoft.com/office/officeart/2016/7/layout/BasicLinearProcessNumbered"/>
    <dgm:cxn modelId="{362F7760-BFA5-451C-82D8-6607E46C060A}" type="presParOf" srcId="{C3525239-9B62-4F5F-BBFC-18A72CCEA7F7}" destId="{AB9A7693-75A1-4DD5-B386-E8829B57A946}" srcOrd="0" destOrd="0" presId="urn:microsoft.com/office/officeart/2016/7/layout/BasicLinearProcessNumbered"/>
    <dgm:cxn modelId="{C59890E6-75B9-44BE-A3A8-D9258DC2869D}" type="presParOf" srcId="{AB9A7693-75A1-4DD5-B386-E8829B57A946}" destId="{36027A24-353B-4B8C-A895-747CC966B357}" srcOrd="0" destOrd="0" presId="urn:microsoft.com/office/officeart/2016/7/layout/BasicLinearProcessNumbered"/>
    <dgm:cxn modelId="{CA7C790E-9265-45AA-88D1-7F462413FE87}" type="presParOf" srcId="{AB9A7693-75A1-4DD5-B386-E8829B57A946}" destId="{8A857961-04FE-442F-8109-747DB513CE38}" srcOrd="1" destOrd="0" presId="urn:microsoft.com/office/officeart/2016/7/layout/BasicLinearProcessNumbered"/>
    <dgm:cxn modelId="{CD8112BF-074B-452F-823D-DDC4A74659BE}" type="presParOf" srcId="{AB9A7693-75A1-4DD5-B386-E8829B57A946}" destId="{07ADA930-767E-4A2E-89A5-EAB56CCA98D9}" srcOrd="2" destOrd="0" presId="urn:microsoft.com/office/officeart/2016/7/layout/BasicLinearProcessNumbered"/>
    <dgm:cxn modelId="{F12269F5-77F2-4C80-A5F4-702E04C72D9E}" type="presParOf" srcId="{AB9A7693-75A1-4DD5-B386-E8829B57A946}" destId="{8D7BD3A1-867B-4B5C-8FAD-6AEAA3612148}" srcOrd="3" destOrd="0" presId="urn:microsoft.com/office/officeart/2016/7/layout/BasicLinearProcessNumbered"/>
    <dgm:cxn modelId="{EB39D118-66A4-4EFF-83E5-EECA5933752B}" type="presParOf" srcId="{C3525239-9B62-4F5F-BBFC-18A72CCEA7F7}" destId="{6643E64A-533E-4887-BAC0-68AE7F9A2B90}" srcOrd="1" destOrd="0" presId="urn:microsoft.com/office/officeart/2016/7/layout/BasicLinearProcessNumbered"/>
    <dgm:cxn modelId="{FEB845A4-F163-482F-9281-78F608352FCE}" type="presParOf" srcId="{C3525239-9B62-4F5F-BBFC-18A72CCEA7F7}" destId="{8DF5B7C1-12E8-42C6-824F-CA3EF2A0B857}" srcOrd="2" destOrd="0" presId="urn:microsoft.com/office/officeart/2016/7/layout/BasicLinearProcessNumbered"/>
    <dgm:cxn modelId="{B9819FFF-5167-413A-B281-6FE936C1D30F}" type="presParOf" srcId="{8DF5B7C1-12E8-42C6-824F-CA3EF2A0B857}" destId="{69891E6C-C8E4-4C38-8FC5-F1308B43DADC}" srcOrd="0" destOrd="0" presId="urn:microsoft.com/office/officeart/2016/7/layout/BasicLinearProcessNumbered"/>
    <dgm:cxn modelId="{6CFA035C-30A7-481C-8684-BC09144918A9}" type="presParOf" srcId="{8DF5B7C1-12E8-42C6-824F-CA3EF2A0B857}" destId="{374717A5-EF69-4F1E-8C00-079F47C55E1E}" srcOrd="1" destOrd="0" presId="urn:microsoft.com/office/officeart/2016/7/layout/BasicLinearProcessNumbered"/>
    <dgm:cxn modelId="{9DF32466-2523-42F0-B28C-2CD6B06F68E6}" type="presParOf" srcId="{8DF5B7C1-12E8-42C6-824F-CA3EF2A0B857}" destId="{EAFB5B09-79D6-452D-86D4-A2E6E6F26396}" srcOrd="2" destOrd="0" presId="urn:microsoft.com/office/officeart/2016/7/layout/BasicLinearProcessNumbered"/>
    <dgm:cxn modelId="{831590AC-BAAA-42DE-AD37-F8521AFD16AE}" type="presParOf" srcId="{8DF5B7C1-12E8-42C6-824F-CA3EF2A0B857}" destId="{603EA2CB-C698-4895-B953-E6C7486E2206}" srcOrd="3" destOrd="0" presId="urn:microsoft.com/office/officeart/2016/7/layout/BasicLinearProcessNumbered"/>
    <dgm:cxn modelId="{BE96FB29-C13E-4C2B-A1D8-7A12EBC7C27C}" type="presParOf" srcId="{C3525239-9B62-4F5F-BBFC-18A72CCEA7F7}" destId="{BB8146D2-CF5A-4593-9180-64F75D622C39}" srcOrd="3" destOrd="0" presId="urn:microsoft.com/office/officeart/2016/7/layout/BasicLinearProcessNumbered"/>
    <dgm:cxn modelId="{2F464321-B64B-4C05-93B5-5EE0BE9E3C73}" type="presParOf" srcId="{C3525239-9B62-4F5F-BBFC-18A72CCEA7F7}" destId="{10454D3C-0494-44A1-A85A-067E6FFD4938}" srcOrd="4" destOrd="0" presId="urn:microsoft.com/office/officeart/2016/7/layout/BasicLinearProcessNumbered"/>
    <dgm:cxn modelId="{A6AFA113-FBEA-4737-BF2E-843CD5D52A62}" type="presParOf" srcId="{10454D3C-0494-44A1-A85A-067E6FFD4938}" destId="{55A8C4E4-E88B-4C62-9C33-C2551FAD720D}" srcOrd="0" destOrd="0" presId="urn:microsoft.com/office/officeart/2016/7/layout/BasicLinearProcessNumbered"/>
    <dgm:cxn modelId="{24C5BAA8-769C-4D04-943B-9EF3F6173044}" type="presParOf" srcId="{10454D3C-0494-44A1-A85A-067E6FFD4938}" destId="{6A5147EB-AB06-48E2-BD2F-54D6F91CF799}" srcOrd="1" destOrd="0" presId="urn:microsoft.com/office/officeart/2016/7/layout/BasicLinearProcessNumbered"/>
    <dgm:cxn modelId="{E1F000B0-2888-494C-8440-9E3A1A222D42}" type="presParOf" srcId="{10454D3C-0494-44A1-A85A-067E6FFD4938}" destId="{CB857783-4558-4FF7-A850-678E7BDBFE71}" srcOrd="2" destOrd="0" presId="urn:microsoft.com/office/officeart/2016/7/layout/BasicLinearProcessNumbered"/>
    <dgm:cxn modelId="{DF555242-0B7B-4192-AE5F-D3A2BB94BE36}" type="presParOf" srcId="{10454D3C-0494-44A1-A85A-067E6FFD4938}" destId="{BA2CB130-D979-4D4A-B167-BCA3F9BE1685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93EFB8-BD8E-44BC-B197-4947CA93B582}">
      <dsp:nvSpPr>
        <dsp:cNvPr id="0" name=""/>
        <dsp:cNvSpPr/>
      </dsp:nvSpPr>
      <dsp:spPr>
        <a:xfrm>
          <a:off x="9604" y="696426"/>
          <a:ext cx="5741378" cy="229655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HYP: Birds will end up distanced from major cities.</a:t>
          </a:r>
        </a:p>
      </dsp:txBody>
      <dsp:txXfrm>
        <a:off x="1157880" y="696426"/>
        <a:ext cx="3444827" cy="2296551"/>
      </dsp:txXfrm>
    </dsp:sp>
    <dsp:sp modelId="{74AF7157-D7DE-422A-9E3C-CFB7DE216F31}">
      <dsp:nvSpPr>
        <dsp:cNvPr id="0" name=""/>
        <dsp:cNvSpPr/>
      </dsp:nvSpPr>
      <dsp:spPr>
        <a:xfrm>
          <a:off x="5176845" y="696426"/>
          <a:ext cx="5741378" cy="229655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ALT HYP: Birds will end up distanced from most major cities, but will find themselves near smaller populations and towns.</a:t>
          </a:r>
        </a:p>
      </dsp:txBody>
      <dsp:txXfrm>
        <a:off x="6325121" y="696426"/>
        <a:ext cx="3444827" cy="22965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027A24-353B-4B8C-A895-747CC966B357}">
      <dsp:nvSpPr>
        <dsp:cNvPr id="0" name=""/>
        <dsp:cNvSpPr/>
      </dsp:nvSpPr>
      <dsp:spPr>
        <a:xfrm>
          <a:off x="0" y="0"/>
          <a:ext cx="3162299" cy="356616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545" tIns="330200" rIns="246545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How does the effect of rapid expansion (i.e. Atlanta) change the behavior of birds?</a:t>
          </a:r>
        </a:p>
      </dsp:txBody>
      <dsp:txXfrm>
        <a:off x="0" y="1355140"/>
        <a:ext cx="3162299" cy="2139696"/>
      </dsp:txXfrm>
    </dsp:sp>
    <dsp:sp modelId="{8A857961-04FE-442F-8109-747DB513CE38}">
      <dsp:nvSpPr>
        <dsp:cNvPr id="0" name=""/>
        <dsp:cNvSpPr/>
      </dsp:nvSpPr>
      <dsp:spPr>
        <a:xfrm>
          <a:off x="1046225" y="356615"/>
          <a:ext cx="1069848" cy="106984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410" tIns="12700" rIns="8341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202901" y="513291"/>
        <a:ext cx="756496" cy="756496"/>
      </dsp:txXfrm>
    </dsp:sp>
    <dsp:sp modelId="{07ADA930-767E-4A2E-89A5-EAB56CCA98D9}">
      <dsp:nvSpPr>
        <dsp:cNvPr id="0" name=""/>
        <dsp:cNvSpPr/>
      </dsp:nvSpPr>
      <dsp:spPr>
        <a:xfrm>
          <a:off x="0" y="3566088"/>
          <a:ext cx="3162299" cy="72"/>
        </a:xfrm>
        <a:prstGeom prst="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accent5">
              <a:hueOff val="-1351709"/>
              <a:satOff val="-3484"/>
              <a:lumOff val="-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891E6C-C8E4-4C38-8FC5-F1308B43DADC}">
      <dsp:nvSpPr>
        <dsp:cNvPr id="0" name=""/>
        <dsp:cNvSpPr/>
      </dsp:nvSpPr>
      <dsp:spPr>
        <a:xfrm>
          <a:off x="3478529" y="0"/>
          <a:ext cx="3162299" cy="3566160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545" tIns="330200" rIns="246545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Can I include a side-analysis on park and nature preserve centers?</a:t>
          </a:r>
        </a:p>
      </dsp:txBody>
      <dsp:txXfrm>
        <a:off x="3478529" y="1355140"/>
        <a:ext cx="3162299" cy="2139696"/>
      </dsp:txXfrm>
    </dsp:sp>
    <dsp:sp modelId="{374717A5-EF69-4F1E-8C00-079F47C55E1E}">
      <dsp:nvSpPr>
        <dsp:cNvPr id="0" name=""/>
        <dsp:cNvSpPr/>
      </dsp:nvSpPr>
      <dsp:spPr>
        <a:xfrm>
          <a:off x="4524755" y="356615"/>
          <a:ext cx="1069848" cy="1069848"/>
        </a:xfrm>
        <a:prstGeom prst="ellipse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accent5">
              <a:hueOff val="-2703417"/>
              <a:satOff val="-6968"/>
              <a:lumOff val="-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410" tIns="12700" rIns="8341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681431" y="513291"/>
        <a:ext cx="756496" cy="756496"/>
      </dsp:txXfrm>
    </dsp:sp>
    <dsp:sp modelId="{EAFB5B09-79D6-452D-86D4-A2E6E6F26396}">
      <dsp:nvSpPr>
        <dsp:cNvPr id="0" name=""/>
        <dsp:cNvSpPr/>
      </dsp:nvSpPr>
      <dsp:spPr>
        <a:xfrm>
          <a:off x="3478529" y="3566088"/>
          <a:ext cx="3162299" cy="72"/>
        </a:xfrm>
        <a:prstGeom prst="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accent5">
              <a:hueOff val="-4055126"/>
              <a:satOff val="-10451"/>
              <a:lumOff val="-70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A8C4E4-E88B-4C62-9C33-C2551FAD720D}">
      <dsp:nvSpPr>
        <dsp:cNvPr id="0" name=""/>
        <dsp:cNvSpPr/>
      </dsp:nvSpPr>
      <dsp:spPr>
        <a:xfrm>
          <a:off x="6957059" y="0"/>
          <a:ext cx="3162299" cy="3566160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545" tIns="330200" rIns="246545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Apply the data I have to QGIS to perform a by-zone analysis</a:t>
          </a:r>
        </a:p>
      </dsp:txBody>
      <dsp:txXfrm>
        <a:off x="6957059" y="1355140"/>
        <a:ext cx="3162299" cy="2139696"/>
      </dsp:txXfrm>
    </dsp:sp>
    <dsp:sp modelId="{6A5147EB-AB06-48E2-BD2F-54D6F91CF799}">
      <dsp:nvSpPr>
        <dsp:cNvPr id="0" name=""/>
        <dsp:cNvSpPr/>
      </dsp:nvSpPr>
      <dsp:spPr>
        <a:xfrm>
          <a:off x="8003285" y="356615"/>
          <a:ext cx="1069848" cy="1069848"/>
        </a:xfrm>
        <a:prstGeom prst="ellipse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accent5">
              <a:hueOff val="-5406834"/>
              <a:satOff val="-13935"/>
              <a:lumOff val="-9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410" tIns="12700" rIns="8341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159961" y="513291"/>
        <a:ext cx="756496" cy="756496"/>
      </dsp:txXfrm>
    </dsp:sp>
    <dsp:sp modelId="{CB857783-4558-4FF7-A850-678E7BDBFE71}">
      <dsp:nvSpPr>
        <dsp:cNvPr id="0" name=""/>
        <dsp:cNvSpPr/>
      </dsp:nvSpPr>
      <dsp:spPr>
        <a:xfrm>
          <a:off x="6957059" y="3566088"/>
          <a:ext cx="3162299" cy="72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EA055E-5DD3-43E8-B574-F41AB54E6F4E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A5AE9C-2888-44E4-976E-6B4FA5E00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421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A5AE9C-2888-44E4-976E-6B4FA5E00B1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620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CB860-DA5B-EE37-E331-2E721580A5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67C7E8-94D5-5C10-9944-67C42C33D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6DEA4-309A-4B09-0DF8-D4175E10D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FE26-7106-45C5-BC81-7E859255526A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75E77-E410-2AFD-E9DB-82894BA13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FB60A-38BB-0896-88AE-B5719AD7F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1901-B2A4-4FEA-96A3-087062459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11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8B604-9477-DEEB-3542-5E0854C0F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D1A5FD-7DFE-804C-5C11-8E14E5B915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32524-AD52-ACF6-8C1B-CCADC532A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FE26-7106-45C5-BC81-7E859255526A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113BB-F9E3-F5F7-7272-7A85D1858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7972E-2E2E-782D-4593-D3E97A1C6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1901-B2A4-4FEA-96A3-087062459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7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12EFB0-933C-61AA-F4CF-E3437AEC5B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5E6F04-FA48-D64E-C185-75A4F46EAD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73F65-32E9-CB7F-00BF-C0D7BC1B1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FE26-7106-45C5-BC81-7E859255526A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800E6-5A0D-511A-7BFF-3F0156B7F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BB331-5005-33DF-9B49-F01B6A83B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1901-B2A4-4FEA-96A3-087062459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50B99-FF1D-720E-0EA1-AD110C586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E5481-EA67-66DF-3487-6CDD7F55E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9F043-0A60-FC0E-CF91-F90EF28F0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FE26-7106-45C5-BC81-7E859255526A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5F4E3-EBB6-1266-0CB9-E6D715168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8FB3F-4B56-84AA-08CD-9FA702043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1901-B2A4-4FEA-96A3-087062459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137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79E40-88CC-82D7-531F-5DBA552ED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931975-0785-2FAC-74A8-89E824E92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5C66B-0D74-95AC-C90D-B12295E2E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FE26-7106-45C5-BC81-7E859255526A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1E2A7-8B2D-37E4-CD8A-00BFABBB0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FABA20-EAD6-29AC-E4C0-B9576D252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1901-B2A4-4FEA-96A3-087062459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67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C85A4-2F7D-FB1E-8DC0-5D908CA25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29BEA-339B-1CCE-94C1-C66B107F8F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2D273C-9FF1-D3DD-2547-E0A59C979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4A6640-0381-67F3-61FD-E876852B7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FE26-7106-45C5-BC81-7E859255526A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407D69-E7D6-8D98-5D6F-ED218F996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A5AA2C-AC1F-778A-09DC-136F17623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1901-B2A4-4FEA-96A3-087062459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10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5C0E7-5ED1-17AC-68BF-4628B0819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B9F6EB-F1A4-D8C9-F16A-8A5853F05A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4AB7A9-DF5C-8D27-6969-6C7BF44CC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857BC5-7159-C440-D309-31721308E7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544561-3DDE-7C33-62AA-3AE819B99C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24E243-59C0-FFD2-3298-23D47413F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FE26-7106-45C5-BC81-7E859255526A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A41C82-D444-68A3-A2E9-5FBFDBC0D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E3C9FF-F1F0-6DD6-3E0E-3E693CB50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1901-B2A4-4FEA-96A3-087062459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062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FDBF7-0A21-BA78-8A0D-BE9736C3D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145914-08A5-C824-04CF-7DD393154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FE26-7106-45C5-BC81-7E859255526A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74E20C-18A9-3080-B257-357D8A088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C609D7-CAEE-1866-661A-494178BA5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1901-B2A4-4FEA-96A3-087062459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1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712DE2-9A58-50B2-A091-005C0683A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FE26-7106-45C5-BC81-7E859255526A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6C52BB-0581-F80C-FFAA-665AAB5BF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108E7-0991-6664-910A-2FE6AF849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1901-B2A4-4FEA-96A3-087062459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88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44997-CD0A-3BEB-6E4F-303C948F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F3F1C-0FCC-30C2-4B7B-43703C135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CFC333-1A84-D70E-BC0E-7E69DE59CD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7B49C-64B3-FB4A-9959-726C5144C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FE26-7106-45C5-BC81-7E859255526A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DC5EEE-29E6-B330-7C2E-3A4F68773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00E847-4928-6C1F-853D-C947C235C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1901-B2A4-4FEA-96A3-087062459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09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A1977-8FD8-EA97-EEDA-A688D4F76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857223-9E30-62C2-2442-186EB92874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0E8212-5B24-643E-CA25-4C2756D75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5367AC-7498-48E9-F03C-7C97216D2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FE26-7106-45C5-BC81-7E859255526A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244FF-C003-F0D1-DD74-F4CFD5BC1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7E481D-D30A-A4BF-B0B1-18C6AC38D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1901-B2A4-4FEA-96A3-087062459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254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739D0B-B441-C22A-ED4A-E4E1341C0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3C8CAD-DBEA-9325-0EED-02C34E0BB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BDE85-8504-7FB1-0774-10BB6DD733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5FE26-7106-45C5-BC81-7E859255526A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C2C33-CE66-29D9-3E09-4B44EE851A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7B3252-D93D-E1A0-0562-A533CE2895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B1901-B2A4-4FEA-96A3-087062459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536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5832C3-D7FC-7521-1E8A-D53DD4E28E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pPr algn="r"/>
            <a:r>
              <a:rPr lang="en-US" sz="4800" dirty="0">
                <a:solidFill>
                  <a:srgbClr val="FFFFFF"/>
                </a:solidFill>
              </a:rPr>
              <a:t>An Analysis into Bird Migration Patterns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07F2C7-862B-F4E7-0818-3337BD87E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William Boynton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98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5A976A-8DE3-4B67-B94B-2044FDD1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AAA1B9-2DDB-49C9-A037-A523D2F13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ACC3AF-F36A-4786-4FA9-380E05882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Items to Look into Before Report</a:t>
            </a:r>
          </a:p>
        </p:txBody>
      </p:sp>
      <p:grpSp>
        <p:nvGrpSpPr>
          <p:cNvPr id="24" name="Group 12">
            <a:extLst>
              <a:ext uri="{FF2B5EF4-FFF2-40B4-BE49-F238E27FC236}">
                <a16:creationId xmlns:a16="http://schemas.microsoft.com/office/drawing/2014/main" id="{B441F8D5-EBCE-4FB9-91A9-3425971C1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262397" y="134260"/>
            <a:ext cx="3142400" cy="2716805"/>
            <a:chOff x="-305" y="-4155"/>
            <a:chExt cx="2514948" cy="2174333"/>
          </a:xfrm>
        </p:grpSpPr>
        <p:sp>
          <p:nvSpPr>
            <p:cNvPr id="25" name="Freeform: Shape 13">
              <a:extLst>
                <a:ext uri="{FF2B5EF4-FFF2-40B4-BE49-F238E27FC236}">
                  <a16:creationId xmlns:a16="http://schemas.microsoft.com/office/drawing/2014/main" id="{9A5E80E2-35F9-41F3-A2B8-A2F17D956F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14">
              <a:extLst>
                <a:ext uri="{FF2B5EF4-FFF2-40B4-BE49-F238E27FC236}">
                  <a16:creationId xmlns:a16="http://schemas.microsoft.com/office/drawing/2014/main" id="{988BDEEE-0C30-49F3-8D05-B062EF890C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15">
              <a:extLst>
                <a:ext uri="{FF2B5EF4-FFF2-40B4-BE49-F238E27FC236}">
                  <a16:creationId xmlns:a16="http://schemas.microsoft.com/office/drawing/2014/main" id="{F21E0C27-19E6-45DC-B154-493480207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8" name="Freeform: Shape 16">
              <a:extLst>
                <a:ext uri="{FF2B5EF4-FFF2-40B4-BE49-F238E27FC236}">
                  <a16:creationId xmlns:a16="http://schemas.microsoft.com/office/drawing/2014/main" id="{A3A55340-18E0-4A23-B406-BD1221643D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8701F99-7E4C-4B92-A4B5-307CDFB7A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5047906"/>
            <a:ext cx="2412221" cy="1810094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41E616B-C319-43C1-9A9C-A2074B2E8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86BD2B-CA73-48DF-9CC8-0152EA6B1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9C1AA9D-3FCF-4B84-94D1-51F0E1517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D7CE92F-1DE7-4252-A62C-77ACF8C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9" name="Content Placeholder 2">
            <a:extLst>
              <a:ext uri="{FF2B5EF4-FFF2-40B4-BE49-F238E27FC236}">
                <a16:creationId xmlns:a16="http://schemas.microsoft.com/office/drawing/2014/main" id="{8F466830-25B5-5261-F6B7-9379296BFC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6992670"/>
              </p:ext>
            </p:extLst>
          </p:nvPr>
        </p:nvGraphicFramePr>
        <p:xfrm>
          <a:off x="1036320" y="2543633"/>
          <a:ext cx="10119360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1034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087F76-6FE2-711D-C36B-1A82EF64C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en-US"/>
              <a:t>Error</a:t>
            </a:r>
            <a:endParaRPr lang="en-US" dirty="0"/>
          </a:p>
        </p:txBody>
      </p:sp>
      <p:pic>
        <p:nvPicPr>
          <p:cNvPr id="5" name="Picture 4" descr="Foggy skyscrapers against the sky">
            <a:extLst>
              <a:ext uri="{FF2B5EF4-FFF2-40B4-BE49-F238E27FC236}">
                <a16:creationId xmlns:a16="http://schemas.microsoft.com/office/drawing/2014/main" id="{B01D74D7-5C25-87F5-E4BB-28C72C552C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58" r="31407" b="-1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B501-7016-3A0B-AAD8-8AA942194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>
            <a:normAutofit fontScale="85000" lnSpcReduction="10000"/>
          </a:bodyPr>
          <a:lstStyle/>
          <a:p>
            <a:r>
              <a:rPr lang="en-US" sz="1700" dirty="0"/>
              <a:t>How did new city development affect the way data was collected?</a:t>
            </a:r>
          </a:p>
          <a:p>
            <a:pPr lvl="1"/>
            <a:r>
              <a:rPr lang="en-US" sz="1700" dirty="0"/>
              <a:t>New city and development disrupts wildlife in area, observation inaccuracies</a:t>
            </a:r>
          </a:p>
          <a:p>
            <a:r>
              <a:rPr lang="en-US" sz="1700" dirty="0"/>
              <a:t>How did city expansion, development, and events affect the behavior of the birds at the time of observation?</a:t>
            </a:r>
          </a:p>
          <a:p>
            <a:pPr lvl="1"/>
            <a:r>
              <a:rPr lang="en-US" sz="1700" dirty="0"/>
              <a:t>Was there a fire? Or development that occurred in that region over a specific time?</a:t>
            </a:r>
          </a:p>
          <a:p>
            <a:r>
              <a:rPr lang="en-US" sz="1700" dirty="0"/>
              <a:t>Human Error is a huge factor</a:t>
            </a:r>
          </a:p>
          <a:p>
            <a:pPr lvl="1"/>
            <a:r>
              <a:rPr lang="en-US" sz="1700" dirty="0"/>
              <a:t>Missed observations, incorrect record keeping, limited region of observation.</a:t>
            </a:r>
          </a:p>
          <a:p>
            <a:r>
              <a:rPr lang="en-US" sz="1700" dirty="0"/>
              <a:t>Poorly maintained datasets</a:t>
            </a:r>
          </a:p>
          <a:p>
            <a:r>
              <a:rPr lang="en-US" sz="1700" dirty="0"/>
              <a:t>Excluding around 200+ smaller towns and areas and doesn’t consider the existence of natural parks and nature preserves, so the data in the &gt;10km range might be different in real life.</a:t>
            </a:r>
            <a:endParaRPr lang="en-US" sz="2100" dirty="0"/>
          </a:p>
          <a:p>
            <a:r>
              <a:rPr lang="en-US" sz="1700" dirty="0"/>
              <a:t>Not much variety of publicly sourced data.</a:t>
            </a:r>
          </a:p>
        </p:txBody>
      </p:sp>
    </p:spTree>
    <p:extLst>
      <p:ext uri="{BB962C8B-B14F-4D97-AF65-F5344CB8AC3E}">
        <p14:creationId xmlns:p14="http://schemas.microsoft.com/office/powerpoint/2010/main" val="2960962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Birds flying in formation">
            <a:extLst>
              <a:ext uri="{FF2B5EF4-FFF2-40B4-BE49-F238E27FC236}">
                <a16:creationId xmlns:a16="http://schemas.microsoft.com/office/drawing/2014/main" id="{BAC078E1-7430-DCAE-1563-3B73569537D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177" b="-2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F0CED4-CE06-55BF-164F-E801657D3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22189" cy="1899912"/>
          </a:xfrm>
        </p:spPr>
        <p:txBody>
          <a:bodyPr>
            <a:normAutofit/>
          </a:bodyPr>
          <a:lstStyle/>
          <a:p>
            <a:r>
              <a:rPr lang="en-US" sz="400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06E65-B7C2-78BC-4DA4-B48663D42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201"/>
            <a:ext cx="3822189" cy="3742762"/>
          </a:xfrm>
        </p:spPr>
        <p:txBody>
          <a:bodyPr>
            <a:normAutofit/>
          </a:bodyPr>
          <a:lstStyle/>
          <a:p>
            <a:r>
              <a:rPr lang="en-US" sz="1700" dirty="0"/>
              <a:t>City growth and development has had a major impact on birds over the years.</a:t>
            </a:r>
          </a:p>
          <a:p>
            <a:r>
              <a:rPr lang="en-US" sz="1700" dirty="0"/>
              <a:t>Studies show that urban development has led to a decline in avian population given reduced homeland area for the wildlife.</a:t>
            </a:r>
          </a:p>
          <a:p>
            <a:r>
              <a:rPr lang="en-US" sz="1700" dirty="0"/>
              <a:t>These results show that the bird population has had to adapt to the new environment we forced onto it.</a:t>
            </a:r>
          </a:p>
          <a:p>
            <a:r>
              <a:rPr lang="en-US" sz="1700" dirty="0"/>
              <a:t>Birds have adapted to move towards cities and urbanized areas for food and shelter.</a:t>
            </a:r>
          </a:p>
        </p:txBody>
      </p:sp>
    </p:spTree>
    <p:extLst>
      <p:ext uri="{BB962C8B-B14F-4D97-AF65-F5344CB8AC3E}">
        <p14:creationId xmlns:p14="http://schemas.microsoft.com/office/powerpoint/2010/main" val="1015761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6917B3-319D-D22C-FA10-3102A1B74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A704F-0B49-50AA-E1F1-C6A95C816F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US" sz="2000"/>
              <a:t>As wildlife and their food sources are being threatened by expansion, how do they react?</a:t>
            </a:r>
          </a:p>
          <a:p>
            <a:r>
              <a:rPr lang="en-US" sz="2000"/>
              <a:t>Have birds been forced to survive the environment we have created in cities like New York or Miami? Or are they being pushed back through expansion?</a:t>
            </a:r>
          </a:p>
          <a:p>
            <a:r>
              <a:rPr lang="en-US" sz="2000"/>
              <a:t>How are their migratory habits affected?</a:t>
            </a:r>
          </a:p>
          <a:p>
            <a:r>
              <a:rPr lang="en-US" sz="2000"/>
              <a:t>What is the answer to these w.r.t. time, comparing data between 1980s-90s to now.</a:t>
            </a:r>
          </a:p>
        </p:txBody>
      </p:sp>
    </p:spTree>
    <p:extLst>
      <p:ext uri="{BB962C8B-B14F-4D97-AF65-F5344CB8AC3E}">
        <p14:creationId xmlns:p14="http://schemas.microsoft.com/office/powerpoint/2010/main" val="268918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94F55D-17F2-ED77-B801-9BE4405D2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Hypothesis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85CA225-C13D-48C5-9CEA-20102E9E98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520014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2477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690C29-720F-1835-47FE-A55585512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314E6-9046-8484-CD39-2830FA247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en-US" sz="1700" dirty="0"/>
              <a:t>Not much, what’s out there is jumbled or in .</a:t>
            </a:r>
            <a:r>
              <a:rPr lang="en-US" sz="1700" dirty="0" err="1"/>
              <a:t>png</a:t>
            </a:r>
            <a:r>
              <a:rPr lang="en-US" sz="1700" dirty="0"/>
              <a:t> files</a:t>
            </a:r>
          </a:p>
          <a:p>
            <a:r>
              <a:rPr lang="en-US" sz="1700" dirty="0"/>
              <a:t>Found one data source that has been reliable:</a:t>
            </a:r>
          </a:p>
          <a:p>
            <a:pPr lvl="1"/>
            <a:r>
              <a:rPr lang="en-US" sz="1700" dirty="0"/>
              <a:t>Cornell Lab’s Project </a:t>
            </a:r>
            <a:r>
              <a:rPr lang="en-US" sz="1700" dirty="0" err="1"/>
              <a:t>Feederwatch</a:t>
            </a:r>
            <a:r>
              <a:rPr lang="en-US" sz="1700" dirty="0"/>
              <a:t> (9 mil+ entries)</a:t>
            </a:r>
          </a:p>
          <a:p>
            <a:r>
              <a:rPr lang="en-US" sz="1700" dirty="0"/>
              <a:t>Lat/Lon and counts of bird surveys across the US.</a:t>
            </a:r>
          </a:p>
          <a:p>
            <a:r>
              <a:rPr lang="en-US" sz="1700" dirty="0"/>
              <a:t>Had to clean the data: null values, invalid surveys, etc.</a:t>
            </a:r>
          </a:p>
          <a:p>
            <a:r>
              <a:rPr lang="en-US" sz="1700" dirty="0"/>
              <a:t>Filtered the data down into the times when birds will have finished their migration (looking at where they ended up).</a:t>
            </a:r>
          </a:p>
          <a:p>
            <a:pPr lvl="1"/>
            <a:r>
              <a:rPr lang="en-US" sz="1700" dirty="0"/>
              <a:t>After Spring Migration, they are in the North (months: [4, 9]).</a:t>
            </a:r>
          </a:p>
          <a:p>
            <a:pPr lvl="1"/>
            <a:r>
              <a:rPr lang="en-US" sz="1700" dirty="0"/>
              <a:t>After Fall Migration, they are in the South (months: [11, 12], [1, 2]).</a:t>
            </a:r>
          </a:p>
          <a:p>
            <a:r>
              <a:rPr lang="en-US" sz="1700" dirty="0"/>
              <a:t>Filtered the data further by state for each settling time.</a:t>
            </a:r>
          </a:p>
        </p:txBody>
      </p:sp>
    </p:spTree>
    <p:extLst>
      <p:ext uri="{BB962C8B-B14F-4D97-AF65-F5344CB8AC3E}">
        <p14:creationId xmlns:p14="http://schemas.microsoft.com/office/powerpoint/2010/main" val="3142784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5EF17487-C386-4F99-B5EB-4FD3DF423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A0DE92DF-4769-4DE9-93FD-EE312718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A5AF2-BB49-8D22-868E-E0C893377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6824" y="2623381"/>
            <a:ext cx="4772974" cy="3553581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/>
              <a:t>Focused on Mississippi, 1988-1995 &amp; 2016-2020</a:t>
            </a:r>
          </a:p>
          <a:p>
            <a:r>
              <a:rPr lang="en-US" sz="2000" dirty="0"/>
              <a:t>Found the minimum Euclidean distances of bird surveys from a list of the 85 largest population centers (by population).</a:t>
            </a:r>
          </a:p>
          <a:p>
            <a:r>
              <a:rPr lang="en-US" sz="2000" dirty="0"/>
              <a:t>Created a histogram to find the most common values.</a:t>
            </a:r>
          </a:p>
          <a:p>
            <a:pPr lvl="1"/>
            <a:r>
              <a:rPr lang="en-US" sz="2000" dirty="0"/>
              <a:t>20 bins: peak between 0-2.5km from cities</a:t>
            </a:r>
            <a:endParaRPr lang="en-US" sz="1800" dirty="0"/>
          </a:p>
          <a:p>
            <a:r>
              <a:rPr lang="en-US" sz="2000" dirty="0"/>
              <a:t>The 2000s data showed fewer bird counts than the 1980s data.</a:t>
            </a:r>
          </a:p>
          <a:p>
            <a:pPr lvl="1"/>
            <a:r>
              <a:rPr lang="en-US" sz="1600" dirty="0"/>
              <a:t>Error in data continuity: Fewer people making observations in 2000s closer to cities, more making observations in small towns and parks.</a:t>
            </a:r>
          </a:p>
          <a:p>
            <a:endParaRPr 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BFD522-BAF0-A09D-80B9-B36AFF3C9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6824" y="643467"/>
            <a:ext cx="4772975" cy="1800526"/>
          </a:xfrm>
        </p:spPr>
        <p:txBody>
          <a:bodyPr>
            <a:normAutofit/>
          </a:bodyPr>
          <a:lstStyle/>
          <a:p>
            <a:r>
              <a:rPr lang="en-US" dirty="0"/>
              <a:t>Histograms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4BED7C-3BE6-5624-D455-6AA476EBA2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27702" y="643468"/>
            <a:ext cx="3393340" cy="254500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2FEE611-6DD5-7201-4880-8CD2C78484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00699" y="3657600"/>
            <a:ext cx="3447346" cy="2585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389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5042C3-1FAF-A8EF-C96E-1B1D4E7DE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0"/>
            <a:ext cx="5323715" cy="1642970"/>
          </a:xfrm>
        </p:spPr>
        <p:txBody>
          <a:bodyPr anchor="b">
            <a:normAutofit/>
          </a:bodyPr>
          <a:lstStyle/>
          <a:p>
            <a:r>
              <a:rPr lang="en-US" sz="4000" dirty="0"/>
              <a:t>Statistical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3D43F-6756-4C9F-D737-1030771F0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4923" y="2401703"/>
            <a:ext cx="5315189" cy="2054594"/>
          </a:xfrm>
        </p:spPr>
        <p:txBody>
          <a:bodyPr anchor="t">
            <a:normAutofit fontScale="92500" lnSpcReduction="20000"/>
          </a:bodyPr>
          <a:lstStyle/>
          <a:p>
            <a:r>
              <a:rPr lang="en-US" sz="2000" dirty="0"/>
              <a:t>Calculations of the mean/median/standard deviation show the distribution of the data.</a:t>
            </a:r>
          </a:p>
          <a:p>
            <a:r>
              <a:rPr lang="en-US" sz="2000" dirty="0"/>
              <a:t>A lower mean distance means the peak of the distribution has shifted to include a greater number of closer distances.</a:t>
            </a:r>
          </a:p>
          <a:p>
            <a:r>
              <a:rPr lang="en-US" sz="2000" dirty="0"/>
              <a:t>A lower STD shows a smaller variance in the data, and a higher probability of birds occurring closer to the mean.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EF66E51-CF53-0964-9DF1-A5CC5A97A7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206729"/>
              </p:ext>
            </p:extLst>
          </p:nvPr>
        </p:nvGraphicFramePr>
        <p:xfrm>
          <a:off x="1136396" y="5058485"/>
          <a:ext cx="5520880" cy="1151376"/>
        </p:xfrm>
        <a:graphic>
          <a:graphicData uri="http://schemas.openxmlformats.org/drawingml/2006/table">
            <a:tbl>
              <a:tblPr/>
              <a:tblGrid>
                <a:gridCol w="1194646">
                  <a:extLst>
                    <a:ext uri="{9D8B030D-6E8A-4147-A177-3AD203B41FA5}">
                      <a16:colId xmlns:a16="http://schemas.microsoft.com/office/drawing/2014/main" val="1130394496"/>
                    </a:ext>
                  </a:extLst>
                </a:gridCol>
                <a:gridCol w="1449221">
                  <a:extLst>
                    <a:ext uri="{9D8B030D-6E8A-4147-A177-3AD203B41FA5}">
                      <a16:colId xmlns:a16="http://schemas.microsoft.com/office/drawing/2014/main" val="1642318657"/>
                    </a:ext>
                  </a:extLst>
                </a:gridCol>
                <a:gridCol w="1605776">
                  <a:extLst>
                    <a:ext uri="{9D8B030D-6E8A-4147-A177-3AD203B41FA5}">
                      <a16:colId xmlns:a16="http://schemas.microsoft.com/office/drawing/2014/main" val="2873330172"/>
                    </a:ext>
                  </a:extLst>
                </a:gridCol>
                <a:gridCol w="1271237">
                  <a:extLst>
                    <a:ext uri="{9D8B030D-6E8A-4147-A177-3AD203B41FA5}">
                      <a16:colId xmlns:a16="http://schemas.microsoft.com/office/drawing/2014/main" val="2937261160"/>
                    </a:ext>
                  </a:extLst>
                </a:gridCol>
              </a:tblGrid>
              <a:tr h="423746"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YR</a:t>
                      </a:r>
                      <a:endParaRPr lang="en-US" sz="3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95" marR="13295" marT="13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Mean (km)</a:t>
                      </a:r>
                      <a:endParaRPr lang="en-US" sz="3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95" marR="13295" marT="13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 (km)</a:t>
                      </a:r>
                      <a:endParaRPr lang="en-US" sz="3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95" marR="13295" marT="13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STD (km)</a:t>
                      </a:r>
                      <a:endParaRPr lang="en-US" sz="3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95" marR="13295" marT="13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047065"/>
                  </a:ext>
                </a:extLst>
              </a:tr>
              <a:tr h="343596"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  <a:endParaRPr lang="en-US" sz="3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95" marR="13295" marT="13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1.8763</a:t>
                      </a:r>
                      <a:endParaRPr lang="en-US" sz="3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95" marR="13295" marT="13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1.8817</a:t>
                      </a:r>
                      <a:endParaRPr lang="en-US" sz="3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95" marR="13295" marT="13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1.1341</a:t>
                      </a:r>
                      <a:endParaRPr lang="en-US" sz="3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95" marR="13295" marT="13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534386"/>
                  </a:ext>
                </a:extLst>
              </a:tr>
              <a:tr h="343596"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1985</a:t>
                      </a:r>
                      <a:endParaRPr lang="en-US" sz="3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95" marR="13295" marT="13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2.2177</a:t>
                      </a:r>
                      <a:endParaRPr lang="en-US" sz="3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95" marR="13295" marT="13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1.8792</a:t>
                      </a:r>
                      <a:endParaRPr lang="en-US" sz="3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95" marR="13295" marT="13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1.5763</a:t>
                      </a:r>
                      <a:endParaRPr lang="en-US" sz="3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295" marR="13295" marT="132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282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9861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152505-3336-A1AC-B303-BAFCF4DA4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Linear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5605F-6E79-EAA6-D50C-15A842FDD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US" sz="2000"/>
              <a:t>Next, I grouped the data into counts of birds by distance to perform a linear regression</a:t>
            </a:r>
          </a:p>
          <a:p>
            <a:r>
              <a:rPr lang="en-US" sz="2000"/>
              <a:t>After performing a polyfit on the data and plotting it (2020 on x, 1995 on y), the results showed a decent fit between the data, until further inspection.</a:t>
            </a:r>
          </a:p>
          <a:p>
            <a:r>
              <a:rPr lang="en-US" sz="2000"/>
              <a:t>The original trend shows a good fit for all data.</a:t>
            </a:r>
          </a:p>
          <a:p>
            <a:r>
              <a:rPr lang="en-US" sz="2000"/>
              <a:t>2-sigma removed takes away the 15km+ distances. The City Skirt trend further removes the “in-city” points.</a:t>
            </a:r>
          </a:p>
          <a:p>
            <a:r>
              <a:rPr lang="en-US" sz="2000"/>
              <a:t>Further from city center (&lt;10km), 2020 data shows a decrease in the trendline (i.e. shorter avg distances).</a:t>
            </a:r>
          </a:p>
          <a:p>
            <a:r>
              <a:rPr lang="en-US" sz="2000"/>
              <a:t>&gt;10km can be seen as extraneous points close to other cities, and not meaningful for this analysis.</a:t>
            </a:r>
          </a:p>
          <a:p>
            <a:endParaRPr lang="en-US" sz="2000"/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646036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85772F-36E5-FE43-FF65-CBC8F25B2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Linear Regression</a:t>
            </a:r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D1022F51-2C0D-3618-7CCF-3F2E06D1BB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44760"/>
              </p:ext>
            </p:extLst>
          </p:nvPr>
        </p:nvGraphicFramePr>
        <p:xfrm>
          <a:off x="888644" y="2552700"/>
          <a:ext cx="5165337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1779">
                  <a:extLst>
                    <a:ext uri="{9D8B030D-6E8A-4147-A177-3AD203B41FA5}">
                      <a16:colId xmlns:a16="http://schemas.microsoft.com/office/drawing/2014/main" val="1162843570"/>
                    </a:ext>
                  </a:extLst>
                </a:gridCol>
                <a:gridCol w="1721779">
                  <a:extLst>
                    <a:ext uri="{9D8B030D-6E8A-4147-A177-3AD203B41FA5}">
                      <a16:colId xmlns:a16="http://schemas.microsoft.com/office/drawing/2014/main" val="1176921888"/>
                    </a:ext>
                  </a:extLst>
                </a:gridCol>
                <a:gridCol w="1721779">
                  <a:extLst>
                    <a:ext uri="{9D8B030D-6E8A-4147-A177-3AD203B41FA5}">
                      <a16:colId xmlns:a16="http://schemas.microsoft.com/office/drawing/2014/main" val="42668998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Slope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Y-intercept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6593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Original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1.1934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-0.5566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753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Sigma Removed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1.1039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-0.2590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402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City Skirt Trend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0.8810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0.0520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059536"/>
                  </a:ext>
                </a:extLst>
              </a:tr>
            </a:tbl>
          </a:graphicData>
        </a:graphic>
      </p:graphicFrame>
      <p:pic>
        <p:nvPicPr>
          <p:cNvPr id="12" name="Content Placeholder 6">
            <a:extLst>
              <a:ext uri="{FF2B5EF4-FFF2-40B4-BE49-F238E27FC236}">
                <a16:creationId xmlns:a16="http://schemas.microsoft.com/office/drawing/2014/main" id="{1AE9EE1B-921F-4CD8-2A4B-C4DAE56AD0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01670" y="2376600"/>
            <a:ext cx="4921008" cy="3690756"/>
          </a:xfrm>
          <a:prstGeom prst="rect">
            <a:avLst/>
          </a:prstGeom>
        </p:spPr>
      </p:pic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6B5A399F-AB78-1A6F-DAB3-06FBE916B1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7603471"/>
              </p:ext>
            </p:extLst>
          </p:nvPr>
        </p:nvGraphicFramePr>
        <p:xfrm>
          <a:off x="1252295" y="4583996"/>
          <a:ext cx="443803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9018">
                  <a:extLst>
                    <a:ext uri="{9D8B030D-6E8A-4147-A177-3AD203B41FA5}">
                      <a16:colId xmlns:a16="http://schemas.microsoft.com/office/drawing/2014/main" val="1445181558"/>
                    </a:ext>
                  </a:extLst>
                </a:gridCol>
                <a:gridCol w="2219018">
                  <a:extLst>
                    <a:ext uri="{9D8B030D-6E8A-4147-A177-3AD203B41FA5}">
                      <a16:colId xmlns:a16="http://schemas.microsoft.com/office/drawing/2014/main" val="12455981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75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Correlation Coeff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0.9865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777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Confidence 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[0.8046, 0.9992]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109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Significance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961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1243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B712E947-0734-45F9-9C4F-41114EC3A3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15C790-C5A9-6ED7-B14D-E17BFB203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6" y="457201"/>
            <a:ext cx="5814240" cy="1556870"/>
          </a:xfrm>
        </p:spPr>
        <p:txBody>
          <a:bodyPr anchor="b">
            <a:normAutofit/>
          </a:bodyPr>
          <a:lstStyle/>
          <a:p>
            <a:r>
              <a:rPr lang="en-US" sz="4000" dirty="0"/>
              <a:t>Time Series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4D2B1-B91A-352D-2524-244DEDA0A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396" y="2277036"/>
            <a:ext cx="5814239" cy="3461155"/>
          </a:xfrm>
        </p:spPr>
        <p:txBody>
          <a:bodyPr>
            <a:normAutofit/>
          </a:bodyPr>
          <a:lstStyle/>
          <a:p>
            <a:r>
              <a:rPr lang="en-US" sz="2000" dirty="0"/>
              <a:t>Number of Birds is dictated by the number of observers.</a:t>
            </a:r>
          </a:p>
          <a:p>
            <a:r>
              <a:rPr lang="en-US" sz="2000" dirty="0"/>
              <a:t>Strictly looking at bird count per year is not enough</a:t>
            </a:r>
          </a:p>
          <a:p>
            <a:r>
              <a:rPr lang="en-US" sz="2000" dirty="0"/>
              <a:t>Instead, look at distance weighted by bird count.</a:t>
            </a:r>
          </a:p>
          <a:p>
            <a:r>
              <a:rPr lang="en-US" sz="2000" dirty="0"/>
              <a:t>Data shows inaccuracies.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91DCE04-0A7B-929B-1715-AF2B2D3C17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62765" y="799365"/>
            <a:ext cx="2946870" cy="22101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A931424-740A-F6CC-7869-9D413BBA87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26336" y="3375824"/>
            <a:ext cx="2991017" cy="2243262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5A65989E-BBD5-44D7-AA86-7AFD5D46BB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66000">
                <a:srgbClr val="000000"/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31A2881-D8D7-4A7D-ACA3-E9F849F853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6400800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046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867</Words>
  <Application>Microsoft Office PowerPoint</Application>
  <PresentationFormat>Widescreen</PresentationFormat>
  <Paragraphs>99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An Analysis into Bird Migration Patterns</vt:lpstr>
      <vt:lpstr>Motivation</vt:lpstr>
      <vt:lpstr>Hypothesis</vt:lpstr>
      <vt:lpstr>Data</vt:lpstr>
      <vt:lpstr>Histograms</vt:lpstr>
      <vt:lpstr>Statistical Values</vt:lpstr>
      <vt:lpstr>Linear Regression</vt:lpstr>
      <vt:lpstr>Linear Regression</vt:lpstr>
      <vt:lpstr>Time Series Analysis</vt:lpstr>
      <vt:lpstr>Items to Look into Before Report</vt:lpstr>
      <vt:lpstr>Error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Bird Migration</dc:title>
  <dc:creator>Boynton, William W</dc:creator>
  <cp:lastModifiedBy>Wang, Yuhang</cp:lastModifiedBy>
  <cp:revision>111</cp:revision>
  <dcterms:created xsi:type="dcterms:W3CDTF">2023-04-19T16:01:51Z</dcterms:created>
  <dcterms:modified xsi:type="dcterms:W3CDTF">2023-04-24T21:06:27Z</dcterms:modified>
</cp:coreProperties>
</file>