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95" r:id="rId4"/>
    <p:sldMasterId id="2147483697" r:id="rId5"/>
    <p:sldMasterId id="2147483683" r:id="rId6"/>
  </p:sldMasterIdLst>
  <p:notesMasterIdLst>
    <p:notesMasterId r:id="rId31"/>
  </p:notesMasterIdLst>
  <p:handoutMasterIdLst>
    <p:handoutMasterId r:id="rId32"/>
  </p:handoutMasterIdLst>
  <p:sldIdLst>
    <p:sldId id="307" r:id="rId7"/>
    <p:sldId id="296" r:id="rId8"/>
    <p:sldId id="280" r:id="rId9"/>
    <p:sldId id="299" r:id="rId10"/>
    <p:sldId id="308" r:id="rId11"/>
    <p:sldId id="279" r:id="rId12"/>
    <p:sldId id="311" r:id="rId13"/>
    <p:sldId id="303" r:id="rId14"/>
    <p:sldId id="309" r:id="rId15"/>
    <p:sldId id="310" r:id="rId16"/>
    <p:sldId id="257" r:id="rId17"/>
    <p:sldId id="313" r:id="rId18"/>
    <p:sldId id="315" r:id="rId19"/>
    <p:sldId id="312" r:id="rId20"/>
    <p:sldId id="314" r:id="rId21"/>
    <p:sldId id="316" r:id="rId22"/>
    <p:sldId id="318" r:id="rId23"/>
    <p:sldId id="317" r:id="rId24"/>
    <p:sldId id="321" r:id="rId25"/>
    <p:sldId id="297" r:id="rId26"/>
    <p:sldId id="319" r:id="rId27"/>
    <p:sldId id="268" r:id="rId28"/>
    <p:sldId id="322" r:id="rId29"/>
    <p:sldId id="323" r:id="rId30"/>
  </p:sldIdLst>
  <p:sldSz cx="12192000" cy="6858000"/>
  <p:notesSz cx="6858000" cy="9144000"/>
  <p:embeddedFontLst>
    <p:embeddedFont>
      <p:font typeface="Calibri" panose="020F0502020204030204" pitchFamily="34" charset="0"/>
      <p:regular r:id="rId33"/>
      <p:bold r:id="rId34"/>
      <p:italic r:id="rId35"/>
      <p:boldItalic r:id="rId36"/>
    </p:embeddedFont>
    <p:embeddedFont>
      <p:font typeface="Roboto" panose="020B0604020202020204" charset="0"/>
      <p:regular r:id="rId37"/>
      <p:bold r:id="rId38"/>
      <p:italic r:id="rId39"/>
      <p:boldItalic r:id="rId40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40F"/>
    <a:srgbClr val="004376"/>
    <a:srgbClr val="DCCC6A"/>
    <a:srgbClr val="54585A"/>
    <a:srgbClr val="FFCC00"/>
    <a:srgbClr val="F9F6E5"/>
    <a:srgbClr val="B3A369"/>
    <a:srgbClr val="6D6137"/>
    <a:srgbClr val="003057"/>
    <a:srgbClr val="D6DBD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031" autoAdjust="0"/>
    <p:restoredTop sz="86652" autoAdjust="0"/>
  </p:normalViewPr>
  <p:slideViewPr>
    <p:cSldViewPr snapToGrid="0" snapToObjects="1">
      <p:cViewPr>
        <p:scale>
          <a:sx n="75" d="100"/>
          <a:sy n="75" d="100"/>
        </p:scale>
        <p:origin x="1205" y="283"/>
      </p:cViewPr>
      <p:guideLst/>
    </p:cSldViewPr>
  </p:slideViewPr>
  <p:outlineViewPr>
    <p:cViewPr>
      <p:scale>
        <a:sx n="33" d="100"/>
        <a:sy n="33" d="100"/>
      </p:scale>
      <p:origin x="0" y="-595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97" d="100"/>
          <a:sy n="97" d="100"/>
        </p:scale>
        <p:origin x="3120" y="20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font" Target="fonts/font7.fntdata"/><Relationship Id="rId21" Type="http://schemas.openxmlformats.org/officeDocument/2006/relationships/slide" Target="slides/slide15.xml"/><Relationship Id="rId34" Type="http://schemas.openxmlformats.org/officeDocument/2006/relationships/font" Target="fonts/font2.fntdata"/><Relationship Id="rId42" Type="http://schemas.openxmlformats.org/officeDocument/2006/relationships/viewProps" Target="viewProps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handoutMaster" Target="handoutMasters/handout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font" Target="fonts/font4.fntdata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notesMaster" Target="notesMasters/notesMaster1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font" Target="fonts/font3.fntdata"/><Relationship Id="rId43" Type="http://schemas.openxmlformats.org/officeDocument/2006/relationships/theme" Target="theme/theme1.xml"/><Relationship Id="rId8" Type="http://schemas.openxmlformats.org/officeDocument/2006/relationships/slide" Target="slides/slide2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font" Target="fonts/font1.fntdata"/><Relationship Id="rId38" Type="http://schemas.openxmlformats.org/officeDocument/2006/relationships/font" Target="fonts/font6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CA6E295-2078-3A4C-9B3B-128821A9744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603100D-CACA-0F41-B537-339726C6A50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77CCEE-F6A5-9F4C-8CE3-50501077053A}" type="datetimeFigureOut">
              <a:rPr lang="en-US" smtClean="0"/>
              <a:t>4/23/2023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518C585-FF88-2E4D-AADE-9C9529D2F72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20F8045-3A37-824A-8710-57C502BDEFA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957D50-C692-A448-91EE-4B0FAD320C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09397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4-23T18:09:32.879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0 0,'0'0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4-23T18:10:05.813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0 0,'4987'0,"-2143"0,-2821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4-23T18:10:12.997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1 1,'0'0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4-23T18:09:32.879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0 0,'0'0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4-23T18:10:12.997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1 1,'0'0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890FB0-7803-314F-9BE0-3772887DCBDE}" type="datetimeFigureOut">
              <a:rPr lang="en-US" smtClean="0"/>
              <a:t>4/23/2023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A5D7CC-4584-7D4D-9AC5-26861B0A27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4372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Silhouette Scores can be used to check the quality or validate the Gaussian Mixture Models (GMMs). Silhouette Scores measure the quality of clustering in terms of how well-separated clusters are. A higher Silhouette Score indicates that the data points are well-clustered and separated from each other. Therefore, higher Silhouette Scores imply better quality GMMs.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A5D7CC-4584-7D4D-9AC5-26861B0A276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5017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this case, we can use linear regression to model the relationship between the concentration of contaminants (y-axis) and the years (x-axis).</a:t>
            </a:r>
          </a:p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goal is to find the line of best fit that minimizes the sum of the squared differences between the observed values and the predicted values.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A5D7CC-4584-7D4D-9AC5-26861B0A276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8849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>
                <a:solidFill>
                  <a:srgbClr val="004376"/>
                </a:solidFill>
              </a:rPr>
              <a:t>Silhouette Score: </a:t>
            </a:r>
            <a:r>
              <a:rPr lang="en-US" dirty="0">
                <a:solidFill>
                  <a:srgbClr val="004376"/>
                </a:solidFill>
              </a:rPr>
              <a:t>Silhouette Score measures how well each data point fits its assigned cluster, while also taking into account how well it fits into other clusters. The score ranges from -1 to 1, with higher scores indicating better clustering quality.</a:t>
            </a:r>
          </a:p>
          <a:p>
            <a:endParaRPr lang="en-US" dirty="0">
              <a:solidFill>
                <a:srgbClr val="004376"/>
              </a:solidFill>
            </a:endParaRPr>
          </a:p>
          <a:p>
            <a:r>
              <a:rPr lang="en-US" b="1" dirty="0">
                <a:solidFill>
                  <a:srgbClr val="004376"/>
                </a:solidFill>
              </a:rPr>
              <a:t>Davies-Bouldin Index: </a:t>
            </a:r>
            <a:r>
              <a:rPr lang="en-US" dirty="0">
                <a:solidFill>
                  <a:srgbClr val="004376"/>
                </a:solidFill>
              </a:rPr>
              <a:t>The Davies-Bouldin Index is a metric that quantifies the degree of separation between clusters. A lower score indicates better clustering quality.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A5D7CC-4584-7D4D-9AC5-26861B0A276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9583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>
                <a:solidFill>
                  <a:srgbClr val="004376"/>
                </a:solidFill>
              </a:rPr>
              <a:t>Silhouette Score: </a:t>
            </a:r>
            <a:r>
              <a:rPr lang="en-US" dirty="0">
                <a:solidFill>
                  <a:srgbClr val="004376"/>
                </a:solidFill>
              </a:rPr>
              <a:t>Silhouette Score measures how well each data point fits its assigned cluster, while also taking into account how well it fits into other clusters. The score ranges from -1 to 1, with higher scores indicating better clustering quality.</a:t>
            </a:r>
          </a:p>
          <a:p>
            <a:endParaRPr lang="en-US" dirty="0">
              <a:solidFill>
                <a:srgbClr val="004376"/>
              </a:solidFill>
            </a:endParaRPr>
          </a:p>
          <a:p>
            <a:r>
              <a:rPr lang="en-US" b="1" dirty="0">
                <a:solidFill>
                  <a:srgbClr val="004376"/>
                </a:solidFill>
              </a:rPr>
              <a:t>Davies-Bouldin Index: </a:t>
            </a:r>
            <a:r>
              <a:rPr lang="en-US" dirty="0">
                <a:solidFill>
                  <a:srgbClr val="004376"/>
                </a:solidFill>
              </a:rPr>
              <a:t>The Davies-Bouldin Index is a metric that quantifies the degree of separation between clusters. A lower score indicates better clustering quality.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A5D7CC-4584-7D4D-9AC5-26861B0A276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3969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Gaussian Mixture Model (GMM) algorithm works as follows:</a:t>
            </a:r>
          </a:p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Given a set of data points, we first assume that the data points are generated by a mixture of Gaussian distributions.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algorithm starts by randomly initializing the means and covariance matrices of the Gaussian distributions.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E-step, we calculate the probability of each data point belonging to each Gaussian distribution based on the current estimates of the mean and covariance matrices.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M-step, we update the mean and covariance matrices of each Gaussian distribution based on the probabilities calculated in the E-step.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repeat the E-step and M-step until convergence is achieved or a maximum number of iterations is reached.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final output of the algorithm is the set of mean and covariance matrices that best represent the data.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A5D7CC-4584-7D4D-9AC5-26861B0A276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9150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A5D7CC-4584-7D4D-9AC5-26861B0A276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9507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A5D7CC-4584-7D4D-9AC5-26861B0A276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34231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A5D7CC-4584-7D4D-9AC5-26861B0A276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10932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A5D7CC-4584-7D4D-9AC5-26861B0A276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031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Placeholder 10">
            <a:extLst>
              <a:ext uri="{FF2B5EF4-FFF2-40B4-BE49-F238E27FC236}">
                <a16:creationId xmlns:a16="http://schemas.microsoft.com/office/drawing/2014/main" id="{03435116-8EC1-A548-452A-A5744ECD0F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7108" y="1846217"/>
            <a:ext cx="8906692" cy="25951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BE800B03-ECF5-F0B1-7514-4FC09CECE7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47108" y="4441370"/>
            <a:ext cx="8906692" cy="6259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1141905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BFBEFA-1B24-BD40-967B-224093822B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128C1E-32D8-CF48-A92C-E6AC112D0D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554A5-B4DD-7045-B047-B7DA6D1E70A4}" type="datetimeFigureOut">
              <a:rPr lang="en-US" smtClean="0"/>
              <a:t>4/23/2023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2FBA1A-F7CC-514B-BEB5-104BA2E09E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78206-0642-9F48-9727-6B519CB285F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D1CD0E1A-EFF5-9943-8AA6-521A2B23E6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200722"/>
            <a:ext cx="11430000" cy="10147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715059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6B768D-628B-BB40-BEE5-32E27182F2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DA323E-BF1A-8C44-9650-0F8A4E12DCC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79048" y="1215483"/>
            <a:ext cx="5615353" cy="4225652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1EEF26-478D-684B-BFF1-D8FD9BE7D5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1215483"/>
            <a:ext cx="5613400" cy="4225652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ABF72E-E074-E741-8514-3417AC9D80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554A5-B4DD-7045-B047-B7DA6D1E70A4}" type="datetimeFigureOut">
              <a:rPr lang="en-US" smtClean="0"/>
              <a:t>4/23/2023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44C3EF-E136-164D-954C-112EADD99A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78206-0642-9F48-9727-6B519CB285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2988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310077-12D2-2D4D-8F51-D9CB6B044F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1001" y="1235113"/>
            <a:ext cx="5617633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E0DF7D1-4D77-4C46-B579-F5861C7459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81001" y="2078658"/>
            <a:ext cx="5617633" cy="336247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A19A1FD-16BD-7B41-8D0F-269780D1BB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235113"/>
            <a:ext cx="563880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FBAF2E0-F5E8-3946-89DE-62BFD441B2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078658"/>
            <a:ext cx="5638800" cy="336247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F5BD322-BC93-4244-92C5-7651A79799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554A5-B4DD-7045-B047-B7DA6D1E70A4}" type="datetimeFigureOut">
              <a:rPr lang="en-US" smtClean="0"/>
              <a:t>4/23/2023</a:t>
            </a:fld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3D151B-D611-8446-9323-A31F430886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78206-0642-9F48-9727-6B519CB285FA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419FCA3D-219A-9547-A7A7-4EB9BE7DD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200722"/>
            <a:ext cx="11430000" cy="10147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046095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alle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F5BD322-BC93-4244-92C5-7651A79799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554A5-B4DD-7045-B047-B7DA6D1E70A4}" type="datetimeFigureOut">
              <a:rPr lang="en-US" smtClean="0"/>
              <a:t>4/23/2023</a:t>
            </a:fld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3D151B-D611-8446-9323-A31F430886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78206-0642-9F48-9727-6B519CB285FA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419FCA3D-219A-9547-A7A7-4EB9BE7DD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200722"/>
            <a:ext cx="11430000" cy="10147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EB05746-5DE4-07B1-5611-4EEBAF38DE1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81000" y="1425402"/>
            <a:ext cx="3074469" cy="2081855"/>
          </a:xfrm>
        </p:spPr>
        <p:txBody>
          <a:bodyPr/>
          <a:lstStyle/>
          <a:p>
            <a:endParaRPr lang="en-US"/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03F001E6-D6D1-A396-EE07-7790621213E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771394" y="1425402"/>
            <a:ext cx="3074469" cy="2081855"/>
          </a:xfrm>
        </p:spPr>
        <p:txBody>
          <a:bodyPr/>
          <a:lstStyle/>
          <a:p>
            <a:endParaRPr lang="en-US"/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02BD7855-1EA6-1102-5122-4BF617ED2DC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178140" y="1425402"/>
            <a:ext cx="3074469" cy="208185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93DB0072-B1E4-2B67-CD64-AFD0CADC50A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81000" y="3772092"/>
            <a:ext cx="3074469" cy="2081855"/>
          </a:xfrm>
        </p:spPr>
        <p:txBody>
          <a:bodyPr/>
          <a:lstStyle/>
          <a:p>
            <a:endParaRPr lang="en-US"/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F12EFAB6-9D79-46A4-1400-FA689BD1831A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771394" y="3772092"/>
            <a:ext cx="3074469" cy="2081855"/>
          </a:xfrm>
        </p:spPr>
        <p:txBody>
          <a:bodyPr/>
          <a:lstStyle/>
          <a:p>
            <a:endParaRPr lang="en-US"/>
          </a:p>
        </p:txBody>
      </p:sp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F8E2A34E-676C-226E-E8A6-42635E9CC18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7178140" y="3772092"/>
            <a:ext cx="3074469" cy="208185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26415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07AE419-AE08-F348-87A6-E9445B339E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554A5-B4DD-7045-B047-B7DA6D1E70A4}" type="datetimeFigureOut">
              <a:rPr lang="en-US" smtClean="0"/>
              <a:t>4/23/2023</a:t>
            </a:fld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30AFCF-7504-9244-8529-F384A6BDB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78206-0642-9F48-9727-6B519CB285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05014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7EC417-39B3-8947-8902-0153B50020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1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90FAD0-D969-274E-8AC0-FC5A894FB3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42338" y="457201"/>
            <a:ext cx="7168663" cy="54038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05FBC2C-9388-6049-AEF3-C1606676A7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1001" y="2274849"/>
            <a:ext cx="3932767" cy="359413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EA470E-5CA9-A545-B98E-1EFAA05E8B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554A5-B4DD-7045-B047-B7DA6D1E70A4}" type="datetimeFigureOut">
              <a:rPr lang="en-US" smtClean="0"/>
              <a:t>4/23/2023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F5A757-8D62-3444-9BDB-1CB584B735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78206-0642-9F48-9727-6B519CB285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4916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38E57A-36CB-814D-B1A5-9012A244B5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1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3259A3-587A-6D4A-AEF8-E4225996F75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614203" y="457201"/>
            <a:ext cx="7196798" cy="498393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AC1918-55BE-A644-8FDC-9E18F9A994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1001" y="2274850"/>
            <a:ext cx="3932767" cy="3166286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B9DD8F2-DDA7-354F-9FEA-A07E773A64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554A5-B4DD-7045-B047-B7DA6D1E70A4}" type="datetimeFigureOut">
              <a:rPr lang="en-US" smtClean="0"/>
              <a:t>4/23/2023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3F2438-4A98-5A4C-9057-FC3F0CBCD5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78206-0642-9F48-9727-6B519CB285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4504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A7AD69-3205-BCCD-4E2D-E72B1D3B18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8E0D675-7591-9D83-10A1-2FEED65772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554A5-B4DD-7045-B047-B7DA6D1E70A4}" type="datetimeFigureOut">
              <a:rPr lang="en-US" smtClean="0"/>
              <a:pPr/>
              <a:t>4/23/2023</a:t>
            </a:fld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C7773C-2F41-C6E1-AAB5-9601AB57204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E678206-0642-9F48-9727-6B519CB285F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Chart Placeholder 5">
            <a:extLst>
              <a:ext uri="{FF2B5EF4-FFF2-40B4-BE49-F238E27FC236}">
                <a16:creationId xmlns:a16="http://schemas.microsoft.com/office/drawing/2014/main" id="{A169B0B5-D05E-C4AE-458A-3F4627989B43}"/>
              </a:ext>
            </a:extLst>
          </p:cNvPr>
          <p:cNvSpPr>
            <a:spLocks noGrp="1"/>
          </p:cNvSpPr>
          <p:nvPr>
            <p:ph type="chart" sz="quarter" idx="12"/>
          </p:nvPr>
        </p:nvSpPr>
        <p:spPr>
          <a:xfrm>
            <a:off x="381000" y="1435100"/>
            <a:ext cx="7510463" cy="4572000"/>
          </a:xfrm>
        </p:spPr>
        <p:txBody>
          <a:bodyPr/>
          <a:lstStyle/>
          <a:p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AA2623B-F27F-1862-1049-4ADBDCD7601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116888" y="1435100"/>
            <a:ext cx="3694112" cy="34178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823373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Full Photo">
    <p:bg>
      <p:bgPr>
        <a:blipFill dpi="0" rotWithShape="1">
          <a:blip r:embed="rId2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Placeholder 10">
            <a:extLst>
              <a:ext uri="{FF2B5EF4-FFF2-40B4-BE49-F238E27FC236}">
                <a16:creationId xmlns:a16="http://schemas.microsoft.com/office/drawing/2014/main" id="{03435116-8EC1-A548-452A-A5744ECD0F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7108" y="1846217"/>
            <a:ext cx="8906692" cy="25951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BE800B03-ECF5-F0B1-7514-4FC09CECE7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47108" y="4441370"/>
            <a:ext cx="8906692" cy="6259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AA14450-E163-A0FB-AE33-14F2CE668D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73770"/>
          <a:stretch/>
        </p:blipFill>
        <p:spPr>
          <a:xfrm>
            <a:off x="1" y="5059179"/>
            <a:ext cx="12191999" cy="1798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3016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- Plai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10">
            <a:extLst>
              <a:ext uri="{FF2B5EF4-FFF2-40B4-BE49-F238E27FC236}">
                <a16:creationId xmlns:a16="http://schemas.microsoft.com/office/drawing/2014/main" id="{F64BEEBC-AE20-0931-2193-11EF8F682D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7108" y="1846217"/>
            <a:ext cx="8906692" cy="25951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D1BFEEB1-1250-CB23-C303-2290A9F73B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47108" y="4441370"/>
            <a:ext cx="8906692" cy="6259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1749308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- Tech Tow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0">
            <a:extLst>
              <a:ext uri="{FF2B5EF4-FFF2-40B4-BE49-F238E27FC236}">
                <a16:creationId xmlns:a16="http://schemas.microsoft.com/office/drawing/2014/main" id="{F07C9153-7FEC-638D-4ADD-6BB1DD8D4D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7108" y="1846217"/>
            <a:ext cx="8906692" cy="25951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4" name="Text Placeholder 11">
            <a:extLst>
              <a:ext uri="{FF2B5EF4-FFF2-40B4-BE49-F238E27FC236}">
                <a16:creationId xmlns:a16="http://schemas.microsoft.com/office/drawing/2014/main" id="{FE485BB9-C655-511D-0A07-5032FD2F8C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47108" y="4441370"/>
            <a:ext cx="8906692" cy="6259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9781757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- Kended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0">
            <a:extLst>
              <a:ext uri="{FF2B5EF4-FFF2-40B4-BE49-F238E27FC236}">
                <a16:creationId xmlns:a16="http://schemas.microsoft.com/office/drawing/2014/main" id="{0A5E07F1-324A-EAB5-7F55-AEE3D68913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7108" y="1846217"/>
            <a:ext cx="8906692" cy="25951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4" name="Text Placeholder 11">
            <a:extLst>
              <a:ext uri="{FF2B5EF4-FFF2-40B4-BE49-F238E27FC236}">
                <a16:creationId xmlns:a16="http://schemas.microsoft.com/office/drawing/2014/main" id="{3D3E42BF-71A1-25AD-433E-81802107BF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47108" y="4441370"/>
            <a:ext cx="8906692" cy="6259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5384023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s - Plai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0">
            <a:extLst>
              <a:ext uri="{FF2B5EF4-FFF2-40B4-BE49-F238E27FC236}">
                <a16:creationId xmlns:a16="http://schemas.microsoft.com/office/drawing/2014/main" id="{5FCBB805-91EF-D0F1-B5CA-BCA3290EA4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2654" y="1948985"/>
            <a:ext cx="8906692" cy="2960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813725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s - Kended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0">
            <a:extLst>
              <a:ext uri="{FF2B5EF4-FFF2-40B4-BE49-F238E27FC236}">
                <a16:creationId xmlns:a16="http://schemas.microsoft.com/office/drawing/2014/main" id="{28D4045A-E327-4892-6A89-6CBE5583D4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2654" y="1948985"/>
            <a:ext cx="8906692" cy="2960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667975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s - Tech Tow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0">
            <a:extLst>
              <a:ext uri="{FF2B5EF4-FFF2-40B4-BE49-F238E27FC236}">
                <a16:creationId xmlns:a16="http://schemas.microsoft.com/office/drawing/2014/main" id="{6B75A76D-59A5-A55D-8427-D310560791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2654" y="1948985"/>
            <a:ext cx="8906692" cy="2960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816243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s - Wrec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0">
            <a:extLst>
              <a:ext uri="{FF2B5EF4-FFF2-40B4-BE49-F238E27FC236}">
                <a16:creationId xmlns:a16="http://schemas.microsoft.com/office/drawing/2014/main" id="{E3126A54-2183-1E0F-7A09-1B69C88EFB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2654" y="1948985"/>
            <a:ext cx="8906692" cy="2960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806866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jp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4.xml"/><Relationship Id="rId10" Type="http://schemas.openxmlformats.org/officeDocument/2006/relationships/image" Target="../media/image8.png"/><Relationship Id="rId4" Type="http://schemas.openxmlformats.org/officeDocument/2006/relationships/slideLayout" Target="../slideLayouts/slideLayout13.xml"/><Relationship Id="rId9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81C16630-5558-9114-4463-47E138DB6255}"/>
              </a:ext>
            </a:extLst>
          </p:cNvPr>
          <p:cNvSpPr txBox="1">
            <a:spLocks/>
          </p:cNvSpPr>
          <p:nvPr userDrawn="1"/>
        </p:nvSpPr>
        <p:spPr>
          <a:xfrm>
            <a:off x="2447108" y="1680753"/>
            <a:ext cx="8682445" cy="2760617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l" defTabSz="3429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6000" b="1" i="0" kern="1200" cap="none" spc="0" baseline="0">
                <a:solidFill>
                  <a:srgbClr val="00305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11" name="Title Placeholder 10">
            <a:extLst>
              <a:ext uri="{FF2B5EF4-FFF2-40B4-BE49-F238E27FC236}">
                <a16:creationId xmlns:a16="http://schemas.microsoft.com/office/drawing/2014/main" id="{3552819F-CE1E-70EB-07B5-3B61D2578A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7108" y="1846217"/>
            <a:ext cx="8906692" cy="25951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CBD913C0-CC86-E0C0-B503-69104064EC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447108" y="4441370"/>
            <a:ext cx="8906692" cy="6259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3361265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707" r:id="rId2"/>
    <p:sldLayoutId id="2147483703" r:id="rId3"/>
    <p:sldLayoutId id="2147483704" r:id="rId4"/>
    <p:sldLayoutId id="2147483705" r:id="rId5"/>
  </p:sldLayoutIdLst>
  <p:txStyles>
    <p:titleStyle>
      <a:lvl1pPr algn="l" defTabSz="342900" rtl="0" eaLnBrk="1" latinLnBrk="0" hangingPunct="1">
        <a:spcBef>
          <a:spcPct val="0"/>
        </a:spcBef>
        <a:buNone/>
        <a:defRPr sz="6000" b="1" i="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1pPr>
    </p:titleStyle>
    <p:bodyStyle>
      <a:lvl1pPr marL="0" indent="0" algn="l" defTabSz="342900" rtl="0" eaLnBrk="1" latinLnBrk="0" hangingPunct="1">
        <a:spcBef>
          <a:spcPct val="20000"/>
        </a:spcBef>
        <a:buFont typeface="Arial"/>
        <a:buNone/>
        <a:defRPr sz="1800" kern="1200">
          <a:solidFill>
            <a:srgbClr val="B3A369"/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ct val="20000"/>
        </a:spcBef>
        <a:buFont typeface="Arial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ct val="20000"/>
        </a:spcBef>
        <a:buFont typeface="Arial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9555A20D-930F-A185-C845-C95F4365004A}"/>
              </a:ext>
            </a:extLst>
          </p:cNvPr>
          <p:cNvSpPr txBox="1">
            <a:spLocks/>
          </p:cNvSpPr>
          <p:nvPr userDrawn="1"/>
        </p:nvSpPr>
        <p:spPr>
          <a:xfrm>
            <a:off x="1746069" y="2137954"/>
            <a:ext cx="8699862" cy="2582091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ctr" defTabSz="3429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6000" b="1" i="0" kern="1200" cap="none" spc="0" baseline="0">
                <a:solidFill>
                  <a:srgbClr val="00305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4" name="Title Placeholder 10">
            <a:extLst>
              <a:ext uri="{FF2B5EF4-FFF2-40B4-BE49-F238E27FC236}">
                <a16:creationId xmlns:a16="http://schemas.microsoft.com/office/drawing/2014/main" id="{C83A85DD-FCD4-4A59-0F3C-B8F9FA0308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2654" y="1948985"/>
            <a:ext cx="8906692" cy="2960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658365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</p:sldLayoutIdLst>
  <p:txStyles>
    <p:titleStyle>
      <a:lvl1pPr algn="ctr" defTabSz="342900" rtl="0" eaLnBrk="1" latinLnBrk="0" hangingPunct="1">
        <a:spcBef>
          <a:spcPct val="0"/>
        </a:spcBef>
        <a:buNone/>
        <a:defRPr sz="6000" b="1" i="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ct val="20000"/>
        </a:spcBef>
        <a:buFont typeface="Arial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ct val="20000"/>
        </a:spcBef>
        <a:buFont typeface="Arial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66794E2-0939-7444-A82A-8BD5C7FA1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200722"/>
            <a:ext cx="11430000" cy="10147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16A5F8-57A3-204B-9489-10B6EA0973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1000" y="1215485"/>
            <a:ext cx="11429999" cy="42256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B2C088-FD5F-6E47-B5E9-B42B8CA51A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408329" y="6182540"/>
            <a:ext cx="15466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fld id="{016554A5-B4DD-7045-B047-B7DA6D1E70A4}" type="datetimeFigureOut">
              <a:rPr lang="en-US" smtClean="0"/>
              <a:pPr/>
              <a:t>4/23/2023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9F842A-A21A-C542-88CC-30F0DD78DA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81000" y="6182540"/>
            <a:ext cx="9165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fld id="{AE678206-0642-9F48-9727-6B519CB285F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10328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7" r:id="rId2"/>
    <p:sldLayoutId id="2147483688" r:id="rId3"/>
    <p:sldLayoutId id="2147483693" r:id="rId4"/>
    <p:sldLayoutId id="2147483690" r:id="rId5"/>
    <p:sldLayoutId id="2147483691" r:id="rId6"/>
    <p:sldLayoutId id="2147483692" r:id="rId7"/>
    <p:sldLayoutId id="2147483694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i="0" kern="1200" baseline="0">
          <a:solidFill>
            <a:srgbClr val="A7934B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b="0" kern="1200">
          <a:solidFill>
            <a:srgbClr val="003057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kern="1200">
          <a:solidFill>
            <a:srgbClr val="003057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kern="1200">
          <a:solidFill>
            <a:srgbClr val="003057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b="0" kern="1200">
          <a:solidFill>
            <a:srgbClr val="003057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100" b="0" kern="1200">
          <a:solidFill>
            <a:srgbClr val="003057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8.png"/><Relationship Id="rId7" Type="http://schemas.openxmlformats.org/officeDocument/2006/relationships/image" Target="../media/image45.png"/><Relationship Id="rId12" Type="http://schemas.openxmlformats.org/officeDocument/2006/relationships/image" Target="../media/image5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4.png"/><Relationship Id="rId11" Type="http://schemas.openxmlformats.org/officeDocument/2006/relationships/image" Target="../media/image49.png"/><Relationship Id="rId5" Type="http://schemas.openxmlformats.org/officeDocument/2006/relationships/image" Target="../media/image43.png"/><Relationship Id="rId10" Type="http://schemas.openxmlformats.org/officeDocument/2006/relationships/image" Target="../media/image48.png"/><Relationship Id="rId4" Type="http://schemas.openxmlformats.org/officeDocument/2006/relationships/image" Target="../media/image41.png"/><Relationship Id="rId9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5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8.png"/><Relationship Id="rId7" Type="http://schemas.openxmlformats.org/officeDocument/2006/relationships/image" Target="../media/image54.png"/><Relationship Id="rId12" Type="http://schemas.openxmlformats.org/officeDocument/2006/relationships/image" Target="../media/image5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3.png"/><Relationship Id="rId11" Type="http://schemas.openxmlformats.org/officeDocument/2006/relationships/image" Target="../media/image58.png"/><Relationship Id="rId5" Type="http://schemas.openxmlformats.org/officeDocument/2006/relationships/image" Target="../media/image52.png"/><Relationship Id="rId10" Type="http://schemas.openxmlformats.org/officeDocument/2006/relationships/image" Target="../media/image57.png"/><Relationship Id="rId4" Type="http://schemas.openxmlformats.org/officeDocument/2006/relationships/image" Target="../media/image42.png"/><Relationship Id="rId9" Type="http://schemas.openxmlformats.org/officeDocument/2006/relationships/image" Target="../media/image5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6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customXml" Target="../ink/ink3.xml"/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6" Type="http://schemas.openxmlformats.org/officeDocument/2006/relationships/customXml" Target="../ink/ink2.xml"/><Relationship Id="rId5" Type="http://schemas.openxmlformats.org/officeDocument/2006/relationships/image" Target="../media/image11.png"/><Relationship Id="rId4" Type="http://schemas.openxmlformats.org/officeDocument/2006/relationships/customXml" Target="../ink/ink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svg"/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0.svg"/><Relationship Id="rId5" Type="http://schemas.openxmlformats.org/officeDocument/2006/relationships/image" Target="../media/image69.png"/><Relationship Id="rId4" Type="http://schemas.openxmlformats.org/officeDocument/2006/relationships/image" Target="../media/image68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7" Type="http://schemas.openxmlformats.org/officeDocument/2006/relationships/image" Target="../media/image24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.png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michigan.gov/pfasresponse/drinking-water/statewide-survey" TargetMode="External"/><Relationship Id="rId3" Type="http://schemas.openxmlformats.org/officeDocument/2006/relationships/hyperlink" Target="https://awsedap.epa.gov/public/extensions/PFAS_Tools/PFAS_Tools.html" TargetMode="External"/><Relationship Id="rId7" Type="http://schemas.openxmlformats.org/officeDocument/2006/relationships/hyperlink" Target="https://www.aquasana.com/info/cities-with-pfoa-pfas-contamination-pd.html#:~:text=Michigan%20has%20the%20highest%20levels,and%201%2C100%20ppt%20of%20PFOA.%E2%80%9D" TargetMode="External"/><Relationship Id="rId2" Type="http://schemas.openxmlformats.org/officeDocument/2006/relationships/hyperlink" Target="https://www.epa.gov/sdwa/and-polyfluoroalkyl-substances-pfas" TargetMode="Externa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www.ewg.org/research/update-mapping-expanding-pfas-crisis" TargetMode="External"/><Relationship Id="rId5" Type="http://schemas.openxmlformats.org/officeDocument/2006/relationships/hyperlink" Target="https://en.wikipedia.org/wiki/Perfluorooctanoic_acid" TargetMode="External"/><Relationship Id="rId10" Type="http://schemas.openxmlformats.org/officeDocument/2006/relationships/hyperlink" Target="https://scikit-learn.org/stable/" TargetMode="External"/><Relationship Id="rId4" Type="http://schemas.openxmlformats.org/officeDocument/2006/relationships/hyperlink" Target="https://en.wikipedia.org/wiki/Perfluorooctanesulfonic_acid" TargetMode="External"/><Relationship Id="rId9" Type="http://schemas.openxmlformats.org/officeDocument/2006/relationships/hyperlink" Target="https://www.atsdr.cdc.gov/pfas/health-effects/overview.html" TargetMode="Externa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customXml" Target="../ink/ink4.xml"/><Relationship Id="rId1" Type="http://schemas.openxmlformats.org/officeDocument/2006/relationships/slideLayout" Target="../slideLayouts/slideLayout3.xml"/><Relationship Id="rId4" Type="http://schemas.openxmlformats.org/officeDocument/2006/relationships/customXml" Target="../ink/ink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4" Type="http://schemas.openxmlformats.org/officeDocument/2006/relationships/image" Target="../media/image20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5FACC4-8BA4-D145-6D28-7181D4BBF8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Analysis of Poly- and Perfluoroalkyl Substances in Drinking Water across CA, MA and MI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E02467-1D6D-30DE-402A-35783DB9D5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47108" y="5384050"/>
            <a:ext cx="3506652" cy="1057390"/>
          </a:xfrm>
        </p:spPr>
        <p:txBody>
          <a:bodyPr>
            <a:normAutofit fontScale="85000" lnSpcReduction="10000"/>
          </a:bodyPr>
          <a:lstStyle/>
          <a:p>
            <a:r>
              <a:rPr lang="en-US" sz="2400" dirty="0"/>
              <a:t>Samarth Suresh, MS ENVE</a:t>
            </a:r>
          </a:p>
          <a:p>
            <a:r>
              <a:rPr lang="en-US" sz="2400" dirty="0"/>
              <a:t>samarthsuresh@gatech.edu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25583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6F2D18-84AC-0C46-A67D-FB13595DAA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Michigan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4475BFA5-48AB-47CE-B614-3665F25687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159" y="1117600"/>
            <a:ext cx="7057813" cy="5293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>
            <a:extLst>
              <a:ext uri="{FF2B5EF4-FFF2-40B4-BE49-F238E27FC236}">
                <a16:creationId xmlns:a16="http://schemas.microsoft.com/office/drawing/2014/main" id="{E752173B-AB9D-4AAD-9C1E-53D488FD41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8100" y="200722"/>
            <a:ext cx="4533901" cy="3400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0C8E6047-2ED9-4DAD-BD02-49CC154431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8100" y="3457575"/>
            <a:ext cx="4533900" cy="3400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81915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06A601C-F7AC-0C4F-9F21-FDFB1BAE4C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Roboto" panose="02000000000000000000" pitchFamily="2" charset="0"/>
                <a:ea typeface="Roboto" panose="02000000000000000000" pitchFamily="2" charset="0"/>
              </a:rPr>
              <a:t>Linear Regression</a:t>
            </a:r>
          </a:p>
        </p:txBody>
      </p:sp>
      <p:pic>
        <p:nvPicPr>
          <p:cNvPr id="6150" name="Picture 6">
            <a:extLst>
              <a:ext uri="{FF2B5EF4-FFF2-40B4-BE49-F238E27FC236}">
                <a16:creationId xmlns:a16="http://schemas.microsoft.com/office/drawing/2014/main" id="{8077EC72-9B11-4192-A778-017196C305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485" y="1215483"/>
            <a:ext cx="5619750" cy="433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493182D-D299-4D27-AD06-A5B1C5314A02}"/>
              </a:ext>
            </a:extLst>
          </p:cNvPr>
          <p:cNvSpPr/>
          <p:nvPr/>
        </p:nvSpPr>
        <p:spPr>
          <a:xfrm>
            <a:off x="1605373" y="5649383"/>
            <a:ext cx="23903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212121"/>
                </a:solidFill>
                <a:latin typeface="Courier New" panose="02070309020205020404" pitchFamily="49" charset="0"/>
              </a:rPr>
              <a:t>R-Squared: 0.078</a:t>
            </a:r>
            <a:endParaRPr lang="en-US" dirty="0"/>
          </a:p>
        </p:txBody>
      </p:sp>
      <p:pic>
        <p:nvPicPr>
          <p:cNvPr id="6152" name="Picture 8">
            <a:extLst>
              <a:ext uri="{FF2B5EF4-FFF2-40B4-BE49-F238E27FC236}">
                <a16:creationId xmlns:a16="http://schemas.microsoft.com/office/drawing/2014/main" id="{3D7E0A29-19C2-410A-94D0-34A1BD90FA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7235" y="1215482"/>
            <a:ext cx="5610225" cy="433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0194EC0-3340-4AED-AB16-D1BC7753DFF4}"/>
              </a:ext>
            </a:extLst>
          </p:cNvPr>
          <p:cNvSpPr/>
          <p:nvPr/>
        </p:nvSpPr>
        <p:spPr>
          <a:xfrm>
            <a:off x="7573770" y="5611443"/>
            <a:ext cx="22525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212121"/>
                </a:solidFill>
                <a:latin typeface="Courier New" panose="02070309020205020404" pitchFamily="49" charset="0"/>
              </a:rPr>
              <a:t>R-Squared: 0.21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61160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06A601C-F7AC-0C4F-9F21-FDFB1BAE4C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Roboto" panose="02000000000000000000" pitchFamily="2" charset="0"/>
                <a:ea typeface="Roboto" panose="02000000000000000000" pitchFamily="2" charset="0"/>
              </a:rPr>
              <a:t>k-Means Clustering Analysis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F4E8098-22A3-46A1-BE2C-C0CC700C9846}"/>
              </a:ext>
            </a:extLst>
          </p:cNvPr>
          <p:cNvSpPr/>
          <p:nvPr/>
        </p:nvSpPr>
        <p:spPr>
          <a:xfrm>
            <a:off x="380999" y="1657201"/>
            <a:ext cx="5568951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K-Means Clustering is a method of grouping data points into ‘K-clusters’ based on their similarity. </a:t>
            </a:r>
          </a:p>
          <a:p>
            <a:endParaRPr lang="en-US" dirty="0"/>
          </a:p>
          <a:p>
            <a:r>
              <a:rPr lang="en-US" dirty="0"/>
              <a:t>It starts with randomly placing K centroids, calculates the distance of each point to these centroids, and assigns each point to the nearest centroid. </a:t>
            </a:r>
          </a:p>
          <a:p>
            <a:endParaRPr lang="en-US" dirty="0"/>
          </a:p>
          <a:p>
            <a:r>
              <a:rPr lang="en-US" dirty="0"/>
              <a:t>Updates the centroids by taking the mean of the points in each cluster and repeats until convergence.</a:t>
            </a:r>
          </a:p>
          <a:p>
            <a:endParaRPr lang="en-US" dirty="0"/>
          </a:p>
          <a:p>
            <a:r>
              <a:rPr lang="en-US" dirty="0"/>
              <a:t>Quality Tested using –</a:t>
            </a:r>
          </a:p>
          <a:p>
            <a:r>
              <a:rPr lang="en-US" dirty="0"/>
              <a:t>	1. Davies Bouldin’s Index</a:t>
            </a:r>
          </a:p>
          <a:p>
            <a:r>
              <a:rPr lang="en-US" dirty="0"/>
              <a:t>	2. Silhouette Score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C11539E-FAC7-4AB4-9114-A1FB80BBDD22}"/>
              </a:ext>
            </a:extLst>
          </p:cNvPr>
          <p:cNvSpPr/>
          <p:nvPr/>
        </p:nvSpPr>
        <p:spPr>
          <a:xfrm>
            <a:off x="6096000" y="2143761"/>
            <a:ext cx="6096000" cy="258532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>
                <a:solidFill>
                  <a:srgbClr val="004376"/>
                </a:solidFill>
              </a:rPr>
              <a:t>Silhouette Score: </a:t>
            </a:r>
            <a:r>
              <a:rPr lang="en-US" dirty="0">
                <a:solidFill>
                  <a:srgbClr val="004376"/>
                </a:solidFill>
              </a:rPr>
              <a:t>Silhouette Score measures how well each data point fits its assigned cluster, while also taking into account how well it fits into other clusters. The score ranges from -1 to 1, with higher scores indicating better clustering quality.</a:t>
            </a:r>
          </a:p>
          <a:p>
            <a:endParaRPr lang="en-US" dirty="0">
              <a:solidFill>
                <a:srgbClr val="004376"/>
              </a:solidFill>
            </a:endParaRPr>
          </a:p>
          <a:p>
            <a:r>
              <a:rPr lang="en-US" b="1" dirty="0">
                <a:solidFill>
                  <a:srgbClr val="004376"/>
                </a:solidFill>
              </a:rPr>
              <a:t>Davies-Bouldin Index: </a:t>
            </a:r>
            <a:r>
              <a:rPr lang="en-US" dirty="0">
                <a:solidFill>
                  <a:srgbClr val="004376"/>
                </a:solidFill>
              </a:rPr>
              <a:t>The Davies-Bouldin Index is a metric that quantifies the degree of separation between clusters. A lower score indicates better clustering quality.</a:t>
            </a:r>
          </a:p>
        </p:txBody>
      </p:sp>
    </p:spTree>
    <p:extLst>
      <p:ext uri="{BB962C8B-B14F-4D97-AF65-F5344CB8AC3E}">
        <p14:creationId xmlns:p14="http://schemas.microsoft.com/office/powerpoint/2010/main" val="15440685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06A601C-F7AC-0C4F-9F21-FDFB1BAE4C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Roboto" panose="02000000000000000000" pitchFamily="2" charset="0"/>
                <a:ea typeface="Roboto" panose="02000000000000000000" pitchFamily="2" charset="0"/>
              </a:rPr>
              <a:t>k-Means Clustering Analysis</a:t>
            </a:r>
          </a:p>
        </p:txBody>
      </p:sp>
      <p:pic>
        <p:nvPicPr>
          <p:cNvPr id="5124" name="Picture 4">
            <a:extLst>
              <a:ext uri="{FF2B5EF4-FFF2-40B4-BE49-F238E27FC236}">
                <a16:creationId xmlns:a16="http://schemas.microsoft.com/office/drawing/2014/main" id="{5A236DF9-1F4D-45B2-A404-D5536FDE03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9950" y="1177968"/>
            <a:ext cx="5676900" cy="433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CB1EE95-1E60-4417-815A-05BA7A00F3DD}"/>
              </a:ext>
            </a:extLst>
          </p:cNvPr>
          <p:cNvSpPr/>
          <p:nvPr/>
        </p:nvSpPr>
        <p:spPr>
          <a:xfrm>
            <a:off x="6675120" y="5642518"/>
            <a:ext cx="56769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>
                <a:solidFill>
                  <a:srgbClr val="212121"/>
                </a:solidFill>
                <a:latin typeface="Courier New" panose="02070309020205020404" pitchFamily="49" charset="0"/>
              </a:rPr>
              <a:t>Davies </a:t>
            </a:r>
            <a:r>
              <a:rPr lang="fr-FR" dirty="0" err="1">
                <a:solidFill>
                  <a:srgbClr val="212121"/>
                </a:solidFill>
                <a:latin typeface="Courier New" panose="02070309020205020404" pitchFamily="49" charset="0"/>
              </a:rPr>
              <a:t>Bouldin</a:t>
            </a:r>
            <a:r>
              <a:rPr lang="fr-FR" dirty="0">
                <a:solidFill>
                  <a:srgbClr val="212121"/>
                </a:solidFill>
                <a:latin typeface="Courier New" panose="02070309020205020404" pitchFamily="49" charset="0"/>
              </a:rPr>
              <a:t> Index: 0.5433 </a:t>
            </a:r>
          </a:p>
          <a:p>
            <a:r>
              <a:rPr lang="fr-FR" dirty="0">
                <a:solidFill>
                  <a:srgbClr val="212121"/>
                </a:solidFill>
                <a:latin typeface="Courier New" panose="02070309020205020404" pitchFamily="49" charset="0"/>
              </a:rPr>
              <a:t>Silhouette Score: 0.5888</a:t>
            </a:r>
            <a:endParaRPr lang="en-US" dirty="0"/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D54B020F-71D0-4F80-AB69-76D111E098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177969"/>
            <a:ext cx="5676900" cy="433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0BE871F-DDFD-410E-9E10-F001DC3989BD}"/>
              </a:ext>
            </a:extLst>
          </p:cNvPr>
          <p:cNvSpPr/>
          <p:nvPr/>
        </p:nvSpPr>
        <p:spPr>
          <a:xfrm>
            <a:off x="1041400" y="5642518"/>
            <a:ext cx="4648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>
                <a:solidFill>
                  <a:srgbClr val="212121"/>
                </a:solidFill>
                <a:latin typeface="Courier New" panose="02070309020205020404" pitchFamily="49" charset="0"/>
              </a:rPr>
              <a:t>Davies </a:t>
            </a:r>
            <a:r>
              <a:rPr lang="fr-FR" dirty="0" err="1">
                <a:solidFill>
                  <a:srgbClr val="212121"/>
                </a:solidFill>
                <a:latin typeface="Courier New" panose="02070309020205020404" pitchFamily="49" charset="0"/>
              </a:rPr>
              <a:t>Bouldin</a:t>
            </a:r>
            <a:r>
              <a:rPr lang="fr-FR" dirty="0">
                <a:solidFill>
                  <a:srgbClr val="212121"/>
                </a:solidFill>
                <a:latin typeface="Courier New" panose="02070309020205020404" pitchFamily="49" charset="0"/>
              </a:rPr>
              <a:t> Index: 0.5334</a:t>
            </a:r>
          </a:p>
          <a:p>
            <a:r>
              <a:rPr lang="fr-FR" dirty="0">
                <a:solidFill>
                  <a:srgbClr val="212121"/>
                </a:solidFill>
                <a:latin typeface="Courier New" panose="02070309020205020404" pitchFamily="49" charset="0"/>
              </a:rPr>
              <a:t>Silhouette Score: 0.5958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64060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06A601C-F7AC-0C4F-9F21-FDFB1BAE4C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Gaussian Mixture Models</a:t>
            </a:r>
            <a:endParaRPr lang="en-US" b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4C682FDC-B5EE-464C-B793-68AA56A3A90F}"/>
              </a:ext>
            </a:extLst>
          </p:cNvPr>
          <p:cNvSpPr txBox="1">
            <a:spLocks/>
          </p:cNvSpPr>
          <p:nvPr/>
        </p:nvSpPr>
        <p:spPr>
          <a:xfrm>
            <a:off x="381001" y="1225544"/>
            <a:ext cx="5105399" cy="4494536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0" kern="1200">
                <a:solidFill>
                  <a:srgbClr val="00305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rgbClr val="00305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rgbClr val="00305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kern="1200">
                <a:solidFill>
                  <a:srgbClr val="00305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b="0" kern="1200">
                <a:solidFill>
                  <a:srgbClr val="00305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Gaussian Mixture Models (GMM) is a probabilistic model for representing normally distributed subpopulations within an overall population.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The goal of GMM is to estimate the parameters of the underlying Gaussian distributions that best fit the observed data.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81D60514-B160-4B99-BDCD-E6CE5BCB09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9842" y="123246"/>
            <a:ext cx="4033520" cy="3153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>
            <a:extLst>
              <a:ext uri="{FF2B5EF4-FFF2-40B4-BE49-F238E27FC236}">
                <a16:creationId xmlns:a16="http://schemas.microsoft.com/office/drawing/2014/main" id="{AB1FD3A2-83BA-4137-9291-AE84C1F2B0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1122" y="3276599"/>
            <a:ext cx="4033520" cy="3153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47895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06A601C-F7AC-0C4F-9F21-FDFB1BAE4C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200723"/>
            <a:ext cx="6009640" cy="551118"/>
          </a:xfrm>
        </p:spPr>
        <p:txBody>
          <a:bodyPr>
            <a:normAutofit fontScale="90000"/>
          </a:bodyPr>
          <a:lstStyle/>
          <a:p>
            <a:r>
              <a:rPr lang="en-US" dirty="0"/>
              <a:t>GMMs (PFOS)</a:t>
            </a:r>
            <a:br>
              <a:rPr lang="en-US" dirty="0"/>
            </a:br>
            <a:r>
              <a:rPr lang="en-US" sz="2800" dirty="0">
                <a:solidFill>
                  <a:srgbClr val="004376"/>
                </a:solidFill>
              </a:rPr>
              <a:t>Quality Analysis – Clustering </a:t>
            </a:r>
            <a:endParaRPr lang="en-US" b="1" dirty="0">
              <a:solidFill>
                <a:srgbClr val="004376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4C682FDC-B5EE-464C-B793-68AA56A3A90F}"/>
              </a:ext>
            </a:extLst>
          </p:cNvPr>
          <p:cNvSpPr txBox="1">
            <a:spLocks/>
          </p:cNvSpPr>
          <p:nvPr/>
        </p:nvSpPr>
        <p:spPr>
          <a:xfrm>
            <a:off x="381001" y="1225544"/>
            <a:ext cx="5105399" cy="4494536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0" kern="1200">
                <a:solidFill>
                  <a:srgbClr val="00305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rgbClr val="00305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rgbClr val="00305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kern="1200">
                <a:solidFill>
                  <a:srgbClr val="00305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b="0" kern="1200">
                <a:solidFill>
                  <a:srgbClr val="00305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A8B5E454-2CE1-4E63-B296-917620A231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221" y="991380"/>
            <a:ext cx="2580640" cy="2017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>
            <a:extLst>
              <a:ext uri="{FF2B5EF4-FFF2-40B4-BE49-F238E27FC236}">
                <a16:creationId xmlns:a16="http://schemas.microsoft.com/office/drawing/2014/main" id="{1FD44DC1-5760-4FCA-85A2-88578A5AC1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7009" y="952409"/>
            <a:ext cx="2680335" cy="2095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>
            <a:extLst>
              <a:ext uri="{FF2B5EF4-FFF2-40B4-BE49-F238E27FC236}">
                <a16:creationId xmlns:a16="http://schemas.microsoft.com/office/drawing/2014/main" id="{CD01A4B5-3A9E-4EE6-A24F-3FF3D88399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703" y="238965"/>
            <a:ext cx="2754920" cy="2153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>
            <a:extLst>
              <a:ext uri="{FF2B5EF4-FFF2-40B4-BE49-F238E27FC236}">
                <a16:creationId xmlns:a16="http://schemas.microsoft.com/office/drawing/2014/main" id="{EB415D72-618C-431B-B470-015F29368A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6250" y="238965"/>
            <a:ext cx="2680335" cy="2095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>
            <a:extLst>
              <a:ext uri="{FF2B5EF4-FFF2-40B4-BE49-F238E27FC236}">
                <a16:creationId xmlns:a16="http://schemas.microsoft.com/office/drawing/2014/main" id="{9B02383C-9EF6-46B5-86E0-3E203E2059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338" y="3063355"/>
            <a:ext cx="2613048" cy="2042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6" name="Picture 10">
            <a:extLst>
              <a:ext uri="{FF2B5EF4-FFF2-40B4-BE49-F238E27FC236}">
                <a16:creationId xmlns:a16="http://schemas.microsoft.com/office/drawing/2014/main" id="{CFF319A1-6F74-4F42-9E83-33FC2A4FD4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4159" y="3063355"/>
            <a:ext cx="2680333" cy="2095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8" name="Picture 12">
            <a:extLst>
              <a:ext uri="{FF2B5EF4-FFF2-40B4-BE49-F238E27FC236}">
                <a16:creationId xmlns:a16="http://schemas.microsoft.com/office/drawing/2014/main" id="{86CE790C-6CBA-4D85-9C24-F0393504A2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1173" y="2430968"/>
            <a:ext cx="2754921" cy="2153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32" name="Picture 16">
            <a:extLst>
              <a:ext uri="{FF2B5EF4-FFF2-40B4-BE49-F238E27FC236}">
                <a16:creationId xmlns:a16="http://schemas.microsoft.com/office/drawing/2014/main" id="{ED66B648-7B41-4705-9158-95058EE21F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6094" y="2334416"/>
            <a:ext cx="2771775" cy="2166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34" name="Picture 18">
            <a:extLst>
              <a:ext uri="{FF2B5EF4-FFF2-40B4-BE49-F238E27FC236}">
                <a16:creationId xmlns:a16="http://schemas.microsoft.com/office/drawing/2014/main" id="{426E9AD8-889C-4CE2-B68E-E6F4E74B47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8163" y="4622971"/>
            <a:ext cx="2754920" cy="2153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54358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06A601C-F7AC-0C4F-9F21-FDFB1BAE4C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200723"/>
            <a:ext cx="6578600" cy="551118"/>
          </a:xfrm>
        </p:spPr>
        <p:txBody>
          <a:bodyPr>
            <a:normAutofit fontScale="90000"/>
          </a:bodyPr>
          <a:lstStyle/>
          <a:p>
            <a:r>
              <a:rPr lang="en-US" dirty="0"/>
              <a:t>GMMs (PFOS)</a:t>
            </a:r>
            <a:br>
              <a:rPr lang="en-US" dirty="0"/>
            </a:br>
            <a:r>
              <a:rPr lang="en-US" sz="2800" dirty="0">
                <a:solidFill>
                  <a:srgbClr val="004376"/>
                </a:solidFill>
              </a:rPr>
              <a:t>Quality Analysis - Silhouette Scores</a:t>
            </a:r>
            <a:endParaRPr lang="en-US" b="1" dirty="0">
              <a:solidFill>
                <a:srgbClr val="004376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4C682FDC-B5EE-464C-B793-68AA56A3A90F}"/>
              </a:ext>
            </a:extLst>
          </p:cNvPr>
          <p:cNvSpPr txBox="1">
            <a:spLocks/>
          </p:cNvSpPr>
          <p:nvPr/>
        </p:nvSpPr>
        <p:spPr>
          <a:xfrm>
            <a:off x="381001" y="1225544"/>
            <a:ext cx="5105399" cy="4494536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0" kern="1200">
                <a:solidFill>
                  <a:srgbClr val="00305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rgbClr val="00305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rgbClr val="00305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kern="1200">
                <a:solidFill>
                  <a:srgbClr val="00305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b="0" kern="1200">
                <a:solidFill>
                  <a:srgbClr val="00305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id="{32A120F8-41DC-4768-8A23-EBDB857D93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5700" y="1137920"/>
            <a:ext cx="5925820" cy="4680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71242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06A601C-F7AC-0C4F-9F21-FDFB1BAE4C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200723"/>
            <a:ext cx="6009640" cy="551118"/>
          </a:xfrm>
        </p:spPr>
        <p:txBody>
          <a:bodyPr>
            <a:normAutofit fontScale="90000"/>
          </a:bodyPr>
          <a:lstStyle/>
          <a:p>
            <a:r>
              <a:rPr lang="en-US" dirty="0"/>
              <a:t>GMMs (PFOA)</a:t>
            </a:r>
            <a:br>
              <a:rPr lang="en-US" dirty="0"/>
            </a:br>
            <a:r>
              <a:rPr lang="en-US" sz="2800" dirty="0">
                <a:solidFill>
                  <a:srgbClr val="004376"/>
                </a:solidFill>
              </a:rPr>
              <a:t>Quality Analysis – Clustering </a:t>
            </a:r>
            <a:endParaRPr lang="en-US" b="1" dirty="0">
              <a:solidFill>
                <a:srgbClr val="004376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11268" name="Picture 4">
            <a:extLst>
              <a:ext uri="{FF2B5EF4-FFF2-40B4-BE49-F238E27FC236}">
                <a16:creationId xmlns:a16="http://schemas.microsoft.com/office/drawing/2014/main" id="{D318C487-77C6-449B-B513-CDC72055DB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387" y="1012432"/>
            <a:ext cx="2603558" cy="2035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>
            <a:extLst>
              <a:ext uri="{FF2B5EF4-FFF2-40B4-BE49-F238E27FC236}">
                <a16:creationId xmlns:a16="http://schemas.microsoft.com/office/drawing/2014/main" id="{6232F852-550D-42B4-A43F-EE9E83ADA0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7718" y="982421"/>
            <a:ext cx="2680333" cy="2095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>
            <a:extLst>
              <a:ext uri="{FF2B5EF4-FFF2-40B4-BE49-F238E27FC236}">
                <a16:creationId xmlns:a16="http://schemas.microsoft.com/office/drawing/2014/main" id="{F92EEFFA-1DBA-4658-9667-6886A4F101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8051" y="178595"/>
            <a:ext cx="2771775" cy="2166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4" name="Picture 10">
            <a:extLst>
              <a:ext uri="{FF2B5EF4-FFF2-40B4-BE49-F238E27FC236}">
                <a16:creationId xmlns:a16="http://schemas.microsoft.com/office/drawing/2014/main" id="{99768279-8042-4720-B1A9-3BA7BE619A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2379" y="178595"/>
            <a:ext cx="2863215" cy="2238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6" name="Picture 12">
            <a:extLst>
              <a:ext uri="{FF2B5EF4-FFF2-40B4-BE49-F238E27FC236}">
                <a16:creationId xmlns:a16="http://schemas.microsoft.com/office/drawing/2014/main" id="{F0E7287D-9455-421B-B8AD-02BF744A85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387" y="3156051"/>
            <a:ext cx="2603558" cy="2035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8" name="Picture 14">
            <a:extLst>
              <a:ext uri="{FF2B5EF4-FFF2-40B4-BE49-F238E27FC236}">
                <a16:creationId xmlns:a16="http://schemas.microsoft.com/office/drawing/2014/main" id="{34EF50FB-17C4-4DF4-9DF5-36C3060F73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5331" y="3113983"/>
            <a:ext cx="2745106" cy="2146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80" name="Picture 16">
            <a:extLst>
              <a:ext uri="{FF2B5EF4-FFF2-40B4-BE49-F238E27FC236}">
                <a16:creationId xmlns:a16="http://schemas.microsoft.com/office/drawing/2014/main" id="{6732C5DA-78EF-4496-91CE-016B7F21A4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2823" y="2499912"/>
            <a:ext cx="2863215" cy="2238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82" name="Picture 18">
            <a:extLst>
              <a:ext uri="{FF2B5EF4-FFF2-40B4-BE49-F238E27FC236}">
                <a16:creationId xmlns:a16="http://schemas.microsoft.com/office/drawing/2014/main" id="{73266CEA-763F-46A4-A6A6-73DCB2E7C8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2596" y="2499912"/>
            <a:ext cx="2782998" cy="2175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84" name="Picture 20">
            <a:extLst>
              <a:ext uri="{FF2B5EF4-FFF2-40B4-BE49-F238E27FC236}">
                <a16:creationId xmlns:a16="http://schemas.microsoft.com/office/drawing/2014/main" id="{AEF28D33-7395-48BF-AC5D-CCB0C9D456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3915" y="4738336"/>
            <a:ext cx="2521685" cy="1971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12412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06A601C-F7AC-0C4F-9F21-FDFB1BAE4C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200723"/>
            <a:ext cx="6009640" cy="551118"/>
          </a:xfrm>
        </p:spPr>
        <p:txBody>
          <a:bodyPr>
            <a:normAutofit fontScale="90000"/>
          </a:bodyPr>
          <a:lstStyle/>
          <a:p>
            <a:r>
              <a:rPr lang="en-US" dirty="0"/>
              <a:t>GMMs (PFOA)</a:t>
            </a:r>
            <a:br>
              <a:rPr lang="en-US" dirty="0"/>
            </a:br>
            <a:r>
              <a:rPr lang="en-US" sz="2800" dirty="0">
                <a:solidFill>
                  <a:srgbClr val="004376"/>
                </a:solidFill>
              </a:rPr>
              <a:t>Quality Analysis - Silhouette Scores</a:t>
            </a:r>
            <a:endParaRPr lang="en-US" b="1" dirty="0">
              <a:solidFill>
                <a:srgbClr val="004376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4C682FDC-B5EE-464C-B793-68AA56A3A90F}"/>
              </a:ext>
            </a:extLst>
          </p:cNvPr>
          <p:cNvSpPr txBox="1">
            <a:spLocks/>
          </p:cNvSpPr>
          <p:nvPr/>
        </p:nvSpPr>
        <p:spPr>
          <a:xfrm>
            <a:off x="381001" y="1225544"/>
            <a:ext cx="5105399" cy="4494536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0" kern="1200">
                <a:solidFill>
                  <a:srgbClr val="00305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rgbClr val="00305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rgbClr val="00305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kern="1200">
                <a:solidFill>
                  <a:srgbClr val="00305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b="0" kern="1200">
                <a:solidFill>
                  <a:srgbClr val="00305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pic>
        <p:nvPicPr>
          <p:cNvPr id="12290" name="Picture 2">
            <a:extLst>
              <a:ext uri="{FF2B5EF4-FFF2-40B4-BE49-F238E27FC236}">
                <a16:creationId xmlns:a16="http://schemas.microsoft.com/office/drawing/2014/main" id="{FBA3F44B-4A7D-4AC4-8B19-78B564525F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0959" y="1312863"/>
            <a:ext cx="6009639" cy="4747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37564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3">
            <a:extLst>
              <a:ext uri="{FF2B5EF4-FFF2-40B4-BE49-F238E27FC236}">
                <a16:creationId xmlns:a16="http://schemas.microsoft.com/office/drawing/2014/main" id="{255097E9-A29F-4FF3-B8D2-51BDD97584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2210" y="2377130"/>
            <a:ext cx="9847580" cy="2103739"/>
          </a:xfrm>
        </p:spPr>
        <p:txBody>
          <a:bodyPr>
            <a:noAutofit/>
          </a:bodyPr>
          <a:lstStyle/>
          <a:p>
            <a:pPr algn="ctr"/>
            <a:r>
              <a:rPr lang="en-US" sz="4400" dirty="0"/>
              <a:t>Gaussian Matrix Models Analysis </a:t>
            </a:r>
            <a:br>
              <a:rPr lang="en-US" sz="4400" dirty="0"/>
            </a:br>
            <a:r>
              <a:rPr lang="en-US" sz="4400" dirty="0"/>
              <a:t>STATEWISE</a:t>
            </a:r>
            <a:endParaRPr lang="en-US" sz="4400" b="1" dirty="0">
              <a:solidFill>
                <a:srgbClr val="004376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03684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C5B876-C2EB-5C2E-A424-5BD2F63011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20246" y="564426"/>
            <a:ext cx="5399169" cy="643386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What is PFAS?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31FE7F3-3C17-4459-B52B-3823C12BE1E3}"/>
              </a:ext>
            </a:extLst>
          </p:cNvPr>
          <p:cNvSpPr/>
          <p:nvPr/>
        </p:nvSpPr>
        <p:spPr>
          <a:xfrm>
            <a:off x="1058944" y="1836119"/>
            <a:ext cx="7019827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1B1B1B"/>
                </a:solidFill>
                <a:latin typeface="Source Sans Pro Web"/>
              </a:rPr>
              <a:t>PFAS are a group of manufactured chemicals that have been used in industry and consumer products since the 1940s because of their useful properties.</a:t>
            </a:r>
          </a:p>
          <a:p>
            <a:endParaRPr lang="en-US" dirty="0">
              <a:solidFill>
                <a:srgbClr val="1B1B1B"/>
              </a:solidFill>
              <a:latin typeface="Source Sans Pro Web"/>
            </a:endParaRPr>
          </a:p>
          <a:p>
            <a:r>
              <a:rPr lang="en-US" dirty="0">
                <a:solidFill>
                  <a:srgbClr val="1B1B1B"/>
                </a:solidFill>
                <a:latin typeface="Source Sans Pro Web"/>
              </a:rPr>
              <a:t>PFAS break down very slowly and can build up in people, animals, and the environment over time.</a:t>
            </a:r>
          </a:p>
          <a:p>
            <a:endParaRPr lang="en-US" dirty="0">
              <a:solidFill>
                <a:srgbClr val="1B1B1B"/>
              </a:solidFill>
              <a:latin typeface="Source Sans Pro Web"/>
            </a:endParaRPr>
          </a:p>
          <a:p>
            <a:r>
              <a:rPr lang="en-US" dirty="0">
                <a:solidFill>
                  <a:srgbClr val="1B1B1B"/>
                </a:solidFill>
                <a:latin typeface="Source Sans Pro Web"/>
              </a:rPr>
              <a:t>Found in –</a:t>
            </a:r>
          </a:p>
          <a:p>
            <a:pPr marL="800100" lvl="1" indent="-342900">
              <a:buAutoNum type="arabicPeriod"/>
            </a:pPr>
            <a:r>
              <a:rPr lang="en-US" b="1" dirty="0"/>
              <a:t>Drinking water</a:t>
            </a:r>
          </a:p>
          <a:p>
            <a:pPr marL="800100" lvl="1" indent="-342900">
              <a:buAutoNum type="arabicPeriod"/>
            </a:pPr>
            <a:r>
              <a:rPr lang="en-US" b="1" dirty="0"/>
              <a:t>Fire extinguishing foam</a:t>
            </a:r>
          </a:p>
          <a:p>
            <a:pPr marL="800100" lvl="1" indent="-342900">
              <a:buAutoNum type="arabicPeriod"/>
            </a:pPr>
            <a:r>
              <a:rPr lang="en-US" b="1" dirty="0"/>
              <a:t>Food</a:t>
            </a:r>
          </a:p>
          <a:p>
            <a:pPr marL="800100" lvl="1" indent="-342900">
              <a:buAutoNum type="arabicPeriod"/>
            </a:pPr>
            <a:r>
              <a:rPr lang="en-US" b="1" dirty="0"/>
              <a:t>Manufacturing or chemical production facilities that produce or use PFAS – Chemical, Textile, Electronics</a:t>
            </a:r>
          </a:p>
          <a:p>
            <a:pPr marL="800100" lvl="1" indent="-342900">
              <a:buAutoNum type="arabicPeriod"/>
            </a:pPr>
            <a:r>
              <a:rPr lang="en-US" b="1" dirty="0"/>
              <a:t>Personal care products</a:t>
            </a:r>
          </a:p>
          <a:p>
            <a:pPr marL="800100" lvl="1" indent="-342900">
              <a:buAutoNum type="arabicPeriod"/>
            </a:pPr>
            <a:r>
              <a:rPr lang="en-US" b="1" dirty="0"/>
              <a:t>Food packaging</a:t>
            </a:r>
            <a:endParaRPr lang="en-US" dirty="0">
              <a:solidFill>
                <a:srgbClr val="1B1B1B"/>
              </a:solidFill>
              <a:latin typeface="Source Sans Pro Web"/>
            </a:endParaRPr>
          </a:p>
          <a:p>
            <a:endParaRPr lang="en-US" dirty="0">
              <a:solidFill>
                <a:srgbClr val="1B1B1B"/>
              </a:solidFill>
              <a:latin typeface="Source Sans Pro Web"/>
            </a:endParaRPr>
          </a:p>
          <a:p>
            <a:endParaRPr 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3652841-33A8-416B-BDAE-1D1C924309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7501" y="1995146"/>
            <a:ext cx="2875319" cy="955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5092E0D-43EE-41D0-B77B-8912DF5BC6D9}"/>
              </a:ext>
            </a:extLst>
          </p:cNvPr>
          <p:cNvSpPr/>
          <p:nvPr/>
        </p:nvSpPr>
        <p:spPr>
          <a:xfrm>
            <a:off x="8993388" y="2950590"/>
            <a:ext cx="246734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PFOA</a:t>
            </a:r>
            <a:br>
              <a:rPr lang="en-US" dirty="0">
                <a:solidFill>
                  <a:srgbClr val="000000"/>
                </a:solidFill>
              </a:rPr>
            </a:br>
            <a:r>
              <a:rPr lang="en-US" dirty="0">
                <a:solidFill>
                  <a:srgbClr val="000000"/>
                </a:solidFill>
              </a:rPr>
              <a:t>Perfluorooctanoic acid</a:t>
            </a:r>
            <a:endParaRPr lang="en-US" b="0" i="0" dirty="0">
              <a:solidFill>
                <a:srgbClr val="000000"/>
              </a:solidFill>
              <a:effectLst/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CFF1854D-7788-4AE3-B65E-437643BA78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4501" y="4143355"/>
            <a:ext cx="3205115" cy="968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48E459C-804F-4559-8BCA-5AE571EFA34B}"/>
              </a:ext>
            </a:extLst>
          </p:cNvPr>
          <p:cNvSpPr/>
          <p:nvPr/>
        </p:nvSpPr>
        <p:spPr>
          <a:xfrm>
            <a:off x="8652176" y="5111567"/>
            <a:ext cx="308596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PFOS</a:t>
            </a:r>
            <a:br>
              <a:rPr lang="en-US" dirty="0">
                <a:solidFill>
                  <a:srgbClr val="000000"/>
                </a:solidFill>
              </a:rPr>
            </a:br>
            <a:r>
              <a:rPr lang="en-US" dirty="0" err="1">
                <a:solidFill>
                  <a:srgbClr val="000000"/>
                </a:solidFill>
              </a:rPr>
              <a:t>Perfluorooctanesulfonic</a:t>
            </a:r>
            <a:r>
              <a:rPr lang="en-US" dirty="0">
                <a:solidFill>
                  <a:srgbClr val="000000"/>
                </a:solidFill>
              </a:rPr>
              <a:t> acid</a:t>
            </a:r>
            <a:endParaRPr lang="en-US" b="0" i="0" dirty="0">
              <a:solidFill>
                <a:srgbClr val="000000"/>
              </a:solidFill>
              <a:effectLst/>
            </a:endParaRP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00048EAD-D5BD-40DF-8203-C51C56202D9A}"/>
                  </a:ext>
                </a:extLst>
              </p14:cNvPr>
              <p14:cNvContentPartPr/>
              <p14:nvPr/>
            </p14:nvContentPartPr>
            <p14:xfrm>
              <a:off x="8719612" y="3817585"/>
              <a:ext cx="360" cy="360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00048EAD-D5BD-40DF-8203-C51C56202D9A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710612" y="38085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450727F0-347E-4C82-A25B-CD82CCCA3E64}"/>
                  </a:ext>
                </a:extLst>
              </p14:cNvPr>
              <p14:cNvContentPartPr/>
              <p14:nvPr/>
            </p14:nvContentPartPr>
            <p14:xfrm>
              <a:off x="8794852" y="3871945"/>
              <a:ext cx="2827800" cy="36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450727F0-347E-4C82-A25B-CD82CCCA3E64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785852" y="3862945"/>
                <a:ext cx="284544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6C33855D-BCA7-47B7-AE57-857B1047919C}"/>
                  </a:ext>
                </a:extLst>
              </p14:cNvPr>
              <p14:cNvContentPartPr/>
              <p14:nvPr/>
            </p14:nvContentPartPr>
            <p14:xfrm>
              <a:off x="5938612" y="4118905"/>
              <a:ext cx="360" cy="36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6C33855D-BCA7-47B7-AE57-857B1047919C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929972" y="4110265"/>
                <a:ext cx="18000" cy="18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365255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>
            <a:extLst>
              <a:ext uri="{FF2B5EF4-FFF2-40B4-BE49-F238E27FC236}">
                <a16:creationId xmlns:a16="http://schemas.microsoft.com/office/drawing/2014/main" id="{47DF9966-CB02-4275-80BA-D373E344B9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60" y="281779"/>
            <a:ext cx="4011168" cy="2987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>
            <a:extLst>
              <a:ext uri="{FF2B5EF4-FFF2-40B4-BE49-F238E27FC236}">
                <a16:creationId xmlns:a16="http://schemas.microsoft.com/office/drawing/2014/main" id="{2CAD1778-BAE8-45B2-9A3A-F7842D3828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60" y="3429000"/>
            <a:ext cx="4011168" cy="2987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EC2F98BB-6123-458A-A129-7B73F6C7B1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9427" y="281779"/>
            <a:ext cx="3820786" cy="2987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>
            <a:extLst>
              <a:ext uri="{FF2B5EF4-FFF2-40B4-BE49-F238E27FC236}">
                <a16:creationId xmlns:a16="http://schemas.microsoft.com/office/drawing/2014/main" id="{82C77C5D-6618-474B-A6A0-CDB0E0C65D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9427" y="3428999"/>
            <a:ext cx="3820786" cy="2987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4BDD0B65-990A-4259-B149-CAB88367DA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2781" y="281779"/>
            <a:ext cx="3864717" cy="2877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>
            <a:extLst>
              <a:ext uri="{FF2B5EF4-FFF2-40B4-BE49-F238E27FC236}">
                <a16:creationId xmlns:a16="http://schemas.microsoft.com/office/drawing/2014/main" id="{4519FC90-636C-4917-8F73-B85BAF1992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1149" y="3445080"/>
            <a:ext cx="3967979" cy="2954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82634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9C947CB-20BE-4423-9E4A-4D11B4FBA5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2228" y="304801"/>
            <a:ext cx="6006012" cy="863599"/>
          </a:xfrm>
        </p:spPr>
        <p:txBody>
          <a:bodyPr>
            <a:normAutofit/>
          </a:bodyPr>
          <a:lstStyle/>
          <a:p>
            <a:r>
              <a:rPr lang="en-US" sz="3600" dirty="0"/>
              <a:t>What does all this signify?</a:t>
            </a:r>
          </a:p>
        </p:txBody>
      </p:sp>
      <p:pic>
        <p:nvPicPr>
          <p:cNvPr id="9" name="Graphic 8" descr="Artificial Intelligence with solid fill">
            <a:extLst>
              <a:ext uri="{FF2B5EF4-FFF2-40B4-BE49-F238E27FC236}">
                <a16:creationId xmlns:a16="http://schemas.microsoft.com/office/drawing/2014/main" id="{F532F037-69A9-404D-916B-0561FB0702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646231" y="1709817"/>
            <a:ext cx="914400" cy="914400"/>
          </a:xfrm>
          <a:prstGeom prst="rect">
            <a:avLst/>
          </a:prstGeom>
        </p:spPr>
      </p:pic>
      <p:pic>
        <p:nvPicPr>
          <p:cNvPr id="10" name="Graphic 9" descr="Chemicals with solid fill">
            <a:extLst>
              <a:ext uri="{FF2B5EF4-FFF2-40B4-BE49-F238E27FC236}">
                <a16:creationId xmlns:a16="http://schemas.microsoft.com/office/drawing/2014/main" id="{CFFAEA3E-B367-4E15-A5DA-7897830F5C0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646231" y="4233783"/>
            <a:ext cx="914400" cy="914400"/>
          </a:xfrm>
          <a:prstGeom prst="rect">
            <a:avLst/>
          </a:prstGeom>
        </p:spPr>
      </p:pic>
      <p:pic>
        <p:nvPicPr>
          <p:cNvPr id="11" name="Graphic 10" descr="Connected with solid fill">
            <a:extLst>
              <a:ext uri="{FF2B5EF4-FFF2-40B4-BE49-F238E27FC236}">
                <a16:creationId xmlns:a16="http://schemas.microsoft.com/office/drawing/2014/main" id="{4FD13704-BE11-40D9-A1FE-CF741B7F28C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646231" y="2971800"/>
            <a:ext cx="914400" cy="914400"/>
          </a:xfrm>
          <a:prstGeom prst="rect">
            <a:avLst/>
          </a:prstGeom>
        </p:spPr>
      </p:pic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906AE076-C72E-4BF3-8652-ED79D93DBC4E}"/>
              </a:ext>
            </a:extLst>
          </p:cNvPr>
          <p:cNvSpPr txBox="1">
            <a:spLocks/>
          </p:cNvSpPr>
          <p:nvPr/>
        </p:nvSpPr>
        <p:spPr>
          <a:xfrm>
            <a:off x="340361" y="1226422"/>
            <a:ext cx="8143239" cy="509309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0" kern="1200">
                <a:solidFill>
                  <a:srgbClr val="00305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rgbClr val="00305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rgbClr val="00305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kern="1200">
                <a:solidFill>
                  <a:srgbClr val="00305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b="0" kern="1200">
                <a:solidFill>
                  <a:srgbClr val="00305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dirty="0"/>
              <a:t>The GMMs cluster pattern are partitioning at the 2019 Corona virus pandemic mark signifying the decrease in presence of PFOA &amp; PFOS in drinking water (with exceptions)</a:t>
            </a:r>
          </a:p>
          <a:p>
            <a:pPr algn="just"/>
            <a:endParaRPr lang="en-US" dirty="0"/>
          </a:p>
          <a:p>
            <a:pPr algn="just"/>
            <a:r>
              <a:rPr lang="en-US" dirty="0"/>
              <a:t>Conc. of CA &amp; MA &gt;&gt; MI – Likely because of PFA manufacturing industrial exposure </a:t>
            </a:r>
          </a:p>
          <a:p>
            <a:pPr algn="just"/>
            <a:endParaRPr lang="en-US" dirty="0"/>
          </a:p>
          <a:p>
            <a:pPr algn="just"/>
            <a:r>
              <a:rPr lang="en-US" dirty="0"/>
              <a:t>Linear Regression – Unlikely with the PFA dataset since no feature variables associated apart from concentration. Are there any other water quality variables that can be correlated to the conc.?</a:t>
            </a:r>
          </a:p>
          <a:p>
            <a:pPr marL="0" indent="0" algn="just">
              <a:buNone/>
            </a:pPr>
            <a:endParaRPr lang="en-US" dirty="0"/>
          </a:p>
          <a:p>
            <a:pPr marL="0" indent="0" algn="just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62084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B95E042A-48F0-47CE-AC4D-46C492F818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 Works</a:t>
            </a:r>
          </a:p>
        </p:txBody>
      </p:sp>
      <p:pic>
        <p:nvPicPr>
          <p:cNvPr id="7" name="Graphic 6" descr="Bar chart with solid fill">
            <a:extLst>
              <a:ext uri="{FF2B5EF4-FFF2-40B4-BE49-F238E27FC236}">
                <a16:creationId xmlns:a16="http://schemas.microsoft.com/office/drawing/2014/main" id="{A3472B61-49FA-469D-9FC8-1B4248CEC2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070085" y="836056"/>
            <a:ext cx="1640047" cy="1640047"/>
          </a:xfrm>
          <a:prstGeom prst="rect">
            <a:avLst/>
          </a:prstGeom>
        </p:spPr>
      </p:pic>
      <p:pic>
        <p:nvPicPr>
          <p:cNvPr id="9" name="Graphic 8" descr="Chemicals with solid fill">
            <a:extLst>
              <a:ext uri="{FF2B5EF4-FFF2-40B4-BE49-F238E27FC236}">
                <a16:creationId xmlns:a16="http://schemas.microsoft.com/office/drawing/2014/main" id="{C75AB318-B604-4655-9759-76EA54E409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270207" y="4243802"/>
            <a:ext cx="1394135" cy="1394135"/>
          </a:xfrm>
          <a:prstGeom prst="rect">
            <a:avLst/>
          </a:prstGeom>
        </p:spPr>
      </p:pic>
      <p:pic>
        <p:nvPicPr>
          <p:cNvPr id="13" name="Graphic 12" descr="Clipboard Checked with solid fill">
            <a:extLst>
              <a:ext uri="{FF2B5EF4-FFF2-40B4-BE49-F238E27FC236}">
                <a16:creationId xmlns:a16="http://schemas.microsoft.com/office/drawing/2014/main" id="{8FD69892-2EBC-4086-9846-D9EFAAC14AC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115877" y="2585720"/>
            <a:ext cx="1548465" cy="1548465"/>
          </a:xfrm>
          <a:prstGeom prst="rect">
            <a:avLst/>
          </a:prstGeom>
        </p:spPr>
      </p:pic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C005AD31-FD18-4EBF-99F9-1DB4B2E27CAE}"/>
              </a:ext>
            </a:extLst>
          </p:cNvPr>
          <p:cNvSpPr txBox="1">
            <a:spLocks/>
          </p:cNvSpPr>
          <p:nvPr/>
        </p:nvSpPr>
        <p:spPr>
          <a:xfrm>
            <a:off x="340361" y="1409302"/>
            <a:ext cx="7543799" cy="509309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0" kern="1200">
                <a:solidFill>
                  <a:srgbClr val="00305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rgbClr val="00305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rgbClr val="00305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kern="1200">
                <a:solidFill>
                  <a:srgbClr val="00305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b="0" kern="1200">
                <a:solidFill>
                  <a:srgbClr val="00305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dirty="0"/>
              <a:t>Polynomial Regression</a:t>
            </a:r>
          </a:p>
          <a:p>
            <a:pPr algn="just"/>
            <a:r>
              <a:rPr lang="en-US" dirty="0"/>
              <a:t>In-depth descriptive analysis of dataset</a:t>
            </a:r>
          </a:p>
          <a:p>
            <a:pPr algn="just"/>
            <a:r>
              <a:rPr lang="en-US" dirty="0"/>
              <a:t>Expand to other states for broader comparison</a:t>
            </a:r>
          </a:p>
          <a:p>
            <a:pPr algn="just"/>
            <a:r>
              <a:rPr lang="en-US" dirty="0"/>
              <a:t>Explore feature variables for correlation analysis</a:t>
            </a:r>
          </a:p>
          <a:p>
            <a:pPr algn="just"/>
            <a:r>
              <a:rPr lang="en-US" dirty="0"/>
              <a:t>Look into other PFA contaminants – short chained and long chain </a:t>
            </a:r>
          </a:p>
          <a:p>
            <a:pPr algn="just"/>
            <a:r>
              <a:rPr lang="en-US" dirty="0"/>
              <a:t>PFA concentrations in Wastewater (data?)</a:t>
            </a:r>
          </a:p>
          <a:p>
            <a:pPr algn="just"/>
            <a:r>
              <a:rPr lang="en-US" dirty="0"/>
              <a:t>PFA concentrations in Biosolids (data?)</a:t>
            </a:r>
          </a:p>
          <a:p>
            <a:pPr algn="just"/>
            <a:endParaRPr lang="en-US" dirty="0"/>
          </a:p>
          <a:p>
            <a:pPr marL="0" indent="0" algn="just">
              <a:buNone/>
            </a:pPr>
            <a:endParaRPr lang="en-US" dirty="0"/>
          </a:p>
          <a:p>
            <a:pPr marL="0" indent="0" algn="just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78815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B95E042A-48F0-47CE-AC4D-46C492F818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34D7501-2CBC-4152-BA19-C83A6B98243A}"/>
              </a:ext>
            </a:extLst>
          </p:cNvPr>
          <p:cNvSpPr/>
          <p:nvPr/>
        </p:nvSpPr>
        <p:spPr>
          <a:xfrm>
            <a:off x="518160" y="1337995"/>
            <a:ext cx="997712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hlinkClick r:id="rId2"/>
              </a:rPr>
              <a:t>https://www.epa.gov/sdwa/and-polyfluoroalkyl-substances-pfas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hlinkClick r:id="rId3"/>
              </a:rPr>
              <a:t>https://awsedap.epa.gov/public/extensions/PFAS_Tools/PFAS_Tools.html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hlinkClick r:id="rId4"/>
              </a:rPr>
              <a:t>https://en.wikipedia.org/wiki/Perfluorooctanesulfonic_acid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hlinkClick r:id="rId5"/>
              </a:rPr>
              <a:t>https://en.wikipedia.org/wiki/Perfluorooctanoic_acid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hlinkClick r:id="rId6"/>
              </a:rPr>
              <a:t>https://www.ewg.org/research/update-mapping-expanding-pfas-crisis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hlinkClick r:id="rId7"/>
              </a:rPr>
              <a:t>https://www.aquasana.com/info/cities-with-pfoa-pfas-contamination-pd.html#:~:text=Michigan%20has%20the%20highest%20levels,and%201%2C100%20ppt%20of%20PFOA.%E2%80%9D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hlinkClick r:id="rId8"/>
              </a:rPr>
              <a:t>https://www.michigan.gov/pfasresponse/drinking-water/statewide-survey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hlinkClick r:id="rId9"/>
              </a:rPr>
              <a:t>https://www.atsdr.cdc.gov/pfas/health-effects/overview.html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hlinkClick r:id="rId10"/>
              </a:rPr>
              <a:t>https://scikit-learn.org/stable/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150836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5FACC4-8BA4-D145-6D28-7181D4BBF8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7108" y="1774081"/>
            <a:ext cx="8627292" cy="1140823"/>
          </a:xfrm>
        </p:spPr>
        <p:txBody>
          <a:bodyPr>
            <a:noAutofit/>
          </a:bodyPr>
          <a:lstStyle/>
          <a:p>
            <a:r>
              <a:rPr lang="en-US" sz="2800" dirty="0"/>
              <a:t>Analysis of Poly- and Perfluoroalkyl Substances in Drinking Water across CA, MA and MI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E02467-1D6D-30DE-402A-35783DB9D5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47108" y="5384050"/>
            <a:ext cx="3486332" cy="935470"/>
          </a:xfrm>
        </p:spPr>
        <p:txBody>
          <a:bodyPr>
            <a:normAutofit fontScale="85000" lnSpcReduction="10000"/>
          </a:bodyPr>
          <a:lstStyle/>
          <a:p>
            <a:r>
              <a:rPr lang="en-US" sz="2400" dirty="0"/>
              <a:t>Samarth Suresh, MS ENVE</a:t>
            </a:r>
          </a:p>
          <a:p>
            <a:r>
              <a:rPr lang="en-US" sz="2400" dirty="0"/>
              <a:t>samarthsuresh@gatech.edu</a:t>
            </a:r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7F57D58-E0DD-4072-97F0-3DB4F6DE9BAA}"/>
              </a:ext>
            </a:extLst>
          </p:cNvPr>
          <p:cNvSpPr txBox="1">
            <a:spLocks/>
          </p:cNvSpPr>
          <p:nvPr/>
        </p:nvSpPr>
        <p:spPr>
          <a:xfrm>
            <a:off x="4271554" y="2759601"/>
            <a:ext cx="3648892" cy="148727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342900" rtl="0" eaLnBrk="1" latinLnBrk="0" hangingPunct="1">
              <a:spcBef>
                <a:spcPct val="0"/>
              </a:spcBef>
              <a:buNone/>
              <a:defRPr sz="6000" b="1" i="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 sz="5400" dirty="0">
                <a:solidFill>
                  <a:srgbClr val="FF640F"/>
                </a:solidFill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19388352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3B86D15-F767-04EA-6B75-7E3D3D3BDC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215485"/>
            <a:ext cx="11429999" cy="4817670"/>
          </a:xfrm>
        </p:spPr>
        <p:txBody>
          <a:bodyPr>
            <a:normAutofit/>
          </a:bodyPr>
          <a:lstStyle/>
          <a:p>
            <a:r>
              <a:rPr lang="en-US" dirty="0"/>
              <a:t>EPA's researchers and partners across the country are working hard to answer critical questions about PFAS:</a:t>
            </a:r>
          </a:p>
          <a:p>
            <a:pPr marL="0" indent="0">
              <a:buNone/>
            </a:pPr>
            <a:endParaRPr lang="en-US" dirty="0"/>
          </a:p>
          <a:p>
            <a:pPr lvl="1"/>
            <a:r>
              <a:rPr lang="en-US" dirty="0"/>
              <a:t>How to better and more efficiently detect and measure PFAS in our air, water, soil, and fish and wildlife</a:t>
            </a:r>
          </a:p>
          <a:p>
            <a:pPr marL="457200" lvl="1" indent="0">
              <a:buNone/>
            </a:pPr>
            <a:endParaRPr lang="en-US" dirty="0"/>
          </a:p>
          <a:p>
            <a:pPr lvl="1"/>
            <a:r>
              <a:rPr lang="en-US" dirty="0"/>
              <a:t>How much people are exposed to PFAS</a:t>
            </a:r>
          </a:p>
          <a:p>
            <a:pPr marL="457200" lvl="1" indent="0">
              <a:buNone/>
            </a:pPr>
            <a:endParaRPr lang="en-US" dirty="0"/>
          </a:p>
          <a:p>
            <a:pPr lvl="1"/>
            <a:r>
              <a:rPr lang="en-US" dirty="0"/>
              <a:t>How harmful PFAS are to people and the environment</a:t>
            </a:r>
          </a:p>
          <a:p>
            <a:pPr marL="457200" lvl="1" indent="0">
              <a:buNone/>
            </a:pPr>
            <a:endParaRPr lang="en-US" dirty="0"/>
          </a:p>
          <a:p>
            <a:pPr lvl="1"/>
            <a:r>
              <a:rPr lang="en-US" dirty="0"/>
              <a:t>How to remove PFAS from drinking water</a:t>
            </a:r>
          </a:p>
          <a:p>
            <a:pPr marL="457200" lvl="1" indent="0">
              <a:buNone/>
            </a:pPr>
            <a:endParaRPr lang="en-US" dirty="0"/>
          </a:p>
          <a:p>
            <a:pPr lvl="1"/>
            <a:r>
              <a:rPr lang="en-US" dirty="0"/>
              <a:t>How to manage and dispose of PFAS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9440CB7-1E29-9893-FCEB-9947FCBE14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we don’t fully understand about PFAS yet</a:t>
            </a:r>
          </a:p>
        </p:txBody>
      </p:sp>
    </p:spTree>
    <p:extLst>
      <p:ext uri="{BB962C8B-B14F-4D97-AF65-F5344CB8AC3E}">
        <p14:creationId xmlns:p14="http://schemas.microsoft.com/office/powerpoint/2010/main" val="8207534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9554582-ABB8-48DF-8D0D-6B5086A03C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137" y="474432"/>
            <a:ext cx="6059290" cy="91440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B66E9F6-B7A6-45AA-BEE3-C18123B915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2780" y="1561442"/>
            <a:ext cx="4662488" cy="15763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97210E4-7F60-4A5B-9A71-BD9FFC15CB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95297" y="2755651"/>
            <a:ext cx="6151431" cy="95327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8EEA766-C830-430C-BA0B-5BECFB09C6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3117" y="3736832"/>
            <a:ext cx="5561814" cy="23748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70753F1-6B5E-4AAE-AF78-55987578147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63367" y="60598"/>
            <a:ext cx="4881496" cy="267235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CE611C6-166E-4A93-B2F4-9949F397D69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04931" y="3739856"/>
            <a:ext cx="6038850" cy="1681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2025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C5B876-C2EB-5C2E-A424-5BD2F63011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609" y="616056"/>
            <a:ext cx="10904062" cy="1379090"/>
          </a:xfrm>
        </p:spPr>
        <p:txBody>
          <a:bodyPr>
            <a:noAutofit/>
          </a:bodyPr>
          <a:lstStyle/>
          <a:p>
            <a:pPr algn="ctr"/>
            <a:r>
              <a:rPr lang="en-US" sz="4000" dirty="0"/>
              <a:t>EPA’s Drinking Water Health Advisories for PFOA and PFOS</a:t>
            </a:r>
            <a:br>
              <a:rPr lang="en-US" sz="4000" dirty="0"/>
            </a:br>
            <a:endParaRPr lang="en-US" sz="4000" dirty="0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00048EAD-D5BD-40DF-8203-C51C56202D9A}"/>
                  </a:ext>
                </a:extLst>
              </p14:cNvPr>
              <p14:cNvContentPartPr/>
              <p14:nvPr/>
            </p14:nvContentPartPr>
            <p14:xfrm>
              <a:off x="8719612" y="3817585"/>
              <a:ext cx="360" cy="360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00048EAD-D5BD-40DF-8203-C51C56202D9A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710612" y="38085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6C33855D-BCA7-47B7-AE57-857B1047919C}"/>
                  </a:ext>
                </a:extLst>
              </p14:cNvPr>
              <p14:cNvContentPartPr/>
              <p14:nvPr/>
            </p14:nvContentPartPr>
            <p14:xfrm>
              <a:off x="5938612" y="4118905"/>
              <a:ext cx="360" cy="36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6C33855D-BCA7-47B7-AE57-857B1047919C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929612" y="4109905"/>
                <a:ext cx="18000" cy="18000"/>
              </a:xfrm>
              <a:prstGeom prst="rect">
                <a:avLst/>
              </a:prstGeom>
            </p:spPr>
          </p:pic>
        </mc:Fallback>
      </mc:AlternateContent>
      <p:graphicFrame>
        <p:nvGraphicFramePr>
          <p:cNvPr id="6" name="Table 7">
            <a:extLst>
              <a:ext uri="{FF2B5EF4-FFF2-40B4-BE49-F238E27FC236}">
                <a16:creationId xmlns:a16="http://schemas.microsoft.com/office/drawing/2014/main" id="{0C4A0BE9-8A7E-42C8-8BDB-5D333CA306D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2466342"/>
              </p:ext>
            </p:extLst>
          </p:nvPr>
        </p:nvGraphicFramePr>
        <p:xfrm>
          <a:off x="1748640" y="1949168"/>
          <a:ext cx="8127999" cy="3992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9333">
                  <a:extLst>
                    <a:ext uri="{9D8B030D-6E8A-4147-A177-3AD203B41FA5}">
                      <a16:colId xmlns:a16="http://schemas.microsoft.com/office/drawing/2014/main" val="1787399182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988532644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54477378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Compound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Proposed Maximum Contaminant Level Goals (MCLG, Non-Enforceable)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i="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Proposed MCL (enforceable levels)</a:t>
                      </a: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889162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PFOA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Zero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4 ng/L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258368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PFOS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Zero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4 ng/L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752761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PFNA</a:t>
                      </a:r>
                    </a:p>
                  </a:txBody>
                  <a:tcPr/>
                </a:tc>
                <a:tc rowSpan="4"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1.0 (unitless) Hazard Index</a:t>
                      </a:r>
                    </a:p>
                  </a:txBody>
                  <a:tcPr anchor="ctr"/>
                </a:tc>
                <a:tc rowSpan="4"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1.0 (unitless) Hazard Index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656556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err="1"/>
                        <a:t>PFHxS</a:t>
                      </a:r>
                      <a:endParaRPr lang="en-US" sz="20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210956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PFBS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849727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HFPO-DA (</a:t>
                      </a:r>
                      <a:r>
                        <a:rPr lang="en-US" sz="2000" dirty="0" err="1"/>
                        <a:t>GenX</a:t>
                      </a:r>
                      <a:r>
                        <a:rPr lang="en-US" sz="2000" dirty="0"/>
                        <a:t> Chemicals)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4173098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335939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B98A02-B3C7-8A20-70BE-F693F82986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1" y="683261"/>
            <a:ext cx="3185159" cy="732066"/>
          </a:xfrm>
        </p:spPr>
        <p:txBody>
          <a:bodyPr anchor="t">
            <a:normAutofit/>
          </a:bodyPr>
          <a:lstStyle/>
          <a:p>
            <a:r>
              <a:rPr lang="en-US" dirty="0"/>
              <a:t>Data Analysis</a:t>
            </a:r>
            <a:endParaRPr lang="en-US" dirty="0">
              <a:solidFill>
                <a:srgbClr val="004376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C61021-43BE-6321-063C-E11195E7B4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1001" y="1767326"/>
            <a:ext cx="7879079" cy="4531874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en-US" sz="2400" b="1" dirty="0"/>
              <a:t>Descriptive Statistical Analysis – </a:t>
            </a:r>
          </a:p>
          <a:p>
            <a:pPr marL="742950" lvl="1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Mean Bar Graph</a:t>
            </a:r>
          </a:p>
          <a:p>
            <a:pPr marL="742950" lvl="1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Boxplots</a:t>
            </a:r>
          </a:p>
          <a:p>
            <a:pPr lvl="1">
              <a:lnSpc>
                <a:spcPct val="120000"/>
              </a:lnSpc>
            </a:pPr>
            <a:endParaRPr lang="en-US" sz="2000" dirty="0"/>
          </a:p>
          <a:p>
            <a:pPr>
              <a:lnSpc>
                <a:spcPct val="120000"/>
              </a:lnSpc>
            </a:pPr>
            <a:r>
              <a:rPr lang="en-US" sz="2400" b="1" dirty="0"/>
              <a:t>Pattern Identification Analysis –</a:t>
            </a:r>
          </a:p>
          <a:p>
            <a:pPr marL="742950" lvl="1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Regression Analysis (Supervised Learning)</a:t>
            </a:r>
          </a:p>
          <a:p>
            <a:pPr marL="742950" lvl="1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K-Mean Clustering (Unsupervised Learning)</a:t>
            </a:r>
          </a:p>
          <a:p>
            <a:pPr marL="742950" lvl="1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Gaussian Mixture Models (Supervised Learning)</a:t>
            </a:r>
          </a:p>
          <a:p>
            <a:pPr marL="1200150" lvl="2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800" dirty="0"/>
              <a:t>Quality of Clusters – Silhouette Scores</a:t>
            </a:r>
          </a:p>
        </p:txBody>
      </p:sp>
      <p:pic>
        <p:nvPicPr>
          <p:cNvPr id="7" name="Graphic 6" descr="Bar chart with solid fill">
            <a:extLst>
              <a:ext uri="{FF2B5EF4-FFF2-40B4-BE49-F238E27FC236}">
                <a16:creationId xmlns:a16="http://schemas.microsoft.com/office/drawing/2014/main" id="{3E87BBA4-6C47-4040-8A30-BCFBDB7A43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945559" y="1250950"/>
            <a:ext cx="914400" cy="914400"/>
          </a:xfrm>
          <a:prstGeom prst="rect">
            <a:avLst/>
          </a:prstGeom>
        </p:spPr>
      </p:pic>
      <p:pic>
        <p:nvPicPr>
          <p:cNvPr id="8" name="Graphic 7" descr="Chemicals with solid fill">
            <a:extLst>
              <a:ext uri="{FF2B5EF4-FFF2-40B4-BE49-F238E27FC236}">
                <a16:creationId xmlns:a16="http://schemas.microsoft.com/office/drawing/2014/main" id="{C6F97998-0AD5-4E60-B8C2-8BEAC952ACE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945559" y="2702461"/>
            <a:ext cx="914400" cy="914400"/>
          </a:xfrm>
          <a:prstGeom prst="rect">
            <a:avLst/>
          </a:prstGeom>
        </p:spPr>
      </p:pic>
      <p:pic>
        <p:nvPicPr>
          <p:cNvPr id="9" name="Graphic 8" descr="Clipboard Checked with solid fill">
            <a:extLst>
              <a:ext uri="{FF2B5EF4-FFF2-40B4-BE49-F238E27FC236}">
                <a16:creationId xmlns:a16="http://schemas.microsoft.com/office/drawing/2014/main" id="{C8BAE14F-2708-4AA7-8AB6-6AC70E785E7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945559" y="4235451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0528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13A5E4-CC75-4610-BFDC-FEC3EA4403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1" y="573822"/>
            <a:ext cx="3932767" cy="611188"/>
          </a:xfrm>
        </p:spPr>
        <p:txBody>
          <a:bodyPr/>
          <a:lstStyle/>
          <a:p>
            <a:r>
              <a:rPr lang="en-US" dirty="0"/>
              <a:t>Dataset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CC3EE59-BA21-4085-9C7A-8ED200F7FB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870" y="2739390"/>
            <a:ext cx="4033898" cy="78547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68E4520-FB6D-47DC-AAC0-35BFC7B035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780" y="4118610"/>
            <a:ext cx="2819400" cy="20955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E1DFE73-59A2-49DB-82D1-E49DC4EA14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22770" y="1600200"/>
            <a:ext cx="3834885" cy="346075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46F2CC0-A333-46CC-A7ED-D0DC94998D01}"/>
              </a:ext>
            </a:extLst>
          </p:cNvPr>
          <p:cNvSpPr/>
          <p:nvPr/>
        </p:nvSpPr>
        <p:spPr>
          <a:xfrm>
            <a:off x="279870" y="1687338"/>
            <a:ext cx="56384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333333"/>
                </a:solidFill>
                <a:latin typeface="QlikView Sans"/>
              </a:rPr>
              <a:t>Drinking Water Samples for Public Water Systems (PWSs)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87946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6F2D18-84AC-0C46-A67D-FB13595DAA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California</a:t>
            </a: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5DDC4D85-E230-436F-8C22-0B7C2C35EF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279" y="1122772"/>
            <a:ext cx="6874809" cy="5156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>
            <a:extLst>
              <a:ext uri="{FF2B5EF4-FFF2-40B4-BE49-F238E27FC236}">
                <a16:creationId xmlns:a16="http://schemas.microsoft.com/office/drawing/2014/main" id="{A6623CA5-C06C-4164-99C6-A70A1708A5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9182" y="71120"/>
            <a:ext cx="4652817" cy="3494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3D6ED7D3-D98B-4BF5-99D2-D5B7AEAE20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9182" y="3362482"/>
            <a:ext cx="4652818" cy="3495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39042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6F2D18-84AC-0C46-A67D-FB13595DAA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Massachusetts</a:t>
            </a:r>
          </a:p>
        </p:txBody>
      </p:sp>
      <p:pic>
        <p:nvPicPr>
          <p:cNvPr id="3075" name="Picture 3">
            <a:extLst>
              <a:ext uri="{FF2B5EF4-FFF2-40B4-BE49-F238E27FC236}">
                <a16:creationId xmlns:a16="http://schemas.microsoft.com/office/drawing/2014/main" id="{87F8FA49-29EF-42C8-829C-F40DCCE816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279" y="1085849"/>
            <a:ext cx="6634481" cy="4975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>
            <a:extLst>
              <a:ext uri="{FF2B5EF4-FFF2-40B4-BE49-F238E27FC236}">
                <a16:creationId xmlns:a16="http://schemas.microsoft.com/office/drawing/2014/main" id="{A7207AC1-37E1-455F-9869-B636460897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2039" y="0"/>
            <a:ext cx="4759961" cy="3569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>
            <a:extLst>
              <a:ext uri="{FF2B5EF4-FFF2-40B4-BE49-F238E27FC236}">
                <a16:creationId xmlns:a16="http://schemas.microsoft.com/office/drawing/2014/main" id="{7CCB0F12-3394-45F0-8866-D0E4D57225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8558" y="3327400"/>
            <a:ext cx="4566921" cy="3425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8819393"/>
      </p:ext>
    </p:extLst>
  </p:cSld>
  <p:clrMapOvr>
    <a:masterClrMapping/>
  </p:clrMapOvr>
</p:sld>
</file>

<file path=ppt/theme/theme1.xml><?xml version="1.0" encoding="utf-8"?>
<a:theme xmlns:a="http://schemas.openxmlformats.org/drawingml/2006/main" name="Title Page">
  <a:themeElements>
    <a:clrScheme name="Custom 1">
      <a:dk1>
        <a:srgbClr val="003057"/>
      </a:dk1>
      <a:lt1>
        <a:srgbClr val="FFFFFF"/>
      </a:lt1>
      <a:dk2>
        <a:srgbClr val="545859"/>
      </a:dk2>
      <a:lt2>
        <a:srgbClr val="D6DBD3"/>
      </a:lt2>
      <a:accent1>
        <a:srgbClr val="B3A369"/>
      </a:accent1>
      <a:accent2>
        <a:srgbClr val="64CCC9"/>
      </a:accent2>
      <a:accent3>
        <a:srgbClr val="A3D233"/>
      </a:accent3>
      <a:accent4>
        <a:srgbClr val="EAAA00"/>
      </a:accent4>
      <a:accent5>
        <a:srgbClr val="008C95"/>
      </a:accent5>
      <a:accent6>
        <a:srgbClr val="7800FF"/>
      </a:accent6>
      <a:hlink>
        <a:srgbClr val="0000FF"/>
      </a:hlink>
      <a:folHlink>
        <a:srgbClr val="80008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GATech_PPTtemplate_2021_wide" id="{E85096BA-033B-D848-B268-A76C8AE5D2A4}" vid="{1C4A0A5B-2267-F04A-B00C-3FCDF7CFA02E}"/>
    </a:ext>
  </a:extLst>
</a:theme>
</file>

<file path=ppt/theme/theme2.xml><?xml version="1.0" encoding="utf-8"?>
<a:theme xmlns:a="http://schemas.openxmlformats.org/drawingml/2006/main" name="Dividers">
  <a:themeElements>
    <a:clrScheme name="GA Tech 2021">
      <a:dk1>
        <a:srgbClr val="003057"/>
      </a:dk1>
      <a:lt1>
        <a:srgbClr val="FFFFFF"/>
      </a:lt1>
      <a:dk2>
        <a:srgbClr val="545859"/>
      </a:dk2>
      <a:lt2>
        <a:srgbClr val="D6DBD3"/>
      </a:lt2>
      <a:accent1>
        <a:srgbClr val="EAAA00"/>
      </a:accent1>
      <a:accent2>
        <a:srgbClr val="64CCC9"/>
      </a:accent2>
      <a:accent3>
        <a:srgbClr val="A3D233"/>
      </a:accent3>
      <a:accent4>
        <a:srgbClr val="7800FF"/>
      </a:accent4>
      <a:accent5>
        <a:srgbClr val="008C95"/>
      </a:accent5>
      <a:accent6>
        <a:srgbClr val="E04F38"/>
      </a:accent6>
      <a:hlink>
        <a:srgbClr val="0000FF"/>
      </a:hlink>
      <a:folHlink>
        <a:srgbClr val="80008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GATech_PPTtemplate_2021_wide" id="{E85096BA-033B-D848-B268-A76C8AE5D2A4}" vid="{1C4A0A5B-2267-F04A-B00C-3FCDF7CFA02E}"/>
    </a:ext>
  </a:extLst>
</a:theme>
</file>

<file path=ppt/theme/theme3.xml><?xml version="1.0" encoding="utf-8"?>
<a:theme xmlns:a="http://schemas.openxmlformats.org/drawingml/2006/main" name="Content Page">
  <a:themeElements>
    <a:clrScheme name="GT Theme">
      <a:dk1>
        <a:srgbClr val="003057"/>
      </a:dk1>
      <a:lt1>
        <a:srgbClr val="FFFFFF"/>
      </a:lt1>
      <a:dk2>
        <a:srgbClr val="545859"/>
      </a:dk2>
      <a:lt2>
        <a:srgbClr val="D6DBD3"/>
      </a:lt2>
      <a:accent1>
        <a:srgbClr val="B3A369"/>
      </a:accent1>
      <a:accent2>
        <a:srgbClr val="003057"/>
      </a:accent2>
      <a:accent3>
        <a:srgbClr val="54585A"/>
      </a:accent3>
      <a:accent4>
        <a:srgbClr val="D6DBD4"/>
      </a:accent4>
      <a:accent5>
        <a:srgbClr val="F9F6E5"/>
      </a:accent5>
      <a:accent6>
        <a:srgbClr val="EAAA00"/>
      </a:accent6>
      <a:hlink>
        <a:srgbClr val="0000FF"/>
      </a:hlink>
      <a:folHlink>
        <a:srgbClr val="80008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Tech_PPTtemplate_2021_wide" id="{E85096BA-033B-D848-B268-A76C8AE5D2A4}" vid="{C86BDF43-62E5-5C4C-BBB8-C9F548430792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2D1746BFC14D8429634112C9853E92C" ma:contentTypeVersion="14" ma:contentTypeDescription="Create a new document." ma:contentTypeScope="" ma:versionID="586ee01eaeed33dca70a7211248bc070">
  <xsd:schema xmlns:xsd="http://www.w3.org/2001/XMLSchema" xmlns:xs="http://www.w3.org/2001/XMLSchema" xmlns:p="http://schemas.microsoft.com/office/2006/metadata/properties" xmlns:ns3="6d1ac275-8fd6-4d19-aafe-7dd0cdc09dcb" xmlns:ns4="8254329c-3908-4b6c-895c-6656eeff6aff" targetNamespace="http://schemas.microsoft.com/office/2006/metadata/properties" ma:root="true" ma:fieldsID="b66d28d476707faa295ffa961c7c3f45" ns3:_="" ns4:_="">
    <xsd:import namespace="6d1ac275-8fd6-4d19-aafe-7dd0cdc09dcb"/>
    <xsd:import namespace="8254329c-3908-4b6c-895c-6656eeff6aff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LengthInSeconds" minOccurs="0"/>
                <xsd:element ref="ns3:_activit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d1ac275-8fd6-4d19-aafe-7dd0cdc09dc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_activity" ma:index="21" nillable="true" ma:displayName="_activity" ma:hidden="true" ma:internalName="_activity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254329c-3908-4b6c-895c-6656eeff6aff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6d1ac275-8fd6-4d19-aafe-7dd0cdc09dcb" xsi:nil="true"/>
  </documentManagement>
</p:properties>
</file>

<file path=customXml/itemProps1.xml><?xml version="1.0" encoding="utf-8"?>
<ds:datastoreItem xmlns:ds="http://schemas.openxmlformats.org/officeDocument/2006/customXml" ds:itemID="{26F33BAE-6D43-4231-B8DB-8888F386515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d1ac275-8fd6-4d19-aafe-7dd0cdc09dcb"/>
    <ds:schemaRef ds:uri="8254329c-3908-4b6c-895c-6656eeff6af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6341CD38-C510-45C1-8C72-226206CEF17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E14AA95-FB64-4307-B8BC-54C21066A6F9}">
  <ds:schemaRefs>
    <ds:schemaRef ds:uri="http://www.w3.org/XML/1998/namespace"/>
    <ds:schemaRef ds:uri="http://schemas.microsoft.com/office/2006/documentManagement/types"/>
    <ds:schemaRef ds:uri="http://purl.org/dc/dcmitype/"/>
    <ds:schemaRef ds:uri="http://purl.org/dc/elements/1.1/"/>
    <ds:schemaRef ds:uri="8254329c-3908-4b6c-895c-6656eeff6aff"/>
    <ds:schemaRef ds:uri="6d1ac275-8fd6-4d19-aafe-7dd0cdc09dcb"/>
    <ds:schemaRef ds:uri="http://schemas.openxmlformats.org/package/2006/metadata/core-properties"/>
    <ds:schemaRef ds:uri="http://purl.org/dc/terms/"/>
    <ds:schemaRef ds:uri="http://schemas.microsoft.com/office/infopath/2007/PartnerControls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GATech_PPTtemplate_2021_wide</Template>
  <TotalTime>10487</TotalTime>
  <Words>1281</Words>
  <Application>Microsoft Office PowerPoint</Application>
  <PresentationFormat>Widescreen</PresentationFormat>
  <Paragraphs>146</Paragraphs>
  <Slides>24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24</vt:i4>
      </vt:variant>
    </vt:vector>
  </HeadingPairs>
  <TitlesOfParts>
    <vt:vector size="33" baseType="lpstr">
      <vt:lpstr>Arial</vt:lpstr>
      <vt:lpstr>Source Sans Pro Web</vt:lpstr>
      <vt:lpstr>Calibri</vt:lpstr>
      <vt:lpstr>Roboto</vt:lpstr>
      <vt:lpstr>Courier New</vt:lpstr>
      <vt:lpstr>QlikView Sans</vt:lpstr>
      <vt:lpstr>Title Page</vt:lpstr>
      <vt:lpstr>Dividers</vt:lpstr>
      <vt:lpstr>Content Page</vt:lpstr>
      <vt:lpstr>Analysis of Poly- and Perfluoroalkyl Substances in Drinking Water across CA, MA and MI</vt:lpstr>
      <vt:lpstr>What is PFAS?</vt:lpstr>
      <vt:lpstr>What we don’t fully understand about PFAS yet</vt:lpstr>
      <vt:lpstr>PowerPoint Presentation</vt:lpstr>
      <vt:lpstr>EPA’s Drinking Water Health Advisories for PFOA and PFOS </vt:lpstr>
      <vt:lpstr>Data Analysis</vt:lpstr>
      <vt:lpstr>Dataset</vt:lpstr>
      <vt:lpstr>California</vt:lpstr>
      <vt:lpstr>Massachusetts</vt:lpstr>
      <vt:lpstr>Michigan</vt:lpstr>
      <vt:lpstr>Linear Regression</vt:lpstr>
      <vt:lpstr>k-Means Clustering Analysis</vt:lpstr>
      <vt:lpstr>k-Means Clustering Analysis</vt:lpstr>
      <vt:lpstr>Gaussian Mixture Models</vt:lpstr>
      <vt:lpstr>GMMs (PFOS) Quality Analysis – Clustering </vt:lpstr>
      <vt:lpstr>GMMs (PFOS) Quality Analysis - Silhouette Scores</vt:lpstr>
      <vt:lpstr>GMMs (PFOA) Quality Analysis – Clustering </vt:lpstr>
      <vt:lpstr>GMMs (PFOA) Quality Analysis - Silhouette Scores</vt:lpstr>
      <vt:lpstr>Gaussian Matrix Models Analysis  STATEWISE</vt:lpstr>
      <vt:lpstr>PowerPoint Presentation</vt:lpstr>
      <vt:lpstr>What does all this signify?</vt:lpstr>
      <vt:lpstr>Future Works</vt:lpstr>
      <vt:lpstr>References</vt:lpstr>
      <vt:lpstr>Analysis of Poly- and Perfluoroalkyl Substances in Drinking Water across CA, MA and MI</vt:lpstr>
    </vt:vector>
  </TitlesOfParts>
  <Company>Georgia Institute of Technology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Shapes and Charts  Style Guide</dc:title>
  <dc:creator>Perez, Raul N</dc:creator>
  <cp:lastModifiedBy>Samarth Suresh</cp:lastModifiedBy>
  <cp:revision>30</cp:revision>
  <dcterms:created xsi:type="dcterms:W3CDTF">2022-08-24T13:02:54Z</dcterms:created>
  <dcterms:modified xsi:type="dcterms:W3CDTF">2023-04-24T03:07:45Z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0x01010012D1746BFC14D8429634112C9853E92C</vt:lpwstr>
  </property>
</Properties>
</file>