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95" r:id="rId3"/>
    <p:sldId id="296" r:id="rId4"/>
    <p:sldId id="297" r:id="rId5"/>
    <p:sldId id="299" r:id="rId6"/>
    <p:sldId id="298" r:id="rId7"/>
    <p:sldId id="307" r:id="rId8"/>
    <p:sldId id="302" r:id="rId9"/>
    <p:sldId id="301" r:id="rId10"/>
    <p:sldId id="310" r:id="rId11"/>
    <p:sldId id="311" r:id="rId12"/>
    <p:sldId id="304" r:id="rId13"/>
    <p:sldId id="305" r:id="rId14"/>
    <p:sldId id="313" r:id="rId15"/>
    <p:sldId id="308" r:id="rId16"/>
    <p:sldId id="309" r:id="rId17"/>
  </p:sldIdLst>
  <p:sldSz cx="9144000" cy="5143500" type="screen16x9"/>
  <p:notesSz cx="6858000" cy="9144000"/>
  <p:embeddedFontLst>
    <p:embeddedFont>
      <p:font typeface="Abril Fatface" panose="02000503000000020003" pitchFamily="2" charset="0"/>
      <p:regular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PT Serif" panose="020A0603040505020204" pitchFamily="18" charset="0"/>
      <p:regular r:id="rId24"/>
      <p:bold r:id="rId25"/>
      <p:italic r:id="rId26"/>
      <p:boldItalic r:id="rId27"/>
    </p:embeddedFont>
    <p:embeddedFont>
      <p:font typeface="Segoe UI" panose="020B05020402040202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DF9FF"/>
    <a:srgbClr val="007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93B067-BF6A-40A1-B0E3-FD2B09C731DA}" v="17" dt="2023-04-19T15:11:06.603"/>
  </p1510:revLst>
</p1510:revInfo>
</file>

<file path=ppt/tableStyles.xml><?xml version="1.0" encoding="utf-8"?>
<a:tblStyleLst xmlns:a="http://schemas.openxmlformats.org/drawingml/2006/main" def="{A644D327-C8C6-4163-A623-057FE4961991}">
  <a:tblStyle styleId="{A644D327-C8C6-4163-A623-057FE49619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F84729-DA0B-49D1-B9D5-606E54AD43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4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ey, Janhvi" userId="aca93214-1bfe-4b28-80e7-cfa171ed7cd5" providerId="ADAL" clId="{E993B067-BF6A-40A1-B0E3-FD2B09C731DA}"/>
    <pc:docChg chg="undo custSel addSld delSld modSld sldOrd">
      <pc:chgData name="Dubey, Janhvi" userId="aca93214-1bfe-4b28-80e7-cfa171ed7cd5" providerId="ADAL" clId="{E993B067-BF6A-40A1-B0E3-FD2B09C731DA}" dt="2023-04-19T15:13:49.759" v="199" actId="20577"/>
      <pc:docMkLst>
        <pc:docMk/>
      </pc:docMkLst>
      <pc:sldChg chg="modSp mod">
        <pc:chgData name="Dubey, Janhvi" userId="aca93214-1bfe-4b28-80e7-cfa171ed7cd5" providerId="ADAL" clId="{E993B067-BF6A-40A1-B0E3-FD2B09C731DA}" dt="2023-04-18T21:00:47.292" v="40" actId="20577"/>
        <pc:sldMkLst>
          <pc:docMk/>
          <pc:sldMk cId="0" sldId="256"/>
        </pc:sldMkLst>
        <pc:spChg chg="mod">
          <ac:chgData name="Dubey, Janhvi" userId="aca93214-1bfe-4b28-80e7-cfa171ed7cd5" providerId="ADAL" clId="{E993B067-BF6A-40A1-B0E3-FD2B09C731DA}" dt="2023-04-18T21:00:47.292" v="40" actId="20577"/>
          <ac:spMkLst>
            <pc:docMk/>
            <pc:sldMk cId="0" sldId="256"/>
            <ac:spMk id="257" creationId="{00000000-0000-0000-0000-000000000000}"/>
          </ac:spMkLst>
        </pc:spChg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57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58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59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60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61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62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63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64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65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66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67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68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69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70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71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72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73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74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75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76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77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78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79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80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81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82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83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84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85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86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87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88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89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90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91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92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93"/>
        </pc:sldMkLst>
      </pc:sldChg>
      <pc:sldChg chg="del">
        <pc:chgData name="Dubey, Janhvi" userId="aca93214-1bfe-4b28-80e7-cfa171ed7cd5" providerId="ADAL" clId="{E993B067-BF6A-40A1-B0E3-FD2B09C731DA}" dt="2023-04-18T21:11:18.576" v="67" actId="47"/>
        <pc:sldMkLst>
          <pc:docMk/>
          <pc:sldMk cId="0" sldId="294"/>
        </pc:sldMkLst>
      </pc:sldChg>
      <pc:sldChg chg="del">
        <pc:chgData name="Dubey, Janhvi" userId="aca93214-1bfe-4b28-80e7-cfa171ed7cd5" providerId="ADAL" clId="{E993B067-BF6A-40A1-B0E3-FD2B09C731DA}" dt="2023-04-18T20:56:25.541" v="0" actId="47"/>
        <pc:sldMkLst>
          <pc:docMk/>
          <pc:sldMk cId="1979903431" sldId="300"/>
        </pc:sldMkLst>
      </pc:sldChg>
      <pc:sldChg chg="modSp mod">
        <pc:chgData name="Dubey, Janhvi" userId="aca93214-1bfe-4b28-80e7-cfa171ed7cd5" providerId="ADAL" clId="{E993B067-BF6A-40A1-B0E3-FD2B09C731DA}" dt="2023-04-19T15:05:00.652" v="188" actId="20577"/>
        <pc:sldMkLst>
          <pc:docMk/>
          <pc:sldMk cId="3983087744" sldId="301"/>
        </pc:sldMkLst>
        <pc:spChg chg="mod">
          <ac:chgData name="Dubey, Janhvi" userId="aca93214-1bfe-4b28-80e7-cfa171ed7cd5" providerId="ADAL" clId="{E993B067-BF6A-40A1-B0E3-FD2B09C731DA}" dt="2023-04-19T15:05:00.652" v="188" actId="20577"/>
          <ac:spMkLst>
            <pc:docMk/>
            <pc:sldMk cId="3983087744" sldId="301"/>
            <ac:spMk id="7" creationId="{7EA8D20C-C4A5-B8C8-9CD2-A81B41F78995}"/>
          </ac:spMkLst>
        </pc:spChg>
      </pc:sldChg>
      <pc:sldChg chg="modSp mod">
        <pc:chgData name="Dubey, Janhvi" userId="aca93214-1bfe-4b28-80e7-cfa171ed7cd5" providerId="ADAL" clId="{E993B067-BF6A-40A1-B0E3-FD2B09C731DA}" dt="2023-04-18T21:03:29.942" v="53" actId="20577"/>
        <pc:sldMkLst>
          <pc:docMk/>
          <pc:sldMk cId="3852415252" sldId="302"/>
        </pc:sldMkLst>
        <pc:spChg chg="mod">
          <ac:chgData name="Dubey, Janhvi" userId="aca93214-1bfe-4b28-80e7-cfa171ed7cd5" providerId="ADAL" clId="{E993B067-BF6A-40A1-B0E3-FD2B09C731DA}" dt="2023-04-18T21:03:29.942" v="53" actId="20577"/>
          <ac:spMkLst>
            <pc:docMk/>
            <pc:sldMk cId="3852415252" sldId="302"/>
            <ac:spMk id="7" creationId="{7EA8D20C-C4A5-B8C8-9CD2-A81B41F78995}"/>
          </ac:spMkLst>
        </pc:spChg>
      </pc:sldChg>
      <pc:sldChg chg="del">
        <pc:chgData name="Dubey, Janhvi" userId="aca93214-1bfe-4b28-80e7-cfa171ed7cd5" providerId="ADAL" clId="{E993B067-BF6A-40A1-B0E3-FD2B09C731DA}" dt="2023-04-18T20:56:28.761" v="1" actId="47"/>
        <pc:sldMkLst>
          <pc:docMk/>
          <pc:sldMk cId="2881891266" sldId="303"/>
        </pc:sldMkLst>
      </pc:sldChg>
      <pc:sldChg chg="del">
        <pc:chgData name="Dubey, Janhvi" userId="aca93214-1bfe-4b28-80e7-cfa171ed7cd5" providerId="ADAL" clId="{E993B067-BF6A-40A1-B0E3-FD2B09C731DA}" dt="2023-04-18T20:56:32.126" v="2" actId="47"/>
        <pc:sldMkLst>
          <pc:docMk/>
          <pc:sldMk cId="3390008390" sldId="306"/>
        </pc:sldMkLst>
      </pc:sldChg>
      <pc:sldChg chg="addSp modSp mod">
        <pc:chgData name="Dubey, Janhvi" userId="aca93214-1bfe-4b28-80e7-cfa171ed7cd5" providerId="ADAL" clId="{E993B067-BF6A-40A1-B0E3-FD2B09C731DA}" dt="2023-04-18T21:42:40.503" v="161" actId="1076"/>
        <pc:sldMkLst>
          <pc:docMk/>
          <pc:sldMk cId="3582813360" sldId="307"/>
        </pc:sldMkLst>
        <pc:spChg chg="add mod">
          <ac:chgData name="Dubey, Janhvi" userId="aca93214-1bfe-4b28-80e7-cfa171ed7cd5" providerId="ADAL" clId="{E993B067-BF6A-40A1-B0E3-FD2B09C731DA}" dt="2023-04-18T21:42:40.503" v="161" actId="1076"/>
          <ac:spMkLst>
            <pc:docMk/>
            <pc:sldMk cId="3582813360" sldId="307"/>
            <ac:spMk id="4" creationId="{06EF39C5-77E5-BE96-77D3-C6A35F60DCE6}"/>
          </ac:spMkLst>
        </pc:spChg>
        <pc:spChg chg="add mod">
          <ac:chgData name="Dubey, Janhvi" userId="aca93214-1bfe-4b28-80e7-cfa171ed7cd5" providerId="ADAL" clId="{E993B067-BF6A-40A1-B0E3-FD2B09C731DA}" dt="2023-04-18T21:42:29.081" v="158" actId="1076"/>
          <ac:spMkLst>
            <pc:docMk/>
            <pc:sldMk cId="3582813360" sldId="307"/>
            <ac:spMk id="5" creationId="{1AE0F5D1-9C19-58FC-52C7-A67DA57A080D}"/>
          </ac:spMkLst>
        </pc:spChg>
        <pc:spChg chg="mod">
          <ac:chgData name="Dubey, Janhvi" userId="aca93214-1bfe-4b28-80e7-cfa171ed7cd5" providerId="ADAL" clId="{E993B067-BF6A-40A1-B0E3-FD2B09C731DA}" dt="2023-04-18T21:14:58.780" v="104" actId="1076"/>
          <ac:spMkLst>
            <pc:docMk/>
            <pc:sldMk cId="3582813360" sldId="307"/>
            <ac:spMk id="6" creationId="{631C15F5-F4B3-86AE-8FC3-EF50B5551D16}"/>
          </ac:spMkLst>
        </pc:spChg>
        <pc:spChg chg="mod">
          <ac:chgData name="Dubey, Janhvi" userId="aca93214-1bfe-4b28-80e7-cfa171ed7cd5" providerId="ADAL" clId="{E993B067-BF6A-40A1-B0E3-FD2B09C731DA}" dt="2023-04-18T21:41:33.584" v="135" actId="1076"/>
          <ac:spMkLst>
            <pc:docMk/>
            <pc:sldMk cId="3582813360" sldId="307"/>
            <ac:spMk id="8" creationId="{23FCAB3A-5A43-544D-ECBF-F61B3B3A5ABD}"/>
          </ac:spMkLst>
        </pc:spChg>
        <pc:spChg chg="add mod">
          <ac:chgData name="Dubey, Janhvi" userId="aca93214-1bfe-4b28-80e7-cfa171ed7cd5" providerId="ADAL" clId="{E993B067-BF6A-40A1-B0E3-FD2B09C731DA}" dt="2023-04-18T21:42:32.879" v="159" actId="14100"/>
          <ac:spMkLst>
            <pc:docMk/>
            <pc:sldMk cId="3582813360" sldId="307"/>
            <ac:spMk id="12" creationId="{B70640C5-84BF-650D-099F-95BA271A41A4}"/>
          </ac:spMkLst>
        </pc:spChg>
        <pc:grpChg chg="mod">
          <ac:chgData name="Dubey, Janhvi" userId="aca93214-1bfe-4b28-80e7-cfa171ed7cd5" providerId="ADAL" clId="{E993B067-BF6A-40A1-B0E3-FD2B09C731DA}" dt="2023-04-18T21:14:58.780" v="104" actId="1076"/>
          <ac:grpSpMkLst>
            <pc:docMk/>
            <pc:sldMk cId="3582813360" sldId="307"/>
            <ac:grpSpMk id="7" creationId="{0DACAFF7-4048-FA6C-B3D1-6651A928E73B}"/>
          </ac:grpSpMkLst>
        </pc:grpChg>
        <pc:grpChg chg="mod">
          <ac:chgData name="Dubey, Janhvi" userId="aca93214-1bfe-4b28-80e7-cfa171ed7cd5" providerId="ADAL" clId="{E993B067-BF6A-40A1-B0E3-FD2B09C731DA}" dt="2023-04-18T21:41:33.584" v="135" actId="1076"/>
          <ac:grpSpMkLst>
            <pc:docMk/>
            <pc:sldMk cId="3582813360" sldId="307"/>
            <ac:grpSpMk id="9" creationId="{F221D0E5-A7F5-E7B3-27D1-548E2C1D7F79}"/>
          </ac:grpSpMkLst>
        </pc:grpChg>
        <pc:picChg chg="mod">
          <ac:chgData name="Dubey, Janhvi" userId="aca93214-1bfe-4b28-80e7-cfa171ed7cd5" providerId="ADAL" clId="{E993B067-BF6A-40A1-B0E3-FD2B09C731DA}" dt="2023-04-18T21:14:58.780" v="104" actId="1076"/>
          <ac:picMkLst>
            <pc:docMk/>
            <pc:sldMk cId="3582813360" sldId="307"/>
            <ac:picMk id="6146" creationId="{5FF38A43-658B-90DA-99FD-033B6B49F469}"/>
          </ac:picMkLst>
        </pc:picChg>
        <pc:picChg chg="mod">
          <ac:chgData name="Dubey, Janhvi" userId="aca93214-1bfe-4b28-80e7-cfa171ed7cd5" providerId="ADAL" clId="{E993B067-BF6A-40A1-B0E3-FD2B09C731DA}" dt="2023-04-18T21:41:33.584" v="135" actId="1076"/>
          <ac:picMkLst>
            <pc:docMk/>
            <pc:sldMk cId="3582813360" sldId="307"/>
            <ac:picMk id="6150" creationId="{7055A380-AF9B-3F4C-B570-4433DEB16199}"/>
          </ac:picMkLst>
        </pc:picChg>
      </pc:sldChg>
      <pc:sldChg chg="addSp delSp modSp mod">
        <pc:chgData name="Dubey, Janhvi" userId="aca93214-1bfe-4b28-80e7-cfa171ed7cd5" providerId="ADAL" clId="{E993B067-BF6A-40A1-B0E3-FD2B09C731DA}" dt="2023-04-18T21:44:10.170" v="166" actId="948"/>
        <pc:sldMkLst>
          <pc:docMk/>
          <pc:sldMk cId="1613270524" sldId="308"/>
        </pc:sldMkLst>
        <pc:spChg chg="mod">
          <ac:chgData name="Dubey, Janhvi" userId="aca93214-1bfe-4b28-80e7-cfa171ed7cd5" providerId="ADAL" clId="{E993B067-BF6A-40A1-B0E3-FD2B09C731DA}" dt="2023-04-18T20:58:11.192" v="23" actId="164"/>
          <ac:spMkLst>
            <pc:docMk/>
            <pc:sldMk cId="1613270524" sldId="308"/>
            <ac:spMk id="2" creationId="{5F2C3DE7-6BF7-3552-9ADA-48DCB22186FE}"/>
          </ac:spMkLst>
        </pc:spChg>
        <pc:spChg chg="add mod">
          <ac:chgData name="Dubey, Janhvi" userId="aca93214-1bfe-4b28-80e7-cfa171ed7cd5" providerId="ADAL" clId="{E993B067-BF6A-40A1-B0E3-FD2B09C731DA}" dt="2023-04-18T20:58:46.708" v="28" actId="14100"/>
          <ac:spMkLst>
            <pc:docMk/>
            <pc:sldMk cId="1613270524" sldId="308"/>
            <ac:spMk id="3" creationId="{F63B1E37-907E-70F5-A411-B60D3CCCD75A}"/>
          </ac:spMkLst>
        </pc:spChg>
        <pc:spChg chg="add mod">
          <ac:chgData name="Dubey, Janhvi" userId="aca93214-1bfe-4b28-80e7-cfa171ed7cd5" providerId="ADAL" clId="{E993B067-BF6A-40A1-B0E3-FD2B09C731DA}" dt="2023-04-18T20:58:40.974" v="27" actId="14100"/>
          <ac:spMkLst>
            <pc:docMk/>
            <pc:sldMk cId="1613270524" sldId="308"/>
            <ac:spMk id="4" creationId="{04211E5F-6656-33E6-70FB-C8F0291A68CE}"/>
          </ac:spMkLst>
        </pc:spChg>
        <pc:spChg chg="add mod">
          <ac:chgData name="Dubey, Janhvi" userId="aca93214-1bfe-4b28-80e7-cfa171ed7cd5" providerId="ADAL" clId="{E993B067-BF6A-40A1-B0E3-FD2B09C731DA}" dt="2023-04-18T20:58:16.833" v="24" actId="164"/>
          <ac:spMkLst>
            <pc:docMk/>
            <pc:sldMk cId="1613270524" sldId="308"/>
            <ac:spMk id="5" creationId="{625DF6FD-FF69-4BCB-5E81-7DE63C0DAAB1}"/>
          </ac:spMkLst>
        </pc:spChg>
        <pc:spChg chg="mod">
          <ac:chgData name="Dubey, Janhvi" userId="aca93214-1bfe-4b28-80e7-cfa171ed7cd5" providerId="ADAL" clId="{E993B067-BF6A-40A1-B0E3-FD2B09C731DA}" dt="2023-04-18T20:58:03.639" v="22" actId="164"/>
          <ac:spMkLst>
            <pc:docMk/>
            <pc:sldMk cId="1613270524" sldId="308"/>
            <ac:spMk id="6" creationId="{631C15F5-F4B3-86AE-8FC3-EF50B5551D16}"/>
          </ac:spMkLst>
        </pc:spChg>
        <pc:spChg chg="mod">
          <ac:chgData name="Dubey, Janhvi" userId="aca93214-1bfe-4b28-80e7-cfa171ed7cd5" providerId="ADAL" clId="{E993B067-BF6A-40A1-B0E3-FD2B09C731DA}" dt="2023-04-18T20:58:11.192" v="23" actId="164"/>
          <ac:spMkLst>
            <pc:docMk/>
            <pc:sldMk cId="1613270524" sldId="308"/>
            <ac:spMk id="8" creationId="{23FCAB3A-5A43-544D-ECBF-F61B3B3A5ABD}"/>
          </ac:spMkLst>
        </pc:spChg>
        <pc:spChg chg="mod">
          <ac:chgData name="Dubey, Janhvi" userId="aca93214-1bfe-4b28-80e7-cfa171ed7cd5" providerId="ADAL" clId="{E993B067-BF6A-40A1-B0E3-FD2B09C731DA}" dt="2023-04-18T20:58:16.833" v="24" actId="164"/>
          <ac:spMkLst>
            <pc:docMk/>
            <pc:sldMk cId="1613270524" sldId="308"/>
            <ac:spMk id="10" creationId="{4556F879-7CA5-D852-ADC9-65B9C2AFCA6D}"/>
          </ac:spMkLst>
        </pc:spChg>
        <pc:spChg chg="mod">
          <ac:chgData name="Dubey, Janhvi" userId="aca93214-1bfe-4b28-80e7-cfa171ed7cd5" providerId="ADAL" clId="{E993B067-BF6A-40A1-B0E3-FD2B09C731DA}" dt="2023-04-18T21:12:30.484" v="87" actId="20577"/>
          <ac:spMkLst>
            <pc:docMk/>
            <pc:sldMk cId="1613270524" sldId="308"/>
            <ac:spMk id="12" creationId="{4840346F-51F0-F483-3F46-BA21C31E4C33}"/>
          </ac:spMkLst>
        </pc:spChg>
        <pc:spChg chg="add mod">
          <ac:chgData name="Dubey, Janhvi" userId="aca93214-1bfe-4b28-80e7-cfa171ed7cd5" providerId="ADAL" clId="{E993B067-BF6A-40A1-B0E3-FD2B09C731DA}" dt="2023-04-18T21:44:10.170" v="166" actId="948"/>
          <ac:spMkLst>
            <pc:docMk/>
            <pc:sldMk cId="1613270524" sldId="308"/>
            <ac:spMk id="13" creationId="{5A836151-0F15-F03B-8E9E-5492B09E25F6}"/>
          </ac:spMkLst>
        </pc:spChg>
        <pc:spChg chg="mod">
          <ac:chgData name="Dubey, Janhvi" userId="aca93214-1bfe-4b28-80e7-cfa171ed7cd5" providerId="ADAL" clId="{E993B067-BF6A-40A1-B0E3-FD2B09C731DA}" dt="2023-04-18T21:08:31.729" v="65" actId="20577"/>
          <ac:spMkLst>
            <pc:docMk/>
            <pc:sldMk cId="1613270524" sldId="308"/>
            <ac:spMk id="14" creationId="{A6EF53E7-3754-C033-FAE0-1004617D6129}"/>
          </ac:spMkLst>
        </pc:spChg>
        <pc:spChg chg="mod">
          <ac:chgData name="Dubey, Janhvi" userId="aca93214-1bfe-4b28-80e7-cfa171ed7cd5" providerId="ADAL" clId="{E993B067-BF6A-40A1-B0E3-FD2B09C731DA}" dt="2023-04-18T21:10:08.755" v="66" actId="20577"/>
          <ac:spMkLst>
            <pc:docMk/>
            <pc:sldMk cId="1613270524" sldId="308"/>
            <ac:spMk id="16" creationId="{C475B5A1-CC19-F88E-6F03-BC0E0DB0D49A}"/>
          </ac:spMkLst>
        </pc:spChg>
        <pc:grpChg chg="add del mod">
          <ac:chgData name="Dubey, Janhvi" userId="aca93214-1bfe-4b28-80e7-cfa171ed7cd5" providerId="ADAL" clId="{E993B067-BF6A-40A1-B0E3-FD2B09C731DA}" dt="2023-04-18T21:12:35.896" v="88" actId="478"/>
          <ac:grpSpMkLst>
            <pc:docMk/>
            <pc:sldMk cId="1613270524" sldId="308"/>
            <ac:grpSpMk id="7" creationId="{C7A6F511-CFFB-A5DB-DF04-86F96BBD2191}"/>
          </ac:grpSpMkLst>
        </pc:grpChg>
        <pc:grpChg chg="add del mod">
          <ac:chgData name="Dubey, Janhvi" userId="aca93214-1bfe-4b28-80e7-cfa171ed7cd5" providerId="ADAL" clId="{E993B067-BF6A-40A1-B0E3-FD2B09C731DA}" dt="2023-04-18T21:12:35.896" v="88" actId="478"/>
          <ac:grpSpMkLst>
            <pc:docMk/>
            <pc:sldMk cId="1613270524" sldId="308"/>
            <ac:grpSpMk id="9" creationId="{62D25BCA-FF04-4154-A917-88B1D6B31F2D}"/>
          </ac:grpSpMkLst>
        </pc:grpChg>
        <pc:grpChg chg="add del mod">
          <ac:chgData name="Dubey, Janhvi" userId="aca93214-1bfe-4b28-80e7-cfa171ed7cd5" providerId="ADAL" clId="{E993B067-BF6A-40A1-B0E3-FD2B09C731DA}" dt="2023-04-18T21:12:35.896" v="88" actId="478"/>
          <ac:grpSpMkLst>
            <pc:docMk/>
            <pc:sldMk cId="1613270524" sldId="308"/>
            <ac:grpSpMk id="11" creationId="{DE3FA1C4-5170-1079-B576-79638AF3AD02}"/>
          </ac:grpSpMkLst>
        </pc:grpChg>
      </pc:sldChg>
      <pc:sldChg chg="delSp modSp mod ord">
        <pc:chgData name="Dubey, Janhvi" userId="aca93214-1bfe-4b28-80e7-cfa171ed7cd5" providerId="ADAL" clId="{E993B067-BF6A-40A1-B0E3-FD2B09C731DA}" dt="2023-04-19T15:11:37.081" v="196"/>
        <pc:sldMkLst>
          <pc:docMk/>
          <pc:sldMk cId="856015884" sldId="309"/>
        </pc:sldMkLst>
        <pc:spChg chg="mod">
          <ac:chgData name="Dubey, Janhvi" userId="aca93214-1bfe-4b28-80e7-cfa171ed7cd5" providerId="ADAL" clId="{E993B067-BF6A-40A1-B0E3-FD2B09C731DA}" dt="2023-04-18T21:44:58.206" v="186" actId="1076"/>
          <ac:spMkLst>
            <pc:docMk/>
            <pc:sldMk cId="856015884" sldId="309"/>
            <ac:spMk id="468" creationId="{00000000-0000-0000-0000-000000000000}"/>
          </ac:spMkLst>
        </pc:spChg>
        <pc:spChg chg="del">
          <ac:chgData name="Dubey, Janhvi" userId="aca93214-1bfe-4b28-80e7-cfa171ed7cd5" providerId="ADAL" clId="{E993B067-BF6A-40A1-B0E3-FD2B09C731DA}" dt="2023-04-18T21:44:31.419" v="180" actId="478"/>
          <ac:spMkLst>
            <pc:docMk/>
            <pc:sldMk cId="856015884" sldId="309"/>
            <ac:spMk id="469" creationId="{00000000-0000-0000-0000-000000000000}"/>
          </ac:spMkLst>
        </pc:spChg>
      </pc:sldChg>
      <pc:sldChg chg="add del">
        <pc:chgData name="Dubey, Janhvi" userId="aca93214-1bfe-4b28-80e7-cfa171ed7cd5" providerId="ADAL" clId="{E993B067-BF6A-40A1-B0E3-FD2B09C731DA}" dt="2023-04-18T21:12:24.094" v="69" actId="47"/>
        <pc:sldMkLst>
          <pc:docMk/>
          <pc:sldMk cId="116903930" sldId="312"/>
        </pc:sldMkLst>
      </pc:sldChg>
      <pc:sldChg chg="modSp add del mod">
        <pc:chgData name="Dubey, Janhvi" userId="aca93214-1bfe-4b28-80e7-cfa171ed7cd5" providerId="ADAL" clId="{E993B067-BF6A-40A1-B0E3-FD2B09C731DA}" dt="2023-04-19T15:11:11.433" v="192" actId="47"/>
        <pc:sldMkLst>
          <pc:docMk/>
          <pc:sldMk cId="204125263" sldId="312"/>
        </pc:sldMkLst>
        <pc:spChg chg="mod">
          <ac:chgData name="Dubey, Janhvi" userId="aca93214-1bfe-4b28-80e7-cfa171ed7cd5" providerId="ADAL" clId="{E993B067-BF6A-40A1-B0E3-FD2B09C731DA}" dt="2023-04-19T15:11:03.888" v="190" actId="20577"/>
          <ac:spMkLst>
            <pc:docMk/>
            <pc:sldMk cId="204125263" sldId="312"/>
            <ac:spMk id="14" creationId="{A6EF53E7-3754-C033-FAE0-1004617D6129}"/>
          </ac:spMkLst>
        </pc:spChg>
      </pc:sldChg>
      <pc:sldChg chg="modSp add mod">
        <pc:chgData name="Dubey, Janhvi" userId="aca93214-1bfe-4b28-80e7-cfa171ed7cd5" providerId="ADAL" clId="{E993B067-BF6A-40A1-B0E3-FD2B09C731DA}" dt="2023-04-19T15:13:49.759" v="199" actId="20577"/>
        <pc:sldMkLst>
          <pc:docMk/>
          <pc:sldMk cId="2947560376" sldId="313"/>
        </pc:sldMkLst>
        <pc:spChg chg="mod">
          <ac:chgData name="Dubey, Janhvi" userId="aca93214-1bfe-4b28-80e7-cfa171ed7cd5" providerId="ADAL" clId="{E993B067-BF6A-40A1-B0E3-FD2B09C731DA}" dt="2023-04-19T15:13:49.759" v="199" actId="20577"/>
          <ac:spMkLst>
            <pc:docMk/>
            <pc:sldMk cId="2947560376" sldId="313"/>
            <ac:spMk id="14" creationId="{A6EF53E7-3754-C033-FAE0-1004617D6129}"/>
          </ac:spMkLst>
        </pc:spChg>
      </pc:sldChg>
      <pc:sldMasterChg chg="delSldLayout">
        <pc:chgData name="Dubey, Janhvi" userId="aca93214-1bfe-4b28-80e7-cfa171ed7cd5" providerId="ADAL" clId="{E993B067-BF6A-40A1-B0E3-FD2B09C731DA}" dt="2023-04-18T21:11:18.576" v="67" actId="47"/>
        <pc:sldMasterMkLst>
          <pc:docMk/>
          <pc:sldMasterMk cId="0" sldId="2147483658"/>
        </pc:sldMasterMkLst>
        <pc:sldLayoutChg chg="del">
          <pc:chgData name="Dubey, Janhvi" userId="aca93214-1bfe-4b28-80e7-cfa171ed7cd5" providerId="ADAL" clId="{E993B067-BF6A-40A1-B0E3-FD2B09C731DA}" dt="2023-04-18T21:11:18.576" v="67" actId="47"/>
          <pc:sldLayoutMkLst>
            <pc:docMk/>
            <pc:sldMasterMk cId="0" sldId="2147483658"/>
            <pc:sldLayoutMk cId="0" sldId="2147483649"/>
          </pc:sldLayoutMkLst>
        </pc:sldLayoutChg>
        <pc:sldLayoutChg chg="del">
          <pc:chgData name="Dubey, Janhvi" userId="aca93214-1bfe-4b28-80e7-cfa171ed7cd5" providerId="ADAL" clId="{E993B067-BF6A-40A1-B0E3-FD2B09C731DA}" dt="2023-04-18T21:11:18.576" v="67" actId="47"/>
          <pc:sldLayoutMkLst>
            <pc:docMk/>
            <pc:sldMasterMk cId="0" sldId="2147483658"/>
            <pc:sldLayoutMk cId="0" sldId="2147483650"/>
          </pc:sldLayoutMkLst>
        </pc:sldLayoutChg>
        <pc:sldLayoutChg chg="del">
          <pc:chgData name="Dubey, Janhvi" userId="aca93214-1bfe-4b28-80e7-cfa171ed7cd5" providerId="ADAL" clId="{E993B067-BF6A-40A1-B0E3-FD2B09C731DA}" dt="2023-04-18T21:11:18.576" v="67" actId="47"/>
          <pc:sldLayoutMkLst>
            <pc:docMk/>
            <pc:sldMasterMk cId="0" sldId="2147483658"/>
            <pc:sldLayoutMk cId="0" sldId="2147483652"/>
          </pc:sldLayoutMkLst>
        </pc:sldLayoutChg>
        <pc:sldLayoutChg chg="del">
          <pc:chgData name="Dubey, Janhvi" userId="aca93214-1bfe-4b28-80e7-cfa171ed7cd5" providerId="ADAL" clId="{E993B067-BF6A-40A1-B0E3-FD2B09C731DA}" dt="2023-04-18T21:11:18.576" v="67" actId="47"/>
          <pc:sldLayoutMkLst>
            <pc:docMk/>
            <pc:sldMasterMk cId="0" sldId="2147483658"/>
            <pc:sldLayoutMk cId="0" sldId="2147483653"/>
          </pc:sldLayoutMkLst>
        </pc:sldLayoutChg>
        <pc:sldLayoutChg chg="del">
          <pc:chgData name="Dubey, Janhvi" userId="aca93214-1bfe-4b28-80e7-cfa171ed7cd5" providerId="ADAL" clId="{E993B067-BF6A-40A1-B0E3-FD2B09C731DA}" dt="2023-04-18T21:11:18.576" v="67" actId="47"/>
          <pc:sldLayoutMkLst>
            <pc:docMk/>
            <pc:sldMasterMk cId="0" sldId="2147483658"/>
            <pc:sldLayoutMk cId="0" sldId="2147483654"/>
          </pc:sldLayoutMkLst>
        </pc:sldLayoutChg>
        <pc:sldLayoutChg chg="del">
          <pc:chgData name="Dubey, Janhvi" userId="aca93214-1bfe-4b28-80e7-cfa171ed7cd5" providerId="ADAL" clId="{E993B067-BF6A-40A1-B0E3-FD2B09C731DA}" dt="2023-04-18T21:11:18.576" v="67" actId="47"/>
          <pc:sldLayoutMkLst>
            <pc:docMk/>
            <pc:sldMasterMk cId="0" sldId="2147483658"/>
            <pc:sldLayoutMk cId="0" sldId="2147483655"/>
          </pc:sldLayoutMkLst>
        </pc:sldLayoutChg>
        <pc:sldLayoutChg chg="del">
          <pc:chgData name="Dubey, Janhvi" userId="aca93214-1bfe-4b28-80e7-cfa171ed7cd5" providerId="ADAL" clId="{E993B067-BF6A-40A1-B0E3-FD2B09C731DA}" dt="2023-04-18T21:11:18.576" v="67" actId="47"/>
          <pc:sldLayoutMkLst>
            <pc:docMk/>
            <pc:sldMasterMk cId="0" sldId="2147483658"/>
            <pc:sldLayoutMk cId="0" sldId="214748365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PT Serif" panose="020A0603040505020204" pitchFamily="18" charset="0"/>
              </a:rPr>
              <a:t>CPI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CPI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6A-4FC5-812D-3156716EB1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6A-4FC5-812D-3156716EB1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6A-4FC5-812D-3156716EB1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6A-4FC5-812D-3156716EB1C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B6A-4FC5-812D-3156716EB1CA}"/>
              </c:ext>
            </c:extLst>
          </c:dPt>
          <c:dPt>
            <c:idx val="5"/>
            <c:bubble3D val="0"/>
            <c:spPr>
              <a:solidFill>
                <a:srgbClr val="BDF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01-42FF-9F8C-45012D91803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B6A-4FC5-812D-3156716EB1CA}"/>
              </c:ext>
            </c:extLst>
          </c:dPt>
          <c:cat>
            <c:strRef>
              <c:f>Sheet1!$A$2:$A$8</c:f>
              <c:strCache>
                <c:ptCount val="7"/>
                <c:pt idx="0">
                  <c:v>Energy</c:v>
                </c:pt>
                <c:pt idx="1">
                  <c:v>Food and Beverages</c:v>
                </c:pt>
                <c:pt idx="2">
                  <c:v>Housing</c:v>
                </c:pt>
                <c:pt idx="3">
                  <c:v>Apparel</c:v>
                </c:pt>
                <c:pt idx="4">
                  <c:v>Medical Care</c:v>
                </c:pt>
                <c:pt idx="5">
                  <c:v>Education</c:v>
                </c:pt>
                <c:pt idx="6">
                  <c:v>Other goods and services 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14.285714285714286</c:v>
                </c:pt>
                <c:pt idx="1">
                  <c:v>14.285714285714286</c:v>
                </c:pt>
                <c:pt idx="2">
                  <c:v>14.285714285714286</c:v>
                </c:pt>
                <c:pt idx="3">
                  <c:v>14.285714285714286</c:v>
                </c:pt>
                <c:pt idx="4">
                  <c:v>14.285714285714286</c:v>
                </c:pt>
                <c:pt idx="5">
                  <c:v>14.285714285714286</c:v>
                </c:pt>
                <c:pt idx="6">
                  <c:v>14.285714285714286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01-42FF-9F8C-45012D918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814632545931756E-2"/>
          <c:y val="0.10173277559055117"/>
          <c:w val="0.21473321725672276"/>
          <c:h val="0.720142224409448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T Serif" panose="020A060304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PT Serif" panose="020A0603040505020204" pitchFamily="18" charset="0"/>
              </a:rPr>
              <a:t>PCEPI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CPI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4C-4F50-B2ED-AF58F3A222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4C-4F50-B2ED-AF58F3A222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4C-4F50-B2ED-AF58F3A222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4C-4F50-B2ED-AF58F3A222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4C-4F50-B2ED-AF58F3A22222}"/>
              </c:ext>
            </c:extLst>
          </c:dPt>
          <c:dPt>
            <c:idx val="5"/>
            <c:bubble3D val="0"/>
            <c:spPr>
              <a:solidFill>
                <a:srgbClr val="BDF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D4C-4F50-B2ED-AF58F3A2222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D4C-4F50-B2ED-AF58F3A22222}"/>
              </c:ext>
            </c:extLst>
          </c:dPt>
          <c:cat>
            <c:strRef>
              <c:f>Sheet1!$A$2:$A$8</c:f>
              <c:strCache>
                <c:ptCount val="5"/>
                <c:pt idx="0">
                  <c:v>Energy</c:v>
                </c:pt>
                <c:pt idx="1">
                  <c:v>Durable Goods</c:v>
                </c:pt>
                <c:pt idx="2">
                  <c:v>Nondurable Goods</c:v>
                </c:pt>
                <c:pt idx="3">
                  <c:v>Services</c:v>
                </c:pt>
                <c:pt idx="4">
                  <c:v>Food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D4C-4F50-B2ED-AF58F3A22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"/>
          <c:y val="0.14860777559055119"/>
          <c:w val="0.2618129818453121"/>
          <c:h val="0.619259577668547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T Serif" panose="020A060304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39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/>
          <p:nvPr/>
        </p:nvSpPr>
        <p:spPr>
          <a:xfrm>
            <a:off x="8142711" y="3918330"/>
            <a:ext cx="943913" cy="133739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22" name="Google Shape;22;p2"/>
          <p:cNvSpPr/>
          <p:nvPr/>
        </p:nvSpPr>
        <p:spPr>
          <a:xfrm>
            <a:off x="8246778" y="1061814"/>
            <a:ext cx="565397" cy="7946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23" name="Google Shape;23;p2"/>
          <p:cNvSpPr/>
          <p:nvPr/>
        </p:nvSpPr>
        <p:spPr>
          <a:xfrm>
            <a:off x="7302238" y="4554392"/>
            <a:ext cx="623239" cy="6685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24" name="Google Shape;24;p2"/>
          <p:cNvSpPr/>
          <p:nvPr/>
        </p:nvSpPr>
        <p:spPr>
          <a:xfrm>
            <a:off x="8812176" y="313545"/>
            <a:ext cx="505297" cy="6494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25" name="Google Shape;25;p2"/>
          <p:cNvSpPr/>
          <p:nvPr/>
        </p:nvSpPr>
        <p:spPr>
          <a:xfrm>
            <a:off x="7486177" y="4101249"/>
            <a:ext cx="218857" cy="3385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26" name="Google Shape;26;p2"/>
          <p:cNvSpPr/>
          <p:nvPr/>
        </p:nvSpPr>
        <p:spPr>
          <a:xfrm>
            <a:off x="6980299" y="-88163"/>
            <a:ext cx="707299" cy="10564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27" name="Google Shape;27;p2"/>
          <p:cNvSpPr/>
          <p:nvPr/>
        </p:nvSpPr>
        <p:spPr>
          <a:xfrm>
            <a:off x="8353588" y="325842"/>
            <a:ext cx="315620" cy="43634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28" name="Google Shape;28;p2"/>
          <p:cNvSpPr/>
          <p:nvPr/>
        </p:nvSpPr>
        <p:spPr>
          <a:xfrm>
            <a:off x="7687616" y="916471"/>
            <a:ext cx="245359" cy="4531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29" name="Google Shape;29;p2"/>
          <p:cNvSpPr/>
          <p:nvPr/>
        </p:nvSpPr>
        <p:spPr>
          <a:xfrm>
            <a:off x="8637153" y="2924174"/>
            <a:ext cx="816948" cy="11061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30" name="Google Shape;30;p2"/>
          <p:cNvSpPr/>
          <p:nvPr/>
        </p:nvSpPr>
        <p:spPr>
          <a:xfrm rot="-5400000">
            <a:off x="6840000" y="4568068"/>
            <a:ext cx="417000" cy="3285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400000">
            <a:off x="6496124" y="-12475"/>
            <a:ext cx="589800" cy="4071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8208235" y="3375182"/>
            <a:ext cx="218854" cy="3098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33" name="Google Shape;33;p2"/>
          <p:cNvSpPr/>
          <p:nvPr/>
        </p:nvSpPr>
        <p:spPr>
          <a:xfrm>
            <a:off x="8013853" y="659316"/>
            <a:ext cx="258850" cy="30899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34" name="Google Shape;34;p2"/>
          <p:cNvSpPr/>
          <p:nvPr/>
        </p:nvSpPr>
        <p:spPr>
          <a:xfrm>
            <a:off x="7828438" y="4163755"/>
            <a:ext cx="206506" cy="2135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35" name="Google Shape;35;p2"/>
          <p:cNvSpPr/>
          <p:nvPr/>
        </p:nvSpPr>
        <p:spPr>
          <a:xfrm>
            <a:off x="8003439" y="1292797"/>
            <a:ext cx="172864" cy="2111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36" name="Google Shape;36;p2"/>
          <p:cNvSpPr/>
          <p:nvPr/>
        </p:nvSpPr>
        <p:spPr>
          <a:xfrm>
            <a:off x="7939495" y="-95340"/>
            <a:ext cx="476421" cy="6611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37" name="Google Shape;37;p2"/>
          <p:cNvSpPr/>
          <p:nvPr/>
        </p:nvSpPr>
        <p:spPr>
          <a:xfrm>
            <a:off x="7709340" y="156126"/>
            <a:ext cx="64053" cy="1582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38" name="Google Shape;38;p2"/>
          <p:cNvSpPr/>
          <p:nvPr/>
        </p:nvSpPr>
        <p:spPr>
          <a:xfrm>
            <a:off x="9017902" y="4284544"/>
            <a:ext cx="121390" cy="1663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39" name="Google Shape;39;p2"/>
          <p:cNvSpPr/>
          <p:nvPr/>
        </p:nvSpPr>
        <p:spPr>
          <a:xfrm>
            <a:off x="8736528" y="68644"/>
            <a:ext cx="172852" cy="2515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40" name="Google Shape;40;p2"/>
          <p:cNvSpPr/>
          <p:nvPr/>
        </p:nvSpPr>
        <p:spPr>
          <a:xfrm>
            <a:off x="9053841" y="1122374"/>
            <a:ext cx="172853" cy="22214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1661700" y="1991825"/>
            <a:ext cx="5820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40789" y="-249878"/>
            <a:ext cx="1325150" cy="183895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43" name="Google Shape;43;p2"/>
          <p:cNvSpPr/>
          <p:nvPr/>
        </p:nvSpPr>
        <p:spPr>
          <a:xfrm>
            <a:off x="1462669" y="359548"/>
            <a:ext cx="684178" cy="8358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44" name="Google Shape;44;p2"/>
          <p:cNvSpPr/>
          <p:nvPr/>
        </p:nvSpPr>
        <p:spPr>
          <a:xfrm>
            <a:off x="-145673" y="1499255"/>
            <a:ext cx="545851" cy="8153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45" name="Google Shape;45;p2"/>
          <p:cNvSpPr/>
          <p:nvPr/>
        </p:nvSpPr>
        <p:spPr>
          <a:xfrm>
            <a:off x="468639" y="3330899"/>
            <a:ext cx="596301" cy="7118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0</a:t>
            </a:r>
          </a:p>
        </p:txBody>
      </p:sp>
      <p:sp>
        <p:nvSpPr>
          <p:cNvPr id="46" name="Google Shape;46;p2"/>
          <p:cNvSpPr/>
          <p:nvPr/>
        </p:nvSpPr>
        <p:spPr>
          <a:xfrm>
            <a:off x="2715924" y="4728432"/>
            <a:ext cx="422823" cy="5434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8</a:t>
            </a:r>
          </a:p>
        </p:txBody>
      </p:sp>
      <p:sp>
        <p:nvSpPr>
          <p:cNvPr id="47" name="Google Shape;47;p2"/>
          <p:cNvSpPr/>
          <p:nvPr/>
        </p:nvSpPr>
        <p:spPr>
          <a:xfrm>
            <a:off x="857004" y="4218046"/>
            <a:ext cx="948321" cy="10172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48" name="Google Shape;48;p2"/>
          <p:cNvSpPr/>
          <p:nvPr/>
        </p:nvSpPr>
        <p:spPr>
          <a:xfrm>
            <a:off x="6477124" y="659323"/>
            <a:ext cx="375994" cy="4184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¥</a:t>
            </a:r>
          </a:p>
        </p:txBody>
      </p:sp>
      <p:sp>
        <p:nvSpPr>
          <p:cNvPr id="49" name="Google Shape;49;p2"/>
          <p:cNvSpPr/>
          <p:nvPr/>
        </p:nvSpPr>
        <p:spPr>
          <a:xfrm>
            <a:off x="2001208" y="4048123"/>
            <a:ext cx="340184" cy="4966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2</a:t>
            </a:r>
          </a:p>
        </p:txBody>
      </p:sp>
      <p:sp>
        <p:nvSpPr>
          <p:cNvPr id="50" name="Google Shape;50;p2"/>
          <p:cNvSpPr/>
          <p:nvPr/>
        </p:nvSpPr>
        <p:spPr>
          <a:xfrm>
            <a:off x="-202825" y="3641301"/>
            <a:ext cx="863938" cy="11989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9</a:t>
            </a:r>
          </a:p>
        </p:txBody>
      </p:sp>
      <p:sp>
        <p:nvSpPr>
          <p:cNvPr id="51" name="Google Shape;51;p2"/>
          <p:cNvSpPr/>
          <p:nvPr/>
        </p:nvSpPr>
        <p:spPr>
          <a:xfrm rot="-5400000">
            <a:off x="1953573" y="-64893"/>
            <a:ext cx="756300" cy="595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 rot="5400000">
            <a:off x="2309286" y="4286696"/>
            <a:ext cx="746700" cy="5151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909496" y="3809336"/>
            <a:ext cx="234870" cy="3321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3</a:t>
            </a:r>
          </a:p>
        </p:txBody>
      </p:sp>
      <p:sp>
        <p:nvSpPr>
          <p:cNvPr id="54" name="Google Shape;54;p2"/>
          <p:cNvSpPr/>
          <p:nvPr/>
        </p:nvSpPr>
        <p:spPr>
          <a:xfrm>
            <a:off x="180514" y="977226"/>
            <a:ext cx="178753" cy="33011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1</a:t>
            </a:r>
          </a:p>
        </p:txBody>
      </p:sp>
      <p:sp>
        <p:nvSpPr>
          <p:cNvPr id="55" name="Google Shape;55;p2"/>
          <p:cNvSpPr/>
          <p:nvPr/>
        </p:nvSpPr>
        <p:spPr>
          <a:xfrm>
            <a:off x="2001208" y="4738570"/>
            <a:ext cx="172436" cy="2450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£</a:t>
            </a:r>
          </a:p>
        </p:txBody>
      </p:sp>
      <p:sp>
        <p:nvSpPr>
          <p:cNvPr id="56" name="Google Shape;56;p2"/>
          <p:cNvSpPr/>
          <p:nvPr/>
        </p:nvSpPr>
        <p:spPr>
          <a:xfrm>
            <a:off x="3322800" y="4742227"/>
            <a:ext cx="163350" cy="23774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5</a:t>
            </a:r>
          </a:p>
        </p:txBody>
      </p:sp>
      <p:sp>
        <p:nvSpPr>
          <p:cNvPr id="57" name="Google Shape;57;p2"/>
          <p:cNvSpPr/>
          <p:nvPr/>
        </p:nvSpPr>
        <p:spPr>
          <a:xfrm>
            <a:off x="2629623" y="359546"/>
            <a:ext cx="461790" cy="6391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7</a:t>
            </a:r>
          </a:p>
        </p:txBody>
      </p:sp>
      <p:sp>
        <p:nvSpPr>
          <p:cNvPr id="58" name="Google Shape;58;p2"/>
          <p:cNvSpPr/>
          <p:nvPr/>
        </p:nvSpPr>
        <p:spPr>
          <a:xfrm>
            <a:off x="65335" y="101130"/>
            <a:ext cx="123829" cy="1753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59" name="Google Shape;59;p2"/>
          <p:cNvSpPr/>
          <p:nvPr/>
        </p:nvSpPr>
        <p:spPr>
          <a:xfrm>
            <a:off x="575656" y="4769892"/>
            <a:ext cx="128737" cy="1824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5</a:t>
            </a:r>
          </a:p>
        </p:txBody>
      </p:sp>
      <p:sp>
        <p:nvSpPr>
          <p:cNvPr id="60" name="Google Shape;60;p2"/>
          <p:cNvSpPr/>
          <p:nvPr/>
        </p:nvSpPr>
        <p:spPr>
          <a:xfrm>
            <a:off x="735785" y="1757713"/>
            <a:ext cx="212661" cy="27330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6</a:t>
            </a:r>
          </a:p>
        </p:txBody>
      </p:sp>
      <p:sp>
        <p:nvSpPr>
          <p:cNvPr id="61" name="Google Shape;61;p2"/>
          <p:cNvSpPr/>
          <p:nvPr/>
        </p:nvSpPr>
        <p:spPr>
          <a:xfrm>
            <a:off x="1617563" y="68452"/>
            <a:ext cx="187263" cy="24066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10" name="Google Shape;110;p5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11" name="Google Shape;111;p5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12" name="Google Shape;112;p5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13" name="Google Shape;113;p5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14" name="Google Shape;114;p5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15" name="Google Shape;115;p5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16" name="Google Shape;116;p5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17" name="Google Shape;117;p5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18" name="Google Shape;118;p5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21" name="Google Shape;121;p5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22" name="Google Shape;122;p5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23" name="Google Shape;123;p5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24" name="Google Shape;124;p5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25" name="Google Shape;125;p5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26" name="Google Shape;126;p5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27" name="Google Shape;127;p5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28" name="Google Shape;128;p5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717780" y="780900"/>
            <a:ext cx="51690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717780" y="1513574"/>
            <a:ext cx="5169000" cy="30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⋅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F50D16-783E-7183-CD1A-C7D1B7E1FCC1}"/>
              </a:ext>
            </a:extLst>
          </p:cNvPr>
          <p:cNvSpPr/>
          <p:nvPr userDrawn="1"/>
        </p:nvSpPr>
        <p:spPr>
          <a:xfrm>
            <a:off x="6520912" y="1"/>
            <a:ext cx="2623088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231" name="Google Shape;231;p10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232" name="Google Shape;232;p10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233" name="Google Shape;233;p10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234" name="Google Shape;234;p10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235" name="Google Shape;235;p10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236" name="Google Shape;236;p10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237" name="Google Shape;237;p10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238" name="Google Shape;238;p10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239" name="Google Shape;239;p10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0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0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242" name="Google Shape;242;p10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243" name="Google Shape;243;p10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244" name="Google Shape;244;p10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245" name="Google Shape;245;p10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246" name="Google Shape;246;p10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247" name="Google Shape;247;p10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248" name="Google Shape;248;p10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249" name="Google Shape;249;p10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250" name="Google Shape;250;p10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825798" y="-750"/>
            <a:ext cx="7486405" cy="5145000"/>
            <a:chOff x="825798" y="-750"/>
            <a:chExt cx="7486405" cy="5145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825798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657621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489443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8312202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7480380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6648557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816734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4984911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4153089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3321266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735875" y="1513574"/>
            <a:ext cx="5917200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T Serif"/>
              <a:buChar char="⊸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▫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⋅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●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●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s://en.wikipedia.org/wiki/Singular_value_decompositio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ideplayer.com/slide/8340508/" TargetMode="External"/><Relationship Id="rId5" Type="http://schemas.openxmlformats.org/officeDocument/2006/relationships/hyperlink" Target="https://www.mathworks.com/help/signal/ref/cpsd.html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 txBox="1">
            <a:spLocks noGrp="1"/>
          </p:cNvSpPr>
          <p:nvPr>
            <p:ph type="ctrTitle"/>
          </p:nvPr>
        </p:nvSpPr>
        <p:spPr>
          <a:xfrm>
            <a:off x="819273" y="1137425"/>
            <a:ext cx="7505453" cy="21759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Understanding Inflation Using Price Indexes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5ACA6-5CDE-CE4D-7AFB-AF722B85AC79}"/>
              </a:ext>
            </a:extLst>
          </p:cNvPr>
          <p:cNvSpPr txBox="1"/>
          <p:nvPr/>
        </p:nvSpPr>
        <p:spPr>
          <a:xfrm>
            <a:off x="4754811" y="3848273"/>
            <a:ext cx="21199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rgbClr val="FFFFFF"/>
                </a:solidFill>
                <a:latin typeface="PT Serif" panose="020A0603040505020204" pitchFamily="18" charset="0"/>
                <a:cs typeface="Segoe UI" panose="020B0502040204020203" pitchFamily="34" charset="0"/>
              </a:rPr>
              <a:t>Janhvi Dubey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  <a:latin typeface="PT Serif" panose="020A0603040505020204" pitchFamily="18" charset="0"/>
                <a:cs typeface="Segoe UI" panose="020B0502040204020203" pitchFamily="34" charset="0"/>
              </a:rPr>
              <a:t>EAS 4480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F40A68F-696F-D7E0-9431-7F22FFD86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8" t="1798" r="5963" b="2308"/>
          <a:stretch/>
        </p:blipFill>
        <p:spPr>
          <a:xfrm>
            <a:off x="1433169" y="1410055"/>
            <a:ext cx="6277662" cy="323167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840346F-51F0-F483-3F46-BA21C31E4C33}"/>
              </a:ext>
            </a:extLst>
          </p:cNvPr>
          <p:cNvSpPr txBox="1">
            <a:spLocks/>
          </p:cNvSpPr>
          <p:nvPr/>
        </p:nvSpPr>
        <p:spPr>
          <a:xfrm>
            <a:off x="717779" y="249976"/>
            <a:ext cx="8042045" cy="58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2000" dirty="0"/>
              <a:t>Pearson’s Correlation Coefficient using Jackknife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A417FF-BD1E-E427-4D34-15DC25EF9643}"/>
              </a:ext>
            </a:extLst>
          </p:cNvPr>
          <p:cNvSpPr txBox="1"/>
          <p:nvPr/>
        </p:nvSpPr>
        <p:spPr>
          <a:xfrm>
            <a:off x="2275513" y="976576"/>
            <a:ext cx="4592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PT Serif" panose="020A0603040505020204" pitchFamily="18" charset="0"/>
              </a:rPr>
              <a:t>Monthly Data (Dec. 1999 to Dec. 2022)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B2C99A-D0CA-6E26-EB23-9523CA02247C}"/>
              </a:ext>
            </a:extLst>
          </p:cNvPr>
          <p:cNvSpPr/>
          <p:nvPr/>
        </p:nvSpPr>
        <p:spPr>
          <a:xfrm>
            <a:off x="3816627" y="2650435"/>
            <a:ext cx="348507" cy="3975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5332BF-C67A-A701-F5BC-0A5B4EB5E583}"/>
              </a:ext>
            </a:extLst>
          </p:cNvPr>
          <p:cNvSpPr/>
          <p:nvPr/>
        </p:nvSpPr>
        <p:spPr>
          <a:xfrm>
            <a:off x="5211417" y="2650435"/>
            <a:ext cx="516835" cy="3975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33E4E2-F1D5-8287-6D45-C0973843D8F4}"/>
              </a:ext>
            </a:extLst>
          </p:cNvPr>
          <p:cNvSpPr/>
          <p:nvPr/>
        </p:nvSpPr>
        <p:spPr>
          <a:xfrm>
            <a:off x="7123042" y="2587038"/>
            <a:ext cx="448022" cy="3975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8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7A79D199-A19F-F881-6DD7-39ECB84D8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0" t="826" r="6560" b="2405"/>
          <a:stretch/>
        </p:blipFill>
        <p:spPr>
          <a:xfrm>
            <a:off x="1467133" y="1491974"/>
            <a:ext cx="6404054" cy="33465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521537-346D-A852-1D64-5E62523AD217}"/>
              </a:ext>
            </a:extLst>
          </p:cNvPr>
          <p:cNvSpPr txBox="1"/>
          <p:nvPr/>
        </p:nvSpPr>
        <p:spPr>
          <a:xfrm>
            <a:off x="2275513" y="976576"/>
            <a:ext cx="4592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PT Serif" panose="020A0603040505020204" pitchFamily="18" charset="0"/>
              </a:rPr>
              <a:t>Yearly Data (1970 to 2022)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BE91C-3553-68F4-8D5A-371AF9610EE0}"/>
              </a:ext>
            </a:extLst>
          </p:cNvPr>
          <p:cNvSpPr/>
          <p:nvPr/>
        </p:nvSpPr>
        <p:spPr>
          <a:xfrm>
            <a:off x="2011018" y="2587038"/>
            <a:ext cx="1311966" cy="51397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84E909-7D0C-557E-55E6-825355F02FCB}"/>
              </a:ext>
            </a:extLst>
          </p:cNvPr>
          <p:cNvSpPr/>
          <p:nvPr/>
        </p:nvSpPr>
        <p:spPr>
          <a:xfrm>
            <a:off x="3564834" y="2571750"/>
            <a:ext cx="1603513" cy="51397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79627D-4BE2-8FF2-C470-17202CE56CDB}"/>
              </a:ext>
            </a:extLst>
          </p:cNvPr>
          <p:cNvSpPr/>
          <p:nvPr/>
        </p:nvSpPr>
        <p:spPr>
          <a:xfrm>
            <a:off x="6188765" y="2656469"/>
            <a:ext cx="1488102" cy="51397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0CF2789-B1FF-FBEE-7FC8-FF55E94360D3}"/>
              </a:ext>
            </a:extLst>
          </p:cNvPr>
          <p:cNvSpPr txBox="1">
            <a:spLocks/>
          </p:cNvSpPr>
          <p:nvPr/>
        </p:nvSpPr>
        <p:spPr>
          <a:xfrm>
            <a:off x="717779" y="249976"/>
            <a:ext cx="8042045" cy="58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2000" dirty="0"/>
              <a:t>Pearson’s Correlation Coefficient using Jackknife</a:t>
            </a:r>
          </a:p>
        </p:txBody>
      </p:sp>
    </p:spTree>
    <p:extLst>
      <p:ext uri="{BB962C8B-B14F-4D97-AF65-F5344CB8AC3E}">
        <p14:creationId xmlns:p14="http://schemas.microsoft.com/office/powerpoint/2010/main" val="335667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840346F-51F0-F483-3F46-BA21C31E4C33}"/>
              </a:ext>
            </a:extLst>
          </p:cNvPr>
          <p:cNvSpPr txBox="1">
            <a:spLocks/>
          </p:cNvSpPr>
          <p:nvPr/>
        </p:nvSpPr>
        <p:spPr>
          <a:xfrm>
            <a:off x="717780" y="249976"/>
            <a:ext cx="6853284" cy="58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/>
              <a:t>Cross Power Spectral Density (CPSD)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8D20C-C4A5-B8C8-9CD2-A81B41F78995}"/>
              </a:ext>
            </a:extLst>
          </p:cNvPr>
          <p:cNvSpPr txBox="1"/>
          <p:nvPr/>
        </p:nvSpPr>
        <p:spPr>
          <a:xfrm>
            <a:off x="2275514" y="1147206"/>
            <a:ext cx="4592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PT Serif" panose="020A0603040505020204" pitchFamily="18" charset="0"/>
              </a:rPr>
              <a:t>Bootstrap</a:t>
            </a:r>
          </a:p>
        </p:txBody>
      </p:sp>
      <p:pic>
        <p:nvPicPr>
          <p:cNvPr id="2" name="Picture 1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2D4E0CD5-AAA7-7A0F-D906-C9EFF59A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2589" r="4124" b="4200"/>
          <a:stretch/>
        </p:blipFill>
        <p:spPr bwMode="auto">
          <a:xfrm>
            <a:off x="1829435" y="898739"/>
            <a:ext cx="5485130" cy="3994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FE1E8D-952D-C177-00F4-606604FC9F2D}"/>
              </a:ext>
            </a:extLst>
          </p:cNvPr>
          <p:cNvCxnSpPr>
            <a:cxnSpLocks/>
          </p:cNvCxnSpPr>
          <p:nvPr/>
        </p:nvCxnSpPr>
        <p:spPr>
          <a:xfrm>
            <a:off x="2424889" y="2087217"/>
            <a:ext cx="0" cy="242066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492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840346F-51F0-F483-3F46-BA21C31E4C33}"/>
              </a:ext>
            </a:extLst>
          </p:cNvPr>
          <p:cNvSpPr txBox="1">
            <a:spLocks/>
          </p:cNvSpPr>
          <p:nvPr/>
        </p:nvSpPr>
        <p:spPr>
          <a:xfrm>
            <a:off x="717780" y="249976"/>
            <a:ext cx="6853284" cy="58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/>
              <a:t>Cross Power Spectral Density (CPSD)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F0F12E9-9C10-24F3-6B5A-4807E793F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4130" r="4818" b="3590"/>
          <a:stretch/>
        </p:blipFill>
        <p:spPr bwMode="auto">
          <a:xfrm>
            <a:off x="297702" y="1262875"/>
            <a:ext cx="5407025" cy="3196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7FDB3A-8304-42D3-DA82-BF4D7335B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597528"/>
              </p:ext>
            </p:extLst>
          </p:nvPr>
        </p:nvGraphicFramePr>
        <p:xfrm>
          <a:off x="5977262" y="2241664"/>
          <a:ext cx="2919370" cy="1239012"/>
        </p:xfrm>
        <a:graphic>
          <a:graphicData uri="http://schemas.openxmlformats.org/drawingml/2006/table">
            <a:tbl>
              <a:tblPr firstRow="1" firstCol="1" bandRow="1"/>
              <a:tblGrid>
                <a:gridCol w="1459685">
                  <a:extLst>
                    <a:ext uri="{9D8B030D-6E8A-4147-A177-3AD203B41FA5}">
                      <a16:colId xmlns:a16="http://schemas.microsoft.com/office/drawing/2014/main" val="124405595"/>
                    </a:ext>
                  </a:extLst>
                </a:gridCol>
                <a:gridCol w="1459685">
                  <a:extLst>
                    <a:ext uri="{9D8B030D-6E8A-4147-A177-3AD203B41FA5}">
                      <a16:colId xmlns:a16="http://schemas.microsoft.com/office/drawing/2014/main" val="2230639879"/>
                    </a:ext>
                  </a:extLst>
                </a:gridCol>
              </a:tblGrid>
              <a:tr h="309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 (1/year)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889318"/>
                  </a:ext>
                </a:extLst>
              </a:tr>
              <a:tr h="309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Period (year)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067534"/>
                  </a:ext>
                </a:extLst>
              </a:tr>
              <a:tr h="309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Coherence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0.9805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838400"/>
                  </a:ext>
                </a:extLst>
              </a:tr>
              <a:tr h="309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Lag (year)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0.0238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311987"/>
                  </a:ext>
                </a:extLst>
              </a:tr>
            </a:tbl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C70825-3E0A-F969-9F43-75634D705D9E}"/>
              </a:ext>
            </a:extLst>
          </p:cNvPr>
          <p:cNvCxnSpPr>
            <a:cxnSpLocks/>
          </p:cNvCxnSpPr>
          <p:nvPr/>
        </p:nvCxnSpPr>
        <p:spPr>
          <a:xfrm>
            <a:off x="1821174" y="1550580"/>
            <a:ext cx="0" cy="250949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718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840346F-51F0-F483-3F46-BA21C31E4C33}"/>
              </a:ext>
            </a:extLst>
          </p:cNvPr>
          <p:cNvSpPr txBox="1">
            <a:spLocks/>
          </p:cNvSpPr>
          <p:nvPr/>
        </p:nvSpPr>
        <p:spPr>
          <a:xfrm>
            <a:off x="717780" y="249976"/>
            <a:ext cx="5169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/>
              <a:t>Outcomes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A6F511-CFFB-A5DB-DF04-86F96BBD2191}"/>
              </a:ext>
            </a:extLst>
          </p:cNvPr>
          <p:cNvGrpSpPr/>
          <p:nvPr/>
        </p:nvGrpSpPr>
        <p:grpSpPr>
          <a:xfrm>
            <a:off x="207093" y="947475"/>
            <a:ext cx="2537670" cy="3955889"/>
            <a:chOff x="348144" y="947475"/>
            <a:chExt cx="2537670" cy="39558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1C15F5-F4B3-86AE-8FC3-EF50B5551D16}"/>
                </a:ext>
              </a:extLst>
            </p:cNvPr>
            <p:cNvSpPr txBox="1"/>
            <p:nvPr/>
          </p:nvSpPr>
          <p:spPr>
            <a:xfrm>
              <a:off x="461959" y="1111061"/>
              <a:ext cx="22250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Montserrat" panose="00000500000000000000" pitchFamily="2" charset="0"/>
                </a:rPr>
                <a:t>Singula</a:t>
              </a:r>
              <a:r>
                <a:rPr lang="en-US" b="1" dirty="0">
                  <a:solidFill>
                    <a:srgbClr val="FFFFFF"/>
                  </a:solidFill>
                  <a:latin typeface="Montserrat" panose="00000500000000000000" pitchFamily="2" charset="0"/>
                </a:rPr>
                <a:t>r Value Decomposition (SVD)</a:t>
              </a:r>
              <a:endParaRPr lang="en-US" dirty="0">
                <a:solidFill>
                  <a:srgbClr val="FFFFFF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EF53E7-3754-C033-FAE0-1004617D6129}"/>
                </a:ext>
              </a:extLst>
            </p:cNvPr>
            <p:cNvSpPr txBox="1"/>
            <p:nvPr/>
          </p:nvSpPr>
          <p:spPr>
            <a:xfrm>
              <a:off x="461959" y="1739766"/>
              <a:ext cx="2296486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spcAft>
                  <a:spcPts val="12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Long term investments, like durable goods, 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T Serif"/>
                  <a:sym typeface="PT Serif"/>
                </a:rPr>
                <a:t>education, and housing, are key players 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in price indices </a:t>
              </a: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&amp; inflation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PT Serif"/>
                <a:sym typeface="PT Serif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63B1E37-907E-70F5-A411-B60D3CCCD75A}"/>
                </a:ext>
              </a:extLst>
            </p:cNvPr>
            <p:cNvSpPr/>
            <p:nvPr/>
          </p:nvSpPr>
          <p:spPr>
            <a:xfrm>
              <a:off x="348144" y="947475"/>
              <a:ext cx="2537670" cy="395588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2D25BCA-FF04-4154-A917-88B1D6B31F2D}"/>
              </a:ext>
            </a:extLst>
          </p:cNvPr>
          <p:cNvGrpSpPr/>
          <p:nvPr/>
        </p:nvGrpSpPr>
        <p:grpSpPr>
          <a:xfrm>
            <a:off x="2951856" y="947474"/>
            <a:ext cx="2790428" cy="3955890"/>
            <a:chOff x="3173845" y="947474"/>
            <a:chExt cx="2790428" cy="395589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FCAB3A-5A43-544D-ECBF-F61B3B3A5ABD}"/>
                </a:ext>
              </a:extLst>
            </p:cNvPr>
            <p:cNvSpPr txBox="1"/>
            <p:nvPr/>
          </p:nvSpPr>
          <p:spPr>
            <a:xfrm>
              <a:off x="3179726" y="1111061"/>
              <a:ext cx="278454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Montserrat" panose="00000500000000000000" pitchFamily="2" charset="0"/>
                </a:rPr>
                <a:t>Pearson’s Correlation Coefficient</a:t>
              </a:r>
              <a:r>
                <a:rPr lang="en-US" b="1" dirty="0">
                  <a:solidFill>
                    <a:srgbClr val="FFFFFF"/>
                  </a:solidFill>
                  <a:latin typeface="Montserrat" panose="00000500000000000000" pitchFamily="2" charset="0"/>
                </a:rPr>
                <a:t> using</a:t>
              </a:r>
              <a:r>
                <a:rPr lang="en-US" sz="1400" b="1" dirty="0">
                  <a:solidFill>
                    <a:srgbClr val="FFFFFF"/>
                  </a:solidFill>
                  <a:latin typeface="Montserrat" panose="00000500000000000000" pitchFamily="2" charset="0"/>
                </a:rPr>
                <a:t> Jackknife</a:t>
              </a:r>
              <a:endParaRPr lang="en-US" dirty="0">
                <a:solidFill>
                  <a:srgbClr val="FFFFFF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F2C3DE7-6BF7-3552-9ADA-48DCB22186FE}"/>
                </a:ext>
              </a:extLst>
            </p:cNvPr>
            <p:cNvSpPr txBox="1"/>
            <p:nvPr/>
          </p:nvSpPr>
          <p:spPr>
            <a:xfrm>
              <a:off x="3233511" y="1739766"/>
              <a:ext cx="2653269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spcAft>
                  <a:spcPts val="12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PT Serif"/>
                  <a:sym typeface="PT Serif"/>
                </a:rPr>
                <a:t>More variability in Pearson’s correlation coefficient on monthly basis than yearly basis</a:t>
              </a:r>
            </a:p>
            <a:p>
              <a:pPr marL="171450" indent="-171450">
                <a:spcAft>
                  <a:spcPts val="6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rgbClr val="EFEFEF"/>
                  </a:solidFill>
                  <a:latin typeface="PT Serif"/>
                  <a:sym typeface="PT Serif"/>
                </a:rPr>
                <a:t>Data is more sensitive at end of measurement period (2022 onwards) which lines up with volatile inflation experienced in last year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4211E5F-6656-33E6-70FB-C8F0291A68CE}"/>
                </a:ext>
              </a:extLst>
            </p:cNvPr>
            <p:cNvSpPr/>
            <p:nvPr/>
          </p:nvSpPr>
          <p:spPr>
            <a:xfrm>
              <a:off x="3173845" y="947474"/>
              <a:ext cx="2784546" cy="395589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3FA1C4-5170-1079-B576-79638AF3AD02}"/>
              </a:ext>
            </a:extLst>
          </p:cNvPr>
          <p:cNvGrpSpPr/>
          <p:nvPr/>
        </p:nvGrpSpPr>
        <p:grpSpPr>
          <a:xfrm>
            <a:off x="5968250" y="947473"/>
            <a:ext cx="3002208" cy="3955891"/>
            <a:chOff x="6062834" y="947473"/>
            <a:chExt cx="3002208" cy="39558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56F879-7CA5-D852-ADC9-65B9C2AFCA6D}"/>
                </a:ext>
              </a:extLst>
            </p:cNvPr>
            <p:cNvSpPr txBox="1"/>
            <p:nvPr/>
          </p:nvSpPr>
          <p:spPr>
            <a:xfrm>
              <a:off x="6152677" y="1111061"/>
              <a:ext cx="26048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Montserrat" panose="00000500000000000000" pitchFamily="2" charset="0"/>
                </a:rPr>
                <a:t>Cross Power Spectral Density (CPSD)</a:t>
              </a:r>
              <a:endParaRPr lang="en-US" dirty="0">
                <a:solidFill>
                  <a:srgbClr val="FFFFFF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75B5A1-CC19-F88E-6F03-BC0E0DB0D49A}"/>
                </a:ext>
              </a:extLst>
            </p:cNvPr>
            <p:cNvSpPr txBox="1"/>
            <p:nvPr/>
          </p:nvSpPr>
          <p:spPr>
            <a:xfrm>
              <a:off x="6077513" y="1739766"/>
              <a:ext cx="2987529" cy="30726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1200"/>
                </a:spcAft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PT Serif" panose="020A0603040505020204" pitchFamily="18" charset="0"/>
                </a:rPr>
                <a:t>Price indices follow 20 year period which can loosely be related to period of technological innovation and politics swings</a:t>
              </a:r>
            </a:p>
            <a:p>
              <a:pPr marL="285750" indent="-285750">
                <a:spcAft>
                  <a:spcPts val="200"/>
                </a:spcAft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PT Serif" panose="020A0603040505020204" pitchFamily="18" charset="0"/>
                </a:rPr>
                <a:t>CPI data leads PCEPI data by 0.2 years</a:t>
              </a:r>
            </a:p>
            <a:p>
              <a:pPr marL="631825" lvl="2" indent="-285750">
                <a:spcAft>
                  <a:spcPts val="1200"/>
                </a:spcAft>
                <a:buClr>
                  <a:srgbClr val="FFFFFF"/>
                </a:buClr>
                <a:buFont typeface="Courier New" panose="02070309020205020404" pitchFamily="49" charset="0"/>
                <a:buChar char="o"/>
              </a:pPr>
              <a:r>
                <a:rPr lang="en-US" dirty="0">
                  <a:solidFill>
                    <a:srgbClr val="FFFFFF"/>
                  </a:solidFill>
                  <a:latin typeface="PT Serif" panose="020A0603040505020204" pitchFamily="18" charset="0"/>
                </a:rPr>
                <a:t>PCEPI basket of goods and services are fluid, and henceforth may lag behind economic trends due to reliance on current consumer trend data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5DF6FD-FF69-4BCB-5E81-7DE63C0DAAB1}"/>
                </a:ext>
              </a:extLst>
            </p:cNvPr>
            <p:cNvSpPr/>
            <p:nvPr/>
          </p:nvSpPr>
          <p:spPr>
            <a:xfrm>
              <a:off x="6062834" y="947473"/>
              <a:ext cx="2968655" cy="3955891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7560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840346F-51F0-F483-3F46-BA21C31E4C33}"/>
              </a:ext>
            </a:extLst>
          </p:cNvPr>
          <p:cNvSpPr txBox="1">
            <a:spLocks/>
          </p:cNvSpPr>
          <p:nvPr/>
        </p:nvSpPr>
        <p:spPr>
          <a:xfrm>
            <a:off x="717780" y="249976"/>
            <a:ext cx="5169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/>
              <a:t>References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36151-0F15-F03B-8E9E-5492B09E25F6}"/>
              </a:ext>
            </a:extLst>
          </p:cNvPr>
          <p:cNvSpPr txBox="1"/>
          <p:nvPr/>
        </p:nvSpPr>
        <p:spPr>
          <a:xfrm>
            <a:off x="322976" y="985706"/>
            <a:ext cx="835963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US" b="0" i="0" dirty="0">
                <a:solidFill>
                  <a:srgbClr val="FFFFFF"/>
                </a:solidFill>
                <a:effectLst/>
                <a:latin typeface="PT Serif" panose="020A0603040505020204" pitchFamily="18" charset="0"/>
              </a:rPr>
              <a:t>Edwards, J. (2017, July 27). Resampling techniques - PPT video online download.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PT Serif" panose="020A0603040505020204" pitchFamily="18" charset="0"/>
              </a:rPr>
              <a:t>SlidePlayer</a:t>
            </a:r>
            <a:r>
              <a:rPr lang="en-US" b="0" i="0" dirty="0">
                <a:solidFill>
                  <a:srgbClr val="FFFFFF"/>
                </a:solidFill>
                <a:effectLst/>
                <a:latin typeface="PT Serif" panose="020A0603040505020204" pitchFamily="18" charset="0"/>
              </a:rPr>
              <a:t>. Retrieved April 18, 2023, from https://slideplayer.com/slide/8340508/ </a:t>
            </a:r>
          </a:p>
          <a:p>
            <a:pPr marL="342900" indent="-342900">
              <a:spcAft>
                <a:spcPts val="1200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US" b="0" i="0" dirty="0">
                <a:solidFill>
                  <a:srgbClr val="FFFFFF"/>
                </a:solidFill>
                <a:effectLst/>
                <a:latin typeface="PT Serif" panose="020A0603040505020204" pitchFamily="18" charset="0"/>
              </a:rPr>
              <a:t>Ha,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PT Serif" panose="020A0603040505020204" pitchFamily="18" charset="0"/>
              </a:rPr>
              <a:t>Jongrim</a:t>
            </a:r>
            <a:r>
              <a:rPr lang="en-US" b="0" i="0" dirty="0">
                <a:solidFill>
                  <a:srgbClr val="FFFFFF"/>
                </a:solidFill>
                <a:effectLst/>
                <a:latin typeface="PT Serif" panose="020A0603040505020204" pitchFamily="18" charset="0"/>
              </a:rPr>
              <a:t>, M.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PT Serif" panose="020A0603040505020204" pitchFamily="18" charset="0"/>
              </a:rPr>
              <a:t>Ayhan</a:t>
            </a:r>
            <a:r>
              <a:rPr lang="en-US" b="0" i="0" dirty="0">
                <a:solidFill>
                  <a:srgbClr val="FFFFFF"/>
                </a:solidFill>
                <a:effectLst/>
                <a:latin typeface="PT Serif" panose="020A0603040505020204" pitchFamily="18" charset="0"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PT Serif" panose="020A0603040505020204" pitchFamily="18" charset="0"/>
              </a:rPr>
              <a:t>Kose</a:t>
            </a:r>
            <a:r>
              <a:rPr lang="en-US" b="0" i="0" dirty="0">
                <a:solidFill>
                  <a:srgbClr val="FFFFFF"/>
                </a:solidFill>
                <a:effectLst/>
                <a:latin typeface="PT Serif" panose="020A0603040505020204" pitchFamily="18" charset="0"/>
              </a:rPr>
              <a:t>, and Franziska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PT Serif" panose="020A0603040505020204" pitchFamily="18" charset="0"/>
              </a:rPr>
              <a:t>Ohnsorge</a:t>
            </a:r>
            <a:r>
              <a:rPr lang="en-US" b="0" i="0" dirty="0">
                <a:solidFill>
                  <a:srgbClr val="FFFFFF"/>
                </a:solidFill>
                <a:effectLst/>
                <a:latin typeface="PT Serif" panose="020A0603040505020204" pitchFamily="18" charset="0"/>
              </a:rPr>
              <a:t> (2021). "One-Stop Source: A Global Database of Inflation." Policy Research Working Paper 9737. World Bank, Washington DC</a:t>
            </a:r>
          </a:p>
          <a:p>
            <a:pPr marL="342900" indent="-342900">
              <a:spcAft>
                <a:spcPts val="1200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PT Serif" panose="020A0603040505020204" pitchFamily="18" charset="0"/>
              </a:rPr>
              <a:t>U.S. Bureau of Economic Analysis, Personal Consumption Expenditures: Chain-type Price Index [PCEPI], retrieved from FRED, Federal Reserve Bank of St. Louis; https://fred.stlouisfed.org/series/PCEPI, April 18, 2023.</a:t>
            </a:r>
          </a:p>
          <a:p>
            <a:pPr marL="342900" indent="-342900">
              <a:spcAft>
                <a:spcPts val="1200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PT Serif" panose="020A0603040505020204" pitchFamily="18" charset="0"/>
              </a:rPr>
              <a:t>Wikimedia Foundation. (2023, April 13). Singular value decomposition. Wikipedia. Retrieved April 18, 2023, from https://en.wikipedia.org/wiki/Singular_value_decomposition </a:t>
            </a:r>
          </a:p>
          <a:p>
            <a:pPr marL="342900" indent="-342900">
              <a:spcAft>
                <a:spcPts val="1200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PT Serif" panose="020A0603040505020204" pitchFamily="18" charset="0"/>
              </a:rPr>
              <a:t>X. Cross power spectral density - MATLAB. (n.d.). Retrieved April 18, 2023, from https://www.mathworks.com/help/signal/ref/cpsd.html </a:t>
            </a:r>
          </a:p>
        </p:txBody>
      </p:sp>
    </p:spTree>
    <p:extLst>
      <p:ext uri="{BB962C8B-B14F-4D97-AF65-F5344CB8AC3E}">
        <p14:creationId xmlns:p14="http://schemas.microsoft.com/office/powerpoint/2010/main" val="1613270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4"/>
          <p:cNvSpPr txBox="1">
            <a:spLocks noGrp="1"/>
          </p:cNvSpPr>
          <p:nvPr>
            <p:ph type="ctrTitle" idx="4294967295"/>
          </p:nvPr>
        </p:nvSpPr>
        <p:spPr>
          <a:xfrm>
            <a:off x="350550" y="1933580"/>
            <a:ext cx="678544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Questions?</a:t>
            </a:r>
            <a:endParaRPr sz="8800" dirty="0"/>
          </a:p>
        </p:txBody>
      </p:sp>
      <p:sp>
        <p:nvSpPr>
          <p:cNvPr id="471" name="Google Shape;471;p34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601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334F43-1821-9938-4FC2-3DD124E68C11}"/>
              </a:ext>
            </a:extLst>
          </p:cNvPr>
          <p:cNvSpPr/>
          <p:nvPr/>
        </p:nvSpPr>
        <p:spPr>
          <a:xfrm>
            <a:off x="323385" y="3501483"/>
            <a:ext cx="5068230" cy="3624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973E6C-B1E7-C17D-5DB8-A56ADCF7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80" y="249976"/>
            <a:ext cx="5169000" cy="697500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74F67-5650-3007-DA7A-D3276348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164" y="947476"/>
            <a:ext cx="5285719" cy="375493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800" b="1" u="sng" dirty="0"/>
              <a:t>Inflation</a:t>
            </a:r>
            <a:r>
              <a:rPr lang="en-US" sz="1800" dirty="0"/>
              <a:t>: the increase in the general price level of goods and services in an economy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</a:pPr>
            <a:r>
              <a:rPr lang="en-US" sz="1800" dirty="0"/>
              <a:t>Indicator of economic growth</a:t>
            </a:r>
          </a:p>
          <a:p>
            <a:pPr lvl="1">
              <a:spcAft>
                <a:spcPts val="600"/>
              </a:spcAft>
              <a:buClr>
                <a:srgbClr val="FFFFFF"/>
              </a:buClr>
            </a:pPr>
            <a:r>
              <a:rPr lang="en-US" sz="1800" dirty="0"/>
              <a:t>Regularly used to design economic policies, federal aid programs, and trade policies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</a:pPr>
            <a:r>
              <a:rPr lang="en-US" sz="1800" dirty="0"/>
              <a:t>Effects all United States residents</a:t>
            </a:r>
          </a:p>
          <a:p>
            <a:pPr marL="0" lvl="1" indent="0" algn="ctr">
              <a:spcAft>
                <a:spcPts val="600"/>
              </a:spcAft>
              <a:buClr>
                <a:srgbClr val="FFFFFF"/>
              </a:buClr>
              <a:buNone/>
            </a:pPr>
            <a:r>
              <a:rPr lang="en-US" sz="1900" b="1" dirty="0">
                <a:solidFill>
                  <a:srgbClr val="FFFFFF"/>
                </a:solidFill>
                <a:latin typeface="Montserrat" panose="00000500000000000000" pitchFamily="2" charset="0"/>
              </a:rPr>
              <a:t>Goal</a:t>
            </a:r>
          </a:p>
          <a:p>
            <a:pPr marL="0" lvl="1" indent="0" algn="ctr">
              <a:spcAft>
                <a:spcPts val="600"/>
              </a:spcAft>
              <a:buClr>
                <a:srgbClr val="FFFFFF"/>
              </a:buClr>
              <a:buNone/>
            </a:pPr>
            <a:endParaRPr lang="en-US" sz="400" b="1" dirty="0">
              <a:solidFill>
                <a:srgbClr val="FFFFFF"/>
              </a:solidFill>
            </a:endParaRPr>
          </a:p>
          <a:p>
            <a:pPr marL="0" lvl="1" indent="0" algn="ctr">
              <a:spcAft>
                <a:spcPts val="600"/>
              </a:spcAft>
              <a:buClr>
                <a:srgbClr val="FFFFFF"/>
              </a:buClr>
              <a:buNone/>
            </a:pPr>
            <a:r>
              <a:rPr lang="en-US" sz="1900" b="1" dirty="0">
                <a:solidFill>
                  <a:srgbClr val="FFFFFF"/>
                </a:solidFill>
              </a:rPr>
              <a:t>Analyze inflation data to understand its attributes and inform personal and national economic decisions</a:t>
            </a:r>
          </a:p>
        </p:txBody>
      </p:sp>
      <p:pic>
        <p:nvPicPr>
          <p:cNvPr id="8" name="Picture 7" descr="Office building overlayed with stock market graphs">
            <a:extLst>
              <a:ext uri="{FF2B5EF4-FFF2-40B4-BE49-F238E27FC236}">
                <a16:creationId xmlns:a16="http://schemas.microsoft.com/office/drawing/2014/main" id="{EDADF37E-5082-8EAF-35A8-6D8EBF9E0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125" y="0"/>
            <a:ext cx="65895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840346F-51F0-F483-3F46-BA21C31E4C33}"/>
              </a:ext>
            </a:extLst>
          </p:cNvPr>
          <p:cNvSpPr txBox="1">
            <a:spLocks/>
          </p:cNvSpPr>
          <p:nvPr/>
        </p:nvSpPr>
        <p:spPr>
          <a:xfrm>
            <a:off x="717780" y="249976"/>
            <a:ext cx="5169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/>
              <a:t>Background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896D05C-ECE3-548A-CAF5-1D0BBE327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7848" y="1131651"/>
            <a:ext cx="6228304" cy="655204"/>
          </a:xfrm>
        </p:spPr>
        <p:txBody>
          <a:bodyPr/>
          <a:lstStyle/>
          <a:p>
            <a:pPr marL="7620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None/>
            </a:pPr>
            <a:r>
              <a:rPr lang="en-US" sz="2000" dirty="0"/>
              <a:t>Inflation is measured using price indexes.</a:t>
            </a:r>
          </a:p>
          <a:p>
            <a:pPr marL="7620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None/>
            </a:pPr>
            <a:endParaRPr lang="en-US" sz="20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24AA8EC-D21E-8099-0E4E-219032B62BAC}"/>
              </a:ext>
            </a:extLst>
          </p:cNvPr>
          <p:cNvGrpSpPr/>
          <p:nvPr/>
        </p:nvGrpSpPr>
        <p:grpSpPr>
          <a:xfrm>
            <a:off x="1864013" y="2075899"/>
            <a:ext cx="5415975" cy="1686138"/>
            <a:chOff x="1057712" y="1977317"/>
            <a:chExt cx="5415975" cy="168613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265461D-496E-2393-14F3-5A9AC6F1BCAB}"/>
                </a:ext>
              </a:extLst>
            </p:cNvPr>
            <p:cNvGrpSpPr/>
            <p:nvPr/>
          </p:nvGrpSpPr>
          <p:grpSpPr>
            <a:xfrm>
              <a:off x="1057712" y="1977317"/>
              <a:ext cx="3325348" cy="1686138"/>
              <a:chOff x="752912" y="2036952"/>
              <a:chExt cx="3325348" cy="1686138"/>
            </a:xfrm>
          </p:grpSpPr>
          <p:pic>
            <p:nvPicPr>
              <p:cNvPr id="29" name="Graphic 28" descr="Shopping basket with solid fill">
                <a:extLst>
                  <a:ext uri="{FF2B5EF4-FFF2-40B4-BE49-F238E27FC236}">
                    <a16:creationId xmlns:a16="http://schemas.microsoft.com/office/drawing/2014/main" id="{3FE6934F-6B74-2CA7-A213-C5395FDBBD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55677" y="2036952"/>
                <a:ext cx="1279320" cy="1279320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938F0C-544B-E5D3-5C33-4873EC012F48}"/>
                  </a:ext>
                </a:extLst>
              </p:cNvPr>
              <p:cNvSpPr txBox="1"/>
              <p:nvPr/>
            </p:nvSpPr>
            <p:spPr>
              <a:xfrm>
                <a:off x="752912" y="3199870"/>
                <a:ext cx="14848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FFFF"/>
                    </a:solidFill>
                    <a:latin typeface="PT Serif" panose="020A0603040505020204" pitchFamily="18" charset="0"/>
                  </a:rPr>
                  <a:t>Basket of goods and services</a:t>
                </a:r>
                <a:endParaRPr lang="en-US" dirty="0">
                  <a:solidFill>
                    <a:srgbClr val="FFFFFF"/>
                  </a:solidFill>
                  <a:latin typeface="PT Serif" panose="020A06030405050202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6F4E2C4-E6F3-FB39-ED6A-F183558285FF}"/>
                  </a:ext>
                </a:extLst>
              </p:cNvPr>
              <p:cNvSpPr txBox="1"/>
              <p:nvPr/>
            </p:nvSpPr>
            <p:spPr>
              <a:xfrm>
                <a:off x="2593411" y="3358217"/>
                <a:ext cx="148484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FFFF"/>
                    </a:solidFill>
                    <a:latin typeface="PT Serif" panose="020A0603040505020204" pitchFamily="18" charset="0"/>
                  </a:rPr>
                  <a:t>Weightings</a:t>
                </a:r>
                <a:endParaRPr lang="en-US" dirty="0">
                  <a:solidFill>
                    <a:srgbClr val="FFFFFF"/>
                  </a:solidFill>
                  <a:latin typeface="PT Serif" panose="020A0603040505020204" pitchFamily="18" charset="0"/>
                </a:endParaRPr>
              </a:p>
            </p:txBody>
          </p:sp>
          <p:pic>
            <p:nvPicPr>
              <p:cNvPr id="36" name="Graphic 35" descr="Weights Uneven with solid fill">
                <a:extLst>
                  <a:ext uri="{FF2B5EF4-FFF2-40B4-BE49-F238E27FC236}">
                    <a16:creationId xmlns:a16="http://schemas.microsoft.com/office/drawing/2014/main" id="{74FDD11A-A627-0CB1-AB3B-B58A9167A7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763286" y="2305399"/>
                <a:ext cx="1010873" cy="1010873"/>
              </a:xfrm>
              <a:prstGeom prst="rect">
                <a:avLst/>
              </a:prstGeom>
            </p:spPr>
          </p:pic>
          <p:sp>
            <p:nvSpPr>
              <p:cNvPr id="37" name="Cross 36">
                <a:extLst>
                  <a:ext uri="{FF2B5EF4-FFF2-40B4-BE49-F238E27FC236}">
                    <a16:creationId xmlns:a16="http://schemas.microsoft.com/office/drawing/2014/main" id="{9A09E1B7-B3A6-0413-A396-D9B81AFEE0EB}"/>
                  </a:ext>
                </a:extLst>
              </p:cNvPr>
              <p:cNvSpPr/>
              <p:nvPr/>
            </p:nvSpPr>
            <p:spPr>
              <a:xfrm rot="2852491">
                <a:off x="2262113" y="2658638"/>
                <a:ext cx="374056" cy="390307"/>
              </a:xfrm>
              <a:prstGeom prst="plus">
                <a:avLst>
                  <a:gd name="adj" fmla="val 40555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Equals 38">
              <a:extLst>
                <a:ext uri="{FF2B5EF4-FFF2-40B4-BE49-F238E27FC236}">
                  <a16:creationId xmlns:a16="http://schemas.microsoft.com/office/drawing/2014/main" id="{F2DD75CB-3798-B880-E57E-F59A8612E520}"/>
                </a:ext>
              </a:extLst>
            </p:cNvPr>
            <p:cNvSpPr/>
            <p:nvPr/>
          </p:nvSpPr>
          <p:spPr>
            <a:xfrm>
              <a:off x="4180415" y="2621549"/>
              <a:ext cx="424069" cy="396737"/>
            </a:xfrm>
            <a:prstGeom prst="mathEqual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Text Placeholder 2">
              <a:extLst>
                <a:ext uri="{FF2B5EF4-FFF2-40B4-BE49-F238E27FC236}">
                  <a16:creationId xmlns:a16="http://schemas.microsoft.com/office/drawing/2014/main" id="{FA4D06FB-DAEB-7508-FFC4-CD3783FA2CCD}"/>
                </a:ext>
              </a:extLst>
            </p:cNvPr>
            <p:cNvSpPr txBox="1">
              <a:spLocks/>
            </p:cNvSpPr>
            <p:nvPr/>
          </p:nvSpPr>
          <p:spPr>
            <a:xfrm>
              <a:off x="4527780" y="2466554"/>
              <a:ext cx="1945907" cy="655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PT Serif"/>
                <a:buChar char="⊸"/>
                <a:defRPr sz="2400" b="0" i="0" u="none" strike="noStrike" cap="none">
                  <a:solidFill>
                    <a:schemeClr val="dk1"/>
                  </a:solidFill>
                  <a:latin typeface="PT Serif"/>
                  <a:ea typeface="PT Serif"/>
                  <a:cs typeface="PT Serif"/>
                  <a:sym typeface="PT Serif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PT Serif"/>
                <a:buChar char="▫"/>
                <a:defRPr sz="2400" b="0" i="0" u="none" strike="noStrike" cap="none">
                  <a:solidFill>
                    <a:schemeClr val="dk1"/>
                  </a:solidFill>
                  <a:latin typeface="PT Serif"/>
                  <a:ea typeface="PT Serif"/>
                  <a:cs typeface="PT Serif"/>
                  <a:sym typeface="PT Serif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PT Serif"/>
                <a:buChar char="⋅"/>
                <a:defRPr sz="2400" b="0" i="0" u="none" strike="noStrike" cap="none">
                  <a:solidFill>
                    <a:schemeClr val="dk1"/>
                  </a:solidFill>
                  <a:latin typeface="PT Serif"/>
                  <a:ea typeface="PT Serif"/>
                  <a:cs typeface="PT Serif"/>
                  <a:sym typeface="PT Serif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PT Serif"/>
                <a:buChar char="●"/>
                <a:defRPr sz="2400" b="0" i="0" u="none" strike="noStrike" cap="none">
                  <a:solidFill>
                    <a:schemeClr val="dk1"/>
                  </a:solidFill>
                  <a:latin typeface="PT Serif"/>
                  <a:ea typeface="PT Serif"/>
                  <a:cs typeface="PT Serif"/>
                  <a:sym typeface="PT Serif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PT Serif"/>
                <a:buChar char="○"/>
                <a:defRPr sz="2400" b="0" i="0" u="none" strike="noStrike" cap="none">
                  <a:solidFill>
                    <a:schemeClr val="dk1"/>
                  </a:solidFill>
                  <a:latin typeface="PT Serif"/>
                  <a:ea typeface="PT Serif"/>
                  <a:cs typeface="PT Serif"/>
                  <a:sym typeface="PT Serif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PT Serif"/>
                <a:buChar char="■"/>
                <a:defRPr sz="2400" b="0" i="0" u="none" strike="noStrike" cap="none">
                  <a:solidFill>
                    <a:schemeClr val="dk1"/>
                  </a:solidFill>
                  <a:latin typeface="PT Serif"/>
                  <a:ea typeface="PT Serif"/>
                  <a:cs typeface="PT Serif"/>
                  <a:sym typeface="PT Serif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PT Serif"/>
                <a:buChar char="●"/>
                <a:defRPr sz="2400" b="0" i="0" u="none" strike="noStrike" cap="none">
                  <a:solidFill>
                    <a:schemeClr val="dk1"/>
                  </a:solidFill>
                  <a:latin typeface="PT Serif"/>
                  <a:ea typeface="PT Serif"/>
                  <a:cs typeface="PT Serif"/>
                  <a:sym typeface="PT Serif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PT Serif"/>
                <a:buChar char="○"/>
                <a:defRPr sz="2400" b="0" i="0" u="none" strike="noStrike" cap="none">
                  <a:solidFill>
                    <a:schemeClr val="dk1"/>
                  </a:solidFill>
                  <a:latin typeface="PT Serif"/>
                  <a:ea typeface="PT Serif"/>
                  <a:cs typeface="PT Serif"/>
                  <a:sym typeface="PT Serif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PT Serif"/>
                <a:buChar char="■"/>
                <a:defRPr sz="2400" b="0" i="0" u="none" strike="noStrike" cap="none">
                  <a:solidFill>
                    <a:schemeClr val="dk1"/>
                  </a:solidFill>
                  <a:latin typeface="PT Serif"/>
                  <a:ea typeface="PT Serif"/>
                  <a:cs typeface="PT Serif"/>
                  <a:sym typeface="PT Serif"/>
                </a:defRPr>
              </a:lvl9pPr>
            </a:lstStyle>
            <a:p>
              <a:pPr marL="76200" indent="0" algn="ctr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/>
                </a:buClr>
                <a:buFont typeface="PT Serif"/>
                <a:buNone/>
              </a:pPr>
              <a:r>
                <a:rPr lang="en-US" sz="2000" b="1" dirty="0">
                  <a:latin typeface="Montserrat" panose="00000500000000000000" pitchFamily="2" charset="0"/>
                </a:rPr>
                <a:t>Price Index</a:t>
              </a:r>
            </a:p>
            <a:p>
              <a:pPr marL="76200" indent="0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FFFF"/>
                </a:buClr>
                <a:buFont typeface="PT Serif"/>
                <a:buNone/>
              </a:pP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697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840346F-51F0-F483-3F46-BA21C31E4C33}"/>
              </a:ext>
            </a:extLst>
          </p:cNvPr>
          <p:cNvSpPr txBox="1">
            <a:spLocks/>
          </p:cNvSpPr>
          <p:nvPr/>
        </p:nvSpPr>
        <p:spPr>
          <a:xfrm>
            <a:off x="717780" y="249976"/>
            <a:ext cx="5169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/>
              <a:t>Background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2FCD12-120F-C62D-40B8-68E2701458E7}"/>
              </a:ext>
            </a:extLst>
          </p:cNvPr>
          <p:cNvGrpSpPr/>
          <p:nvPr/>
        </p:nvGrpSpPr>
        <p:grpSpPr>
          <a:xfrm>
            <a:off x="1497341" y="1169935"/>
            <a:ext cx="6149319" cy="3531764"/>
            <a:chOff x="1309043" y="1169935"/>
            <a:chExt cx="6149319" cy="353176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BBFF37C-2655-BC65-A0BB-05CF1689EAFB}"/>
                </a:ext>
              </a:extLst>
            </p:cNvPr>
            <p:cNvGrpSpPr/>
            <p:nvPr/>
          </p:nvGrpSpPr>
          <p:grpSpPr>
            <a:xfrm>
              <a:off x="1309043" y="1175510"/>
              <a:ext cx="2985269" cy="3526188"/>
              <a:chOff x="777194" y="1561131"/>
              <a:chExt cx="2525086" cy="3145093"/>
            </a:xfrm>
            <a:solidFill>
              <a:schemeClr val="accent1"/>
            </a:solidFill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69F2954-C775-2AB3-C1E7-80008D1E518B}"/>
                  </a:ext>
                </a:extLst>
              </p:cNvPr>
              <p:cNvSpPr/>
              <p:nvPr/>
            </p:nvSpPr>
            <p:spPr>
              <a:xfrm>
                <a:off x="777194" y="1561131"/>
                <a:ext cx="2525086" cy="401052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PT Serif" panose="020A0603040505020204" pitchFamily="18" charset="0"/>
                  </a:rPr>
                  <a:t>Consumer Price Index (CPI)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55FDC08-BEEA-DDD0-0091-A8F3196E2AB4}"/>
                  </a:ext>
                </a:extLst>
              </p:cNvPr>
              <p:cNvSpPr/>
              <p:nvPr/>
            </p:nvSpPr>
            <p:spPr>
              <a:xfrm>
                <a:off x="777194" y="1962183"/>
                <a:ext cx="2525086" cy="2744041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latin typeface="PT Serif" panose="020A0603040505020204" pitchFamily="18" charset="0"/>
                  </a:rPr>
                  <a:t>Consumer Price Index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3DC350B-97D0-A3F1-9B8D-F153CEE39EEF}"/>
                </a:ext>
              </a:extLst>
            </p:cNvPr>
            <p:cNvGrpSpPr/>
            <p:nvPr/>
          </p:nvGrpSpPr>
          <p:grpSpPr>
            <a:xfrm>
              <a:off x="4473093" y="1169935"/>
              <a:ext cx="2985269" cy="3531764"/>
              <a:chOff x="777194" y="1556158"/>
              <a:chExt cx="2525086" cy="3150066"/>
            </a:xfrm>
            <a:solidFill>
              <a:schemeClr val="accent1"/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D84A911-20DF-6E2B-1185-08D277B95191}"/>
                  </a:ext>
                </a:extLst>
              </p:cNvPr>
              <p:cNvSpPr/>
              <p:nvPr/>
            </p:nvSpPr>
            <p:spPr>
              <a:xfrm>
                <a:off x="777194" y="1923513"/>
                <a:ext cx="2525086" cy="2782711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latin typeface="PT Serif" panose="020A0603040505020204" pitchFamily="18" charset="0"/>
                  </a:rPr>
                  <a:t>Consumer Price Index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4D134CA-1483-7395-D067-BE9895E50617}"/>
                  </a:ext>
                </a:extLst>
              </p:cNvPr>
              <p:cNvSpPr/>
              <p:nvPr/>
            </p:nvSpPr>
            <p:spPr>
              <a:xfrm>
                <a:off x="777194" y="1556158"/>
                <a:ext cx="2525086" cy="406024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PT Serif" panose="020A0603040505020204" pitchFamily="18" charset="0"/>
                  </a:rPr>
                  <a:t>Personal Consumption Expenditure Price Index (PCEPI)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53FA39-0427-8686-1CE3-06D2EE898EA4}"/>
                </a:ext>
              </a:extLst>
            </p:cNvPr>
            <p:cNvSpPr txBox="1"/>
            <p:nvPr/>
          </p:nvSpPr>
          <p:spPr>
            <a:xfrm>
              <a:off x="1373451" y="1749062"/>
              <a:ext cx="2856451" cy="27853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FFFF"/>
                  </a:solidFill>
                  <a:latin typeface="PT Serif" panose="020A0603040505020204" pitchFamily="18" charset="0"/>
                </a:rPr>
                <a:t>Constructed by the Bureau of Labor Statistics (BLS)</a:t>
              </a:r>
            </a:p>
            <a:p>
              <a:pPr marL="285750" indent="-285750">
                <a:spcAft>
                  <a:spcPts val="600"/>
                </a:spcAft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FFFF"/>
                  </a:solidFill>
                  <a:latin typeface="PT Serif" panose="020A0603040505020204" pitchFamily="18" charset="0"/>
                </a:rPr>
                <a:t>Fixed basket of goods and services </a:t>
              </a:r>
            </a:p>
            <a:p>
              <a:pPr marL="285750" indent="-285750">
                <a:spcAft>
                  <a:spcPts val="600"/>
                </a:spcAft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FFFF"/>
                  </a:solidFill>
                  <a:latin typeface="PT Serif" panose="020A0603040505020204" pitchFamily="18" charset="0"/>
                </a:rPr>
                <a:t>“Urban Consumer”: surveyed in urban regions and cities </a:t>
              </a:r>
            </a:p>
            <a:p>
              <a:pPr marL="285750" indent="-285750">
                <a:spcAft>
                  <a:spcPts val="600"/>
                </a:spcAft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FFFF"/>
                  </a:solidFill>
                  <a:latin typeface="PT Serif" panose="020A0603040505020204" pitchFamily="18" charset="0"/>
                </a:rPr>
                <a:t>Excludes non-profit and government expenditures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534EA1-4496-C8AC-D4A9-B416573E006D}"/>
                </a:ext>
              </a:extLst>
            </p:cNvPr>
            <p:cNvSpPr txBox="1"/>
            <p:nvPr/>
          </p:nvSpPr>
          <p:spPr>
            <a:xfrm>
              <a:off x="4508137" y="1780835"/>
              <a:ext cx="2856451" cy="26930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1000"/>
                </a:spcAft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FFFF"/>
                  </a:solidFill>
                  <a:latin typeface="PT Serif" panose="020A0603040505020204" pitchFamily="18" charset="0"/>
                </a:rPr>
                <a:t>Constructed by the Bureau of Economic Analysis (BEA)</a:t>
              </a:r>
            </a:p>
            <a:p>
              <a:pPr marL="285750" indent="-285750">
                <a:spcAft>
                  <a:spcPts val="1000"/>
                </a:spcAft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FFFF"/>
                  </a:solidFill>
                  <a:latin typeface="PT Serif" panose="020A0603040505020204" pitchFamily="18" charset="0"/>
                </a:rPr>
                <a:t>Fluid basket of goods and services </a:t>
              </a:r>
            </a:p>
            <a:p>
              <a:pPr marL="285750" indent="-285750">
                <a:spcAft>
                  <a:spcPts val="1000"/>
                </a:spcAft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FFFF"/>
                  </a:solidFill>
                  <a:latin typeface="PT Serif" panose="020A0603040505020204" pitchFamily="18" charset="0"/>
                </a:rPr>
                <a:t>Current expenditures data and consumer trends</a:t>
              </a:r>
            </a:p>
            <a:p>
              <a:pPr marL="285750" indent="-285750">
                <a:spcAft>
                  <a:spcPts val="1000"/>
                </a:spcAft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FFFF"/>
                  </a:solidFill>
                  <a:latin typeface="PT Serif" panose="020A0603040505020204" pitchFamily="18" charset="0"/>
                </a:rPr>
                <a:t>Includes non-profit and government expenditures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65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840346F-51F0-F483-3F46-BA21C31E4C33}"/>
              </a:ext>
            </a:extLst>
          </p:cNvPr>
          <p:cNvSpPr txBox="1">
            <a:spLocks/>
          </p:cNvSpPr>
          <p:nvPr/>
        </p:nvSpPr>
        <p:spPr>
          <a:xfrm>
            <a:off x="717780" y="249976"/>
            <a:ext cx="5169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/>
              <a:t>Background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18D7E37-0D92-3540-B18D-C06C601AF2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352760"/>
              </p:ext>
            </p:extLst>
          </p:nvPr>
        </p:nvGraphicFramePr>
        <p:xfrm>
          <a:off x="350550" y="1023298"/>
          <a:ext cx="5169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B7BB5D6-9AF2-EDB3-D776-6AEA32DE1F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283842"/>
              </p:ext>
            </p:extLst>
          </p:nvPr>
        </p:nvGraphicFramePr>
        <p:xfrm>
          <a:off x="4700372" y="1021280"/>
          <a:ext cx="4976318" cy="3525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117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840346F-51F0-F483-3F46-BA21C31E4C33}"/>
              </a:ext>
            </a:extLst>
          </p:cNvPr>
          <p:cNvSpPr txBox="1">
            <a:spLocks/>
          </p:cNvSpPr>
          <p:nvPr/>
        </p:nvSpPr>
        <p:spPr>
          <a:xfrm>
            <a:off x="717780" y="249976"/>
            <a:ext cx="5169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/>
              <a:t>Data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896D05C-ECE3-548A-CAF5-1D0BBE327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7848" y="1056149"/>
            <a:ext cx="6228304" cy="3233311"/>
          </a:xfrm>
        </p:spPr>
        <p:txBody>
          <a:bodyPr/>
          <a:lstStyle/>
          <a:p>
            <a:pPr marL="7620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None/>
            </a:pPr>
            <a:r>
              <a:rPr lang="en-US" sz="2000" b="1" dirty="0">
                <a:latin typeface="Montserrat" panose="00000500000000000000" pitchFamily="2" charset="0"/>
              </a:rPr>
              <a:t>CPI Data</a:t>
            </a:r>
          </a:p>
          <a:p>
            <a:pPr marL="7620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None/>
            </a:pPr>
            <a:r>
              <a:rPr lang="en-US" sz="2000" dirty="0"/>
              <a:t>The World Bank &amp; The Bureau of Labor Statistics</a:t>
            </a:r>
          </a:p>
          <a:p>
            <a:pPr marL="7620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None/>
            </a:pPr>
            <a:endParaRPr lang="en-US" sz="2000" dirty="0"/>
          </a:p>
          <a:p>
            <a:pPr marL="7620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None/>
            </a:pPr>
            <a:r>
              <a:rPr lang="en-US" sz="2000" b="1" dirty="0">
                <a:latin typeface="Montserrat" panose="00000500000000000000" pitchFamily="2" charset="0"/>
              </a:rPr>
              <a:t>PCEPI Data</a:t>
            </a:r>
          </a:p>
          <a:p>
            <a:pPr marL="7620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None/>
            </a:pPr>
            <a:r>
              <a:rPr lang="en-US" sz="2000" dirty="0"/>
              <a:t>FRED Economic Data</a:t>
            </a:r>
          </a:p>
        </p:txBody>
      </p:sp>
    </p:spTree>
    <p:extLst>
      <p:ext uri="{BB962C8B-B14F-4D97-AF65-F5344CB8AC3E}">
        <p14:creationId xmlns:p14="http://schemas.microsoft.com/office/powerpoint/2010/main" val="1584217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DACAFF7-4048-FA6C-B3D1-6651A928E73B}"/>
              </a:ext>
            </a:extLst>
          </p:cNvPr>
          <p:cNvGrpSpPr/>
          <p:nvPr/>
        </p:nvGrpSpPr>
        <p:grpSpPr>
          <a:xfrm>
            <a:off x="461959" y="1043957"/>
            <a:ext cx="2225050" cy="2545990"/>
            <a:chOff x="624899" y="947476"/>
            <a:chExt cx="2225050" cy="2545990"/>
          </a:xfrm>
        </p:grpSpPr>
        <p:pic>
          <p:nvPicPr>
            <p:cNvPr id="6146" name="Picture 2" descr="Singular value decomposition - Wikipedia">
              <a:extLst>
                <a:ext uri="{FF2B5EF4-FFF2-40B4-BE49-F238E27FC236}">
                  <a16:creationId xmlns:a16="http://schemas.microsoft.com/office/drawing/2014/main" id="{5FF38A43-658B-90DA-99FD-033B6B49F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99" y="1470695"/>
              <a:ext cx="2225049" cy="2022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1C15F5-F4B3-86AE-8FC3-EF50B5551D16}"/>
                </a:ext>
              </a:extLst>
            </p:cNvPr>
            <p:cNvSpPr txBox="1"/>
            <p:nvPr/>
          </p:nvSpPr>
          <p:spPr>
            <a:xfrm>
              <a:off x="624899" y="947476"/>
              <a:ext cx="22250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Montserrat" panose="00000500000000000000" pitchFamily="2" charset="0"/>
                </a:rPr>
                <a:t>Singula</a:t>
              </a:r>
              <a:r>
                <a:rPr lang="en-US" b="1" dirty="0">
                  <a:solidFill>
                    <a:srgbClr val="FFFFFF"/>
                  </a:solidFill>
                  <a:latin typeface="Montserrat" panose="00000500000000000000" pitchFamily="2" charset="0"/>
                </a:rPr>
                <a:t>r Value Decomposition (SVD)</a:t>
              </a:r>
              <a:endParaRPr lang="en-US" dirty="0">
                <a:solidFill>
                  <a:srgbClr val="FFFFFF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221D0E5-A7F5-E7B3-27D1-548E2C1D7F79}"/>
              </a:ext>
            </a:extLst>
          </p:cNvPr>
          <p:cNvGrpSpPr/>
          <p:nvPr/>
        </p:nvGrpSpPr>
        <p:grpSpPr>
          <a:xfrm>
            <a:off x="2991324" y="1043957"/>
            <a:ext cx="2830073" cy="2516190"/>
            <a:chOff x="3149635" y="947476"/>
            <a:chExt cx="2830073" cy="2516190"/>
          </a:xfrm>
        </p:grpSpPr>
        <p:pic>
          <p:nvPicPr>
            <p:cNvPr id="6150" name="Picture 6" descr="Resampling techniques - ppt video online download">
              <a:extLst>
                <a:ext uri="{FF2B5EF4-FFF2-40B4-BE49-F238E27FC236}">
                  <a16:creationId xmlns:a16="http://schemas.microsoft.com/office/drawing/2014/main" id="{7055A380-AF9B-3F4C-B570-4433DEB16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528" y="1510018"/>
              <a:ext cx="2604863" cy="1953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FCAB3A-5A43-544D-ECBF-F61B3B3A5ABD}"/>
                </a:ext>
              </a:extLst>
            </p:cNvPr>
            <p:cNvSpPr txBox="1"/>
            <p:nvPr/>
          </p:nvSpPr>
          <p:spPr>
            <a:xfrm>
              <a:off x="3149635" y="947476"/>
              <a:ext cx="283007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Montserrat" panose="00000500000000000000" pitchFamily="2" charset="0"/>
                </a:rPr>
                <a:t>Pearson’s Correlation Coefficient</a:t>
              </a:r>
              <a:r>
                <a:rPr lang="en-US" b="1" dirty="0">
                  <a:solidFill>
                    <a:srgbClr val="FFFFFF"/>
                  </a:solidFill>
                  <a:latin typeface="Montserrat" panose="00000500000000000000" pitchFamily="2" charset="0"/>
                </a:rPr>
                <a:t> using</a:t>
              </a:r>
              <a:r>
                <a:rPr lang="en-US" sz="1400" b="1" dirty="0">
                  <a:solidFill>
                    <a:srgbClr val="FFFFFF"/>
                  </a:solidFill>
                  <a:latin typeface="Montserrat" panose="00000500000000000000" pitchFamily="2" charset="0"/>
                </a:rPr>
                <a:t> Jackknife</a:t>
              </a:r>
              <a:endParaRPr lang="en-US" dirty="0">
                <a:solidFill>
                  <a:srgbClr val="FFFFFF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B15668-980A-1700-438E-F0A84B44AAD4}"/>
              </a:ext>
            </a:extLst>
          </p:cNvPr>
          <p:cNvGrpSpPr/>
          <p:nvPr/>
        </p:nvGrpSpPr>
        <p:grpSpPr>
          <a:xfrm>
            <a:off x="6152677" y="1083279"/>
            <a:ext cx="2604864" cy="2476868"/>
            <a:chOff x="6263080" y="986798"/>
            <a:chExt cx="2604864" cy="2476868"/>
          </a:xfrm>
        </p:grpSpPr>
        <p:pic>
          <p:nvPicPr>
            <p:cNvPr id="6152" name="Picture 8" descr="Cross power spectral density - MATLAB cpsd">
              <a:extLst>
                <a:ext uri="{FF2B5EF4-FFF2-40B4-BE49-F238E27FC236}">
                  <a16:creationId xmlns:a16="http://schemas.microsoft.com/office/drawing/2014/main" id="{DB4BD83B-1A46-F78E-E102-F697DACCFD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081" y="1510019"/>
              <a:ext cx="2604863" cy="1953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56F879-7CA5-D852-ADC9-65B9C2AFCA6D}"/>
                </a:ext>
              </a:extLst>
            </p:cNvPr>
            <p:cNvSpPr txBox="1"/>
            <p:nvPr/>
          </p:nvSpPr>
          <p:spPr>
            <a:xfrm>
              <a:off x="6263080" y="986798"/>
              <a:ext cx="26048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Montserrat" panose="00000500000000000000" pitchFamily="2" charset="0"/>
                </a:rPr>
                <a:t>Cross Power Spectral Density (CPSD)</a:t>
              </a:r>
              <a:endParaRPr lang="en-US" dirty="0">
                <a:solidFill>
                  <a:srgbClr val="FFFFFF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6EF53E7-3754-C033-FAE0-1004617D6129}"/>
              </a:ext>
            </a:extLst>
          </p:cNvPr>
          <p:cNvSpPr txBox="1"/>
          <p:nvPr/>
        </p:nvSpPr>
        <p:spPr>
          <a:xfrm>
            <a:off x="350550" y="3649343"/>
            <a:ext cx="22964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PT Serif" panose="020A0603040505020204" pitchFamily="18" charset="0"/>
              </a:rPr>
              <a:t>Which groups of goods contribute the most to overall CPI or PCEPI?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EB3A74-E2D8-7759-AD78-63B05ADF81B7}"/>
              </a:ext>
            </a:extLst>
          </p:cNvPr>
          <p:cNvSpPr txBox="1"/>
          <p:nvPr/>
        </p:nvSpPr>
        <p:spPr>
          <a:xfrm>
            <a:off x="2834421" y="3649343"/>
            <a:ext cx="315845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PT Serif" panose="020A0603040505020204" pitchFamily="18" charset="0"/>
              </a:rPr>
              <a:t>Comparison of CPI and PCEPI on monthly and yearly time scales</a:t>
            </a:r>
          </a:p>
          <a:p>
            <a:pPr marL="285750" indent="-285750"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PT Serif" panose="020A0603040505020204" pitchFamily="18" charset="0"/>
              </a:rPr>
              <a:t>Sensitivity Analysis: do certain time points have larger effect on overall correlation of data?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75B5A1-CC19-F88E-6F03-BC0E0DB0D49A}"/>
              </a:ext>
            </a:extLst>
          </p:cNvPr>
          <p:cNvSpPr txBox="1"/>
          <p:nvPr/>
        </p:nvSpPr>
        <p:spPr>
          <a:xfrm>
            <a:off x="6191374" y="3649343"/>
            <a:ext cx="2727521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PT Serif" panose="020A0603040505020204" pitchFamily="18" charset="0"/>
              </a:rPr>
              <a:t>Comparison of CPI and PCEPI on a frequency scale</a:t>
            </a:r>
          </a:p>
          <a:p>
            <a:pPr marL="285750" indent="-285750"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PT Serif" panose="020A0603040505020204" pitchFamily="18" charset="0"/>
              </a:rPr>
              <a:t>What is the periodicity of inflation?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CEDC9-84AB-0630-59A8-939C45287B7E}"/>
              </a:ext>
            </a:extLst>
          </p:cNvPr>
          <p:cNvSpPr txBox="1">
            <a:spLocks/>
          </p:cNvSpPr>
          <p:nvPr/>
        </p:nvSpPr>
        <p:spPr>
          <a:xfrm>
            <a:off x="717780" y="249976"/>
            <a:ext cx="5169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/>
              <a:t>Analysis</a:t>
            </a:r>
          </a:p>
          <a:p>
            <a:r>
              <a:rPr lang="en-US" sz="1600" dirty="0">
                <a:solidFill>
                  <a:srgbClr val="FFFFFF"/>
                </a:solidFill>
                <a:latin typeface="Montserrat" panose="00000500000000000000" pitchFamily="2" charset="0"/>
                <a:cs typeface="Mongolian Baiti" panose="03000500000000000000" pitchFamily="66" charset="0"/>
              </a:rPr>
              <a:t>Methods + Justification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F39C5-77E5-BE96-77D3-C6A35F60DCE6}"/>
              </a:ext>
            </a:extLst>
          </p:cNvPr>
          <p:cNvSpPr txBox="1"/>
          <p:nvPr/>
        </p:nvSpPr>
        <p:spPr>
          <a:xfrm>
            <a:off x="6417377" y="4760666"/>
            <a:ext cx="22755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rgbClr val="FFFFFF"/>
                </a:solidFill>
                <a:latin typeface="PT Serif" panose="020A0603040505020204" pitchFamily="18" charset="0"/>
              </a:rPr>
              <a:t>Image from </a:t>
            </a:r>
            <a:r>
              <a:rPr lang="en-US" sz="600" dirty="0">
                <a:solidFill>
                  <a:srgbClr val="FFFFFF"/>
                </a:solidFill>
                <a:latin typeface="PT Serif" panose="020A0603040505020204" pitchFamily="18" charset="0"/>
                <a:hlinkClick r:id="rId5"/>
              </a:rPr>
              <a:t>https://www.mathworks.com/help/signal/ref/cpsd.html</a:t>
            </a:r>
            <a:r>
              <a:rPr lang="en-US" sz="600" dirty="0">
                <a:solidFill>
                  <a:srgbClr val="FFFFFF"/>
                </a:solidFill>
                <a:latin typeface="PT Serif" panose="020A06030405050202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E0F5D1-9C19-58FC-52C7-A67DA57A080D}"/>
              </a:ext>
            </a:extLst>
          </p:cNvPr>
          <p:cNvSpPr txBox="1"/>
          <p:nvPr/>
        </p:nvSpPr>
        <p:spPr>
          <a:xfrm>
            <a:off x="3484436" y="4885877"/>
            <a:ext cx="199149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rgbClr val="FFFFFF"/>
                </a:solidFill>
                <a:latin typeface="PT Serif" panose="020A0603040505020204" pitchFamily="18" charset="0"/>
              </a:rPr>
              <a:t>Image from </a:t>
            </a:r>
            <a:r>
              <a:rPr lang="en-US" sz="600" dirty="0">
                <a:solidFill>
                  <a:srgbClr val="FFFFFF"/>
                </a:solidFill>
                <a:latin typeface="PT Serif" panose="020A0603040505020204" pitchFamily="18" charset="0"/>
                <a:hlinkClick r:id="rId6"/>
              </a:rPr>
              <a:t>https://slideplayer.com/slide/8340508/</a:t>
            </a:r>
            <a:r>
              <a:rPr lang="en-US" sz="600" dirty="0">
                <a:solidFill>
                  <a:srgbClr val="FFFFFF"/>
                </a:solidFill>
                <a:latin typeface="PT Serif" panose="020A06030405050202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0640C5-84BF-650D-099F-95BA271A41A4}"/>
              </a:ext>
            </a:extLst>
          </p:cNvPr>
          <p:cNvSpPr txBox="1"/>
          <p:nvPr/>
        </p:nvSpPr>
        <p:spPr>
          <a:xfrm>
            <a:off x="465215" y="4760464"/>
            <a:ext cx="22640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rgbClr val="FFFFFF"/>
                </a:solidFill>
                <a:latin typeface="PT Serif" panose="020A0603040505020204" pitchFamily="18" charset="0"/>
              </a:rPr>
              <a:t>Image from </a:t>
            </a:r>
            <a:r>
              <a:rPr lang="en-US" sz="600" dirty="0">
                <a:solidFill>
                  <a:srgbClr val="FFFFFF"/>
                </a:solidFill>
                <a:latin typeface="PT Serif" panose="020A0603040505020204" pitchFamily="18" charset="0"/>
                <a:hlinkClick r:id="rId7"/>
              </a:rPr>
              <a:t>https://en.wikipedia.org/wiki/Singular_value_decomposition</a:t>
            </a:r>
            <a:r>
              <a:rPr lang="en-US" sz="600" dirty="0">
                <a:solidFill>
                  <a:srgbClr val="FFFFFF"/>
                </a:solidFill>
                <a:latin typeface="PT Serif" panose="020A060304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81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840346F-51F0-F483-3F46-BA21C31E4C33}"/>
              </a:ext>
            </a:extLst>
          </p:cNvPr>
          <p:cNvSpPr txBox="1">
            <a:spLocks/>
          </p:cNvSpPr>
          <p:nvPr/>
        </p:nvSpPr>
        <p:spPr>
          <a:xfrm>
            <a:off x="717780" y="249976"/>
            <a:ext cx="6308000" cy="58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/>
              <a:t>Singular Value Decomposition (SVD)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8D20C-C4A5-B8C8-9CD2-A81B41F78995}"/>
              </a:ext>
            </a:extLst>
          </p:cNvPr>
          <p:cNvSpPr txBox="1"/>
          <p:nvPr/>
        </p:nvSpPr>
        <p:spPr>
          <a:xfrm>
            <a:off x="2275514" y="950065"/>
            <a:ext cx="4592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PT Serif" panose="020A0603040505020204" pitchFamily="18" charset="0"/>
              </a:rPr>
              <a:t>CPI Coefficient</a:t>
            </a:r>
            <a:r>
              <a:rPr lang="en-US" sz="1800" b="1" baseline="30000" dirty="0">
                <a:solidFill>
                  <a:srgbClr val="FFFFFF"/>
                </a:solidFill>
                <a:latin typeface="PT Serif" panose="020A0603040505020204" pitchFamily="18" charset="0"/>
              </a:rPr>
              <a:t> </a:t>
            </a:r>
            <a:r>
              <a:rPr lang="en-US" sz="1800" b="1" dirty="0">
                <a:solidFill>
                  <a:srgbClr val="FFFFFF"/>
                </a:solidFill>
                <a:latin typeface="PT Serif" panose="020A0603040505020204" pitchFamily="18" charset="0"/>
              </a:rPr>
              <a:t>Matrix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585DA7-20CF-D7C4-4C17-E90E9AB0E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542686"/>
              </p:ext>
            </p:extLst>
          </p:nvPr>
        </p:nvGraphicFramePr>
        <p:xfrm>
          <a:off x="1228393" y="1389887"/>
          <a:ext cx="6687214" cy="2942848"/>
        </p:xfrm>
        <a:graphic>
          <a:graphicData uri="http://schemas.openxmlformats.org/drawingml/2006/table">
            <a:tbl>
              <a:tblPr firstRow="1" firstCol="1" bandRow="1"/>
              <a:tblGrid>
                <a:gridCol w="851296">
                  <a:extLst>
                    <a:ext uri="{9D8B030D-6E8A-4147-A177-3AD203B41FA5}">
                      <a16:colId xmlns:a16="http://schemas.microsoft.com/office/drawing/2014/main" val="3482899423"/>
                    </a:ext>
                  </a:extLst>
                </a:gridCol>
                <a:gridCol w="702113">
                  <a:extLst>
                    <a:ext uri="{9D8B030D-6E8A-4147-A177-3AD203B41FA5}">
                      <a16:colId xmlns:a16="http://schemas.microsoft.com/office/drawing/2014/main" val="3983913849"/>
                    </a:ext>
                  </a:extLst>
                </a:gridCol>
                <a:gridCol w="848122">
                  <a:extLst>
                    <a:ext uri="{9D8B030D-6E8A-4147-A177-3AD203B41FA5}">
                      <a16:colId xmlns:a16="http://schemas.microsoft.com/office/drawing/2014/main" val="1299100512"/>
                    </a:ext>
                  </a:extLst>
                </a:gridCol>
                <a:gridCol w="630379">
                  <a:extLst>
                    <a:ext uri="{9D8B030D-6E8A-4147-A177-3AD203B41FA5}">
                      <a16:colId xmlns:a16="http://schemas.microsoft.com/office/drawing/2014/main" val="2123053392"/>
                    </a:ext>
                  </a:extLst>
                </a:gridCol>
                <a:gridCol w="869071">
                  <a:extLst>
                    <a:ext uri="{9D8B030D-6E8A-4147-A177-3AD203B41FA5}">
                      <a16:colId xmlns:a16="http://schemas.microsoft.com/office/drawing/2014/main" val="3224507413"/>
                    </a:ext>
                  </a:extLst>
                </a:gridCol>
                <a:gridCol w="736393">
                  <a:extLst>
                    <a:ext uri="{9D8B030D-6E8A-4147-A177-3AD203B41FA5}">
                      <a16:colId xmlns:a16="http://schemas.microsoft.com/office/drawing/2014/main" val="4164489998"/>
                    </a:ext>
                  </a:extLst>
                </a:gridCol>
                <a:gridCol w="701478">
                  <a:extLst>
                    <a:ext uri="{9D8B030D-6E8A-4147-A177-3AD203B41FA5}">
                      <a16:colId xmlns:a16="http://schemas.microsoft.com/office/drawing/2014/main" val="1813571611"/>
                    </a:ext>
                  </a:extLst>
                </a:gridCol>
                <a:gridCol w="593559">
                  <a:extLst>
                    <a:ext uri="{9D8B030D-6E8A-4147-A177-3AD203B41FA5}">
                      <a16:colId xmlns:a16="http://schemas.microsoft.com/office/drawing/2014/main" val="3916341939"/>
                    </a:ext>
                  </a:extLst>
                </a:gridCol>
                <a:gridCol w="754803">
                  <a:extLst>
                    <a:ext uri="{9D8B030D-6E8A-4147-A177-3AD203B41FA5}">
                      <a16:colId xmlns:a16="http://schemas.microsoft.com/office/drawing/2014/main" val="566268754"/>
                    </a:ext>
                  </a:extLst>
                </a:gridCol>
              </a:tblGrid>
              <a:tr h="9210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Singular Value (SV)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Apparel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 &amp; Beverages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Housing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Medical Care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Goods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Singular Value Variance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689308"/>
                  </a:ext>
                </a:extLst>
              </a:tr>
              <a:tr h="273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SV 1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-0.008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0.666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4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0.397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0.247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0.247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5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0.321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2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90.138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67504"/>
                  </a:ext>
                </a:extLst>
              </a:tr>
              <a:tr h="273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SV 2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-0.017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-0.304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-0.049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-0.097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-0.201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-0.128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C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9.071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464878"/>
                  </a:ext>
                </a:extLst>
              </a:tr>
              <a:tr h="273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SV 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-0.023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0.551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3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-0.503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C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-0.628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97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-0.101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-0.192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0.435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032533"/>
                  </a:ext>
                </a:extLst>
              </a:tr>
              <a:tr h="273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SV 4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0.880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87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-0.040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0.162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-0.280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2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-0.107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0.328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1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0.244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700069"/>
                  </a:ext>
                </a:extLst>
              </a:tr>
              <a:tr h="273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SV 4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-0.469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-0.083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-0.037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0.419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5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-0.526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8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-0.189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0.533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6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0.067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04079"/>
                  </a:ext>
                </a:extLst>
              </a:tr>
              <a:tr h="273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SV 5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0.054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0.310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4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-0.031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0.644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7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-0.010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-0.406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BC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-0.566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1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697621"/>
                  </a:ext>
                </a:extLst>
              </a:tr>
              <a:tr h="273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SV 6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-0.033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0.236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-0.006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-0.258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6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0.425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4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-0.751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0.363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CD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0.011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0" marR="606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399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41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840346F-51F0-F483-3F46-BA21C31E4C33}"/>
              </a:ext>
            </a:extLst>
          </p:cNvPr>
          <p:cNvSpPr txBox="1">
            <a:spLocks/>
          </p:cNvSpPr>
          <p:nvPr/>
        </p:nvSpPr>
        <p:spPr>
          <a:xfrm>
            <a:off x="717780" y="249976"/>
            <a:ext cx="6308000" cy="58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/>
              <a:t>Singular Value Decomposition (SVD)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11ADDA-4A7F-D83F-D8DF-64F9B0043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564244"/>
              </p:ext>
            </p:extLst>
          </p:nvPr>
        </p:nvGraphicFramePr>
        <p:xfrm>
          <a:off x="1456771" y="1377397"/>
          <a:ext cx="6230458" cy="2913573"/>
        </p:xfrm>
        <a:graphic>
          <a:graphicData uri="http://schemas.openxmlformats.org/drawingml/2006/table">
            <a:tbl>
              <a:tblPr firstRow="1" firstCol="1" bandRow="1"/>
              <a:tblGrid>
                <a:gridCol w="1187248">
                  <a:extLst>
                    <a:ext uri="{9D8B030D-6E8A-4147-A177-3AD203B41FA5}">
                      <a16:colId xmlns:a16="http://schemas.microsoft.com/office/drawing/2014/main" val="1943129583"/>
                    </a:ext>
                  </a:extLst>
                </a:gridCol>
                <a:gridCol w="840535">
                  <a:extLst>
                    <a:ext uri="{9D8B030D-6E8A-4147-A177-3AD203B41FA5}">
                      <a16:colId xmlns:a16="http://schemas.microsoft.com/office/drawing/2014/main" val="2782134675"/>
                    </a:ext>
                  </a:extLst>
                </a:gridCol>
                <a:gridCol w="840535">
                  <a:extLst>
                    <a:ext uri="{9D8B030D-6E8A-4147-A177-3AD203B41FA5}">
                      <a16:colId xmlns:a16="http://schemas.microsoft.com/office/drawing/2014/main" val="1344836715"/>
                    </a:ext>
                  </a:extLst>
                </a:gridCol>
                <a:gridCol w="840535">
                  <a:extLst>
                    <a:ext uri="{9D8B030D-6E8A-4147-A177-3AD203B41FA5}">
                      <a16:colId xmlns:a16="http://schemas.microsoft.com/office/drawing/2014/main" val="2360606285"/>
                    </a:ext>
                  </a:extLst>
                </a:gridCol>
                <a:gridCol w="840535">
                  <a:extLst>
                    <a:ext uri="{9D8B030D-6E8A-4147-A177-3AD203B41FA5}">
                      <a16:colId xmlns:a16="http://schemas.microsoft.com/office/drawing/2014/main" val="507047485"/>
                    </a:ext>
                  </a:extLst>
                </a:gridCol>
                <a:gridCol w="840535">
                  <a:extLst>
                    <a:ext uri="{9D8B030D-6E8A-4147-A177-3AD203B41FA5}">
                      <a16:colId xmlns:a16="http://schemas.microsoft.com/office/drawing/2014/main" val="630137057"/>
                    </a:ext>
                  </a:extLst>
                </a:gridCol>
                <a:gridCol w="840535">
                  <a:extLst>
                    <a:ext uri="{9D8B030D-6E8A-4147-A177-3AD203B41FA5}">
                      <a16:colId xmlns:a16="http://schemas.microsoft.com/office/drawing/2014/main" val="2941108648"/>
                    </a:ext>
                  </a:extLst>
                </a:gridCol>
              </a:tblGrid>
              <a:tr h="1171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Singular Value (SV)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Durable Goods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Non-durable Goods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Services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Singular Value Variance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471678"/>
                  </a:ext>
                </a:extLst>
              </a:tr>
              <a:tr h="348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SV 1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-0.222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-0.449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B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-0.552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A9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-0.482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-0.461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B9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87.390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160840"/>
                  </a:ext>
                </a:extLst>
              </a:tr>
              <a:tr h="348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SV 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0.959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-0.161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-0.048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-0.229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11.558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017681"/>
                  </a:ext>
                </a:extLst>
              </a:tr>
              <a:tr h="348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SV 3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0.099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-0.015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-0.513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0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-0.229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0.821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94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0.978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63335"/>
                  </a:ext>
                </a:extLst>
              </a:tr>
              <a:tr h="348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SV 4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0.132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-0.426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0.637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AA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-0.593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2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0.208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131013"/>
                  </a:ext>
                </a:extLst>
              </a:tr>
              <a:tr h="348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SV 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-0.785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-0.023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0.601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0.014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65" marR="664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38075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EA8D20C-C4A5-B8C8-9CD2-A81B41F78995}"/>
              </a:ext>
            </a:extLst>
          </p:cNvPr>
          <p:cNvSpPr txBox="1"/>
          <p:nvPr/>
        </p:nvSpPr>
        <p:spPr>
          <a:xfrm>
            <a:off x="2275514" y="950065"/>
            <a:ext cx="4592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PT Serif" panose="020A0603040505020204" pitchFamily="18" charset="0"/>
              </a:rPr>
              <a:t>PCEPI Coefficient</a:t>
            </a:r>
            <a:r>
              <a:rPr lang="en-US" sz="1800" b="1" baseline="30000" dirty="0">
                <a:solidFill>
                  <a:srgbClr val="FFFFFF"/>
                </a:solidFill>
                <a:latin typeface="PT Serif" panose="020A0603040505020204" pitchFamily="18" charset="0"/>
              </a:rPr>
              <a:t> </a:t>
            </a:r>
            <a:r>
              <a:rPr lang="en-US" sz="1800" b="1" dirty="0">
                <a:solidFill>
                  <a:srgbClr val="FFFFFF"/>
                </a:solidFill>
                <a:latin typeface="PT Serif" panose="020A0603040505020204" pitchFamily="18" charset="0"/>
              </a:rPr>
              <a:t>Matrix</a:t>
            </a:r>
          </a:p>
        </p:txBody>
      </p:sp>
    </p:spTree>
    <p:extLst>
      <p:ext uri="{BB962C8B-B14F-4D97-AF65-F5344CB8AC3E}">
        <p14:creationId xmlns:p14="http://schemas.microsoft.com/office/powerpoint/2010/main" val="3983087744"/>
      </p:ext>
    </p:extLst>
  </p:cSld>
  <p:clrMapOvr>
    <a:masterClrMapping/>
  </p:clrMapOvr>
</p:sld>
</file>

<file path=ppt/theme/theme1.xml><?xml version="1.0" encoding="utf-8"?>
<a:theme xmlns:a="http://schemas.openxmlformats.org/drawingml/2006/main" name="Balthasar template">
  <a:themeElements>
    <a:clrScheme name="Custom 347">
      <a:dk1>
        <a:srgbClr val="EFEFEF"/>
      </a:dk1>
      <a:lt1>
        <a:srgbClr val="004046"/>
      </a:lt1>
      <a:dk2>
        <a:srgbClr val="6AA84F"/>
      </a:dk2>
      <a:lt2>
        <a:srgbClr val="007074"/>
      </a:lt2>
      <a:accent1>
        <a:srgbClr val="00BFC9"/>
      </a:accent1>
      <a:accent2>
        <a:srgbClr val="00FFFF"/>
      </a:accent2>
      <a:accent3>
        <a:srgbClr val="DDFFFF"/>
      </a:accent3>
      <a:accent4>
        <a:srgbClr val="B6D7A8"/>
      </a:accent4>
      <a:accent5>
        <a:srgbClr val="D9D9D9"/>
      </a:accent5>
      <a:accent6>
        <a:srgbClr val="004046"/>
      </a:accent6>
      <a:hlink>
        <a:srgbClr val="00BFC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899</Words>
  <Application>Microsoft Office PowerPoint</Application>
  <PresentationFormat>On-screen Show (16:9)</PresentationFormat>
  <Paragraphs>202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Times New Roman</vt:lpstr>
      <vt:lpstr>Abril Fatface</vt:lpstr>
      <vt:lpstr>Montserrat</vt:lpstr>
      <vt:lpstr>PT Serif</vt:lpstr>
      <vt:lpstr>Courier New</vt:lpstr>
      <vt:lpstr>Segoe UI</vt:lpstr>
      <vt:lpstr>Balthasar template</vt:lpstr>
      <vt:lpstr>Understanding Inflation Using Price Indexes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CPI and PCEPI Measures</dc:title>
  <cp:lastModifiedBy>Dubey, Janhvi</cp:lastModifiedBy>
  <cp:revision>2</cp:revision>
  <dcterms:modified xsi:type="dcterms:W3CDTF">2023-04-19T15:13:51Z</dcterms:modified>
</cp:coreProperties>
</file>