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230fca0d8cd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230fca0d8cd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230fca0d8cd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230fca0d8cd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230fca0d8cd_0_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230fca0d8cd_0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230fca0d8cd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230fca0d8cd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230fca0d8cd_0_8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230fca0d8cd_0_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230fca0d8cd_0_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230fca0d8cd_0_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230fca0d8cd_0_1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230fca0d8cd_0_1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230fca0d8cd_0_1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230fca0d8cd_0_1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6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9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8.png"/><Relationship Id="rId4" Type="http://schemas.openxmlformats.org/officeDocument/2006/relationships/image" Target="../media/image7.png"/><Relationship Id="rId5" Type="http://schemas.openxmlformats.org/officeDocument/2006/relationships/image" Target="../media/image11.png"/><Relationship Id="rId6" Type="http://schemas.openxmlformats.org/officeDocument/2006/relationships/image" Target="../media/image10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742400" y="-85463"/>
            <a:ext cx="10628800" cy="5314425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/>
          <p:nvPr/>
        </p:nvSpPr>
        <p:spPr>
          <a:xfrm>
            <a:off x="550125" y="790475"/>
            <a:ext cx="8282400" cy="2052600"/>
          </a:xfrm>
          <a:prstGeom prst="roundRect">
            <a:avLst>
              <a:gd fmla="val 16667" name="adj"/>
            </a:avLst>
          </a:prstGeom>
          <a:solidFill>
            <a:srgbClr val="00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3"/>
          <p:cNvSpPr txBox="1"/>
          <p:nvPr>
            <p:ph type="ctrTitle"/>
          </p:nvPr>
        </p:nvSpPr>
        <p:spPr>
          <a:xfrm>
            <a:off x="431033" y="662300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 Land Temperatures vs HS Cross Country</a:t>
            </a:r>
            <a:endParaRPr/>
          </a:p>
        </p:txBody>
      </p:sp>
      <p:sp>
        <p:nvSpPr>
          <p:cNvPr id="57" name="Google Shape;57;p13"/>
          <p:cNvSpPr/>
          <p:nvPr/>
        </p:nvSpPr>
        <p:spPr>
          <a:xfrm rot="10800000">
            <a:off x="2865450" y="3195600"/>
            <a:ext cx="3413100" cy="624900"/>
          </a:xfrm>
          <a:prstGeom prst="round2SameRect">
            <a:avLst>
              <a:gd fmla="val 16667" name="adj1"/>
              <a:gd fmla="val 0" name="adj2"/>
            </a:avLst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13"/>
          <p:cNvSpPr txBox="1"/>
          <p:nvPr>
            <p:ph idx="1" type="subTitle"/>
          </p:nvPr>
        </p:nvSpPr>
        <p:spPr>
          <a:xfrm>
            <a:off x="311700" y="3195600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By Garrett Hughes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Introduction</a:t>
            </a:r>
            <a:endParaRPr/>
          </a:p>
        </p:txBody>
      </p:sp>
      <p:sp>
        <p:nvSpPr>
          <p:cNvPr id="64" name="Google Shape;64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Cross Country is a sport consisting of 5k races and takes place all over the United States.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It is a seasonal sport taking place in the months of Oct - March depending on the region.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I will be taking a closer look at the land temperature statistics in these months to determine if there is a </a:t>
            </a:r>
            <a:r>
              <a:rPr lang="en"/>
              <a:t>correlation</a:t>
            </a:r>
            <a:r>
              <a:rPr lang="en"/>
              <a:t> with the number of highschool runners and these statistics.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I will mainly use linear regression and resampling methods to to determine if there is correlation.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Base Data</a:t>
            </a:r>
            <a:endParaRPr/>
          </a:p>
        </p:txBody>
      </p:sp>
      <p:sp>
        <p:nvSpPr>
          <p:cNvPr id="70" name="Google Shape;70;p15"/>
          <p:cNvSpPr txBox="1"/>
          <p:nvPr>
            <p:ph idx="1" type="body"/>
          </p:nvPr>
        </p:nvSpPr>
        <p:spPr>
          <a:xfrm>
            <a:off x="311700" y="1152475"/>
            <a:ext cx="5179800" cy="157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Number of participants by year (Boy/Girl)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US surface temperature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Cut to fit seasonal runner data</a:t>
            </a:r>
            <a:endParaRPr/>
          </a:p>
        </p:txBody>
      </p:sp>
      <p:pic>
        <p:nvPicPr>
          <p:cNvPr id="71" name="Google Shape;71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17369" y="1605775"/>
            <a:ext cx="4131857" cy="3285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1700" y="2270425"/>
            <a:ext cx="3470275" cy="2620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Comparisons and Process</a:t>
            </a:r>
            <a:endParaRPr/>
          </a:p>
        </p:txBody>
      </p:sp>
      <p:sp>
        <p:nvSpPr>
          <p:cNvPr id="78" name="Google Shape;78;p16"/>
          <p:cNvSpPr txBox="1"/>
          <p:nvPr>
            <p:ph idx="1" type="body"/>
          </p:nvPr>
        </p:nvSpPr>
        <p:spPr>
          <a:xfrm>
            <a:off x="311700" y="3123925"/>
            <a:ext cx="2562600" cy="144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Range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Max-Min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Mean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Average</a:t>
            </a:r>
            <a:endParaRPr/>
          </a:p>
        </p:txBody>
      </p:sp>
      <p:sp>
        <p:nvSpPr>
          <p:cNvPr id="79" name="Google Shape;79;p16"/>
          <p:cNvSpPr txBox="1"/>
          <p:nvPr/>
        </p:nvSpPr>
        <p:spPr>
          <a:xfrm>
            <a:off x="3101100" y="3091375"/>
            <a:ext cx="5731200" cy="147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AutoNum type="arabicPeriod"/>
            </a:pPr>
            <a:r>
              <a:rPr lang="en">
                <a:solidFill>
                  <a:schemeClr val="lt2"/>
                </a:solidFill>
              </a:rPr>
              <a:t>Plot the data then calculate the least squares regression line.</a:t>
            </a:r>
            <a:endParaRPr>
              <a:solidFill>
                <a:schemeClr val="lt2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AutoNum type="arabicPeriod"/>
            </a:pPr>
            <a:r>
              <a:rPr lang="en">
                <a:solidFill>
                  <a:schemeClr val="lt2"/>
                </a:solidFill>
              </a:rPr>
              <a:t>Use Bootstrap to find more slopes and intercepts.</a:t>
            </a:r>
            <a:endParaRPr>
              <a:solidFill>
                <a:schemeClr val="lt2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AutoNum type="arabicPeriod"/>
            </a:pPr>
            <a:r>
              <a:rPr lang="en">
                <a:solidFill>
                  <a:schemeClr val="lt2"/>
                </a:solidFill>
              </a:rPr>
              <a:t>Compare mean, standard deviation, and 95% confidence interval.</a:t>
            </a:r>
            <a:endParaRPr>
              <a:solidFill>
                <a:schemeClr val="lt2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AutoNum type="arabicPeriod"/>
            </a:pPr>
            <a:r>
              <a:rPr lang="en">
                <a:solidFill>
                  <a:schemeClr val="lt2"/>
                </a:solidFill>
              </a:rPr>
              <a:t>Look at residuals and perform a Chi2 test.</a:t>
            </a:r>
            <a:endParaRPr>
              <a:solidFill>
                <a:schemeClr val="lt2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AutoNum type="arabicPeriod"/>
            </a:pPr>
            <a:r>
              <a:rPr lang="en">
                <a:solidFill>
                  <a:schemeClr val="lt2"/>
                </a:solidFill>
              </a:rPr>
              <a:t>Autocorrelation plot and explanation.</a:t>
            </a:r>
            <a:endParaRPr>
              <a:solidFill>
                <a:schemeClr val="lt2"/>
              </a:solidFill>
            </a:endParaRPr>
          </a:p>
        </p:txBody>
      </p:sp>
      <p:sp>
        <p:nvSpPr>
          <p:cNvPr id="80" name="Google Shape;80;p16"/>
          <p:cNvSpPr txBox="1"/>
          <p:nvPr/>
        </p:nvSpPr>
        <p:spPr>
          <a:xfrm>
            <a:off x="370625" y="1217800"/>
            <a:ext cx="8116200" cy="126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2"/>
                </a:solidFill>
              </a:rPr>
              <a:t>The first step was to trim the temperature data and format it in a way we could compare it to the runner data. </a:t>
            </a:r>
            <a:endParaRPr>
              <a:solidFill>
                <a:schemeClr val="lt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2"/>
                </a:solidFill>
              </a:rPr>
              <a:t>I cut the extra temperature data to range from Oct 2009 to Mar 2019. Then I </a:t>
            </a:r>
            <a:r>
              <a:rPr lang="en">
                <a:solidFill>
                  <a:schemeClr val="lt2"/>
                </a:solidFill>
              </a:rPr>
              <a:t>omitted</a:t>
            </a:r>
            <a:r>
              <a:rPr lang="en">
                <a:solidFill>
                  <a:schemeClr val="lt2"/>
                </a:solidFill>
              </a:rPr>
              <a:t> data from the months of April to September. This gave me ten seasonal data sets of equal size where I could compare season to season. </a:t>
            </a:r>
            <a:endParaRPr>
              <a:solidFill>
                <a:schemeClr val="lt2"/>
              </a:solidFill>
            </a:endParaRPr>
          </a:p>
        </p:txBody>
      </p:sp>
      <p:cxnSp>
        <p:nvCxnSpPr>
          <p:cNvPr id="81" name="Google Shape;81;p16"/>
          <p:cNvCxnSpPr/>
          <p:nvPr/>
        </p:nvCxnSpPr>
        <p:spPr>
          <a:xfrm>
            <a:off x="5350" y="2670550"/>
            <a:ext cx="91494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Comparing Temperature Range</a:t>
            </a:r>
            <a:endParaRPr/>
          </a:p>
        </p:txBody>
      </p:sp>
      <p:sp>
        <p:nvSpPr>
          <p:cNvPr id="87" name="Google Shape;87;p17"/>
          <p:cNvSpPr txBox="1"/>
          <p:nvPr>
            <p:ph idx="1" type="body"/>
          </p:nvPr>
        </p:nvSpPr>
        <p:spPr>
          <a:xfrm>
            <a:off x="311700" y="1152475"/>
            <a:ext cx="4453500" cy="1721700"/>
          </a:xfrm>
          <a:prstGeom prst="rect">
            <a:avLst/>
          </a:prstGeom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523"/>
              <a:buNone/>
            </a:pPr>
            <a:r>
              <a:rPr lang="en" sz="1200"/>
              <a:t>Bootstrap for LS regression for Boys</a:t>
            </a:r>
            <a:endParaRPr sz="1200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523"/>
              <a:buNone/>
            </a:pPr>
            <a:r>
              <a:rPr lang="en" sz="1200"/>
              <a:t>Slope mean = -2.1552e+03      Intercept mean = 2.8323e+05</a:t>
            </a:r>
            <a:endParaRPr sz="1200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523"/>
              <a:buNone/>
            </a:pPr>
            <a:r>
              <a:rPr lang="en" sz="1200"/>
              <a:t>Slope STD = 3.6875e+03       Intercept STD = 4.6731e+04</a:t>
            </a:r>
            <a:endParaRPr sz="1200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523"/>
              <a:buNone/>
            </a:pPr>
            <a:r>
              <a:rPr lang="en" sz="1200"/>
              <a:t>95% CI of slope bootstrap = </a:t>
            </a:r>
            <a:r>
              <a:rPr b="1" lang="en" sz="1200"/>
              <a:t>[-1.0658e+04, 6.341e+03]</a:t>
            </a:r>
            <a:endParaRPr b="1" sz="1200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523"/>
              <a:buNone/>
            </a:pPr>
            <a:r>
              <a:rPr lang="en" sz="1200"/>
              <a:t>95% CI of intercept bootstrap = [1.7547e+05, 3.9099e+05]</a:t>
            </a:r>
            <a:endParaRPr sz="1200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523"/>
              <a:buNone/>
            </a:pPr>
            <a:r>
              <a:t/>
            </a:r>
            <a:endParaRPr sz="1200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523"/>
              <a:buNone/>
            </a:pPr>
            <a:r>
              <a:t/>
            </a:r>
            <a:endParaRPr sz="1200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SzPts val="523"/>
              <a:buNone/>
            </a:pPr>
            <a:r>
              <a:t/>
            </a:r>
            <a:endParaRPr sz="1200"/>
          </a:p>
        </p:txBody>
      </p:sp>
      <p:pic>
        <p:nvPicPr>
          <p:cNvPr id="88" name="Google Shape;88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35963" y="643479"/>
            <a:ext cx="3047575" cy="2365446"/>
          </a:xfrm>
          <a:prstGeom prst="rect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89" name="Google Shape;89;p17"/>
          <p:cNvSpPr txBox="1"/>
          <p:nvPr/>
        </p:nvSpPr>
        <p:spPr>
          <a:xfrm>
            <a:off x="5287200" y="3216675"/>
            <a:ext cx="3545100" cy="1262100"/>
          </a:xfrm>
          <a:prstGeom prst="rect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2"/>
                </a:solidFill>
              </a:rPr>
              <a:t>Boys true slope = -2.386e+03</a:t>
            </a:r>
            <a:endParaRPr>
              <a:solidFill>
                <a:schemeClr val="lt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2"/>
                </a:solidFill>
              </a:rPr>
              <a:t>Boys true intercept = 2.8642e+05</a:t>
            </a:r>
            <a:endParaRPr>
              <a:solidFill>
                <a:schemeClr val="lt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lt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2"/>
                </a:solidFill>
              </a:rPr>
              <a:t>Girls true slope = -1.3101e+03</a:t>
            </a:r>
            <a:endParaRPr>
              <a:solidFill>
                <a:schemeClr val="lt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2"/>
                </a:solidFill>
              </a:rPr>
              <a:t>Girls true intercept = 2.336e+05</a:t>
            </a:r>
            <a:endParaRPr>
              <a:solidFill>
                <a:schemeClr val="lt2"/>
              </a:solidFill>
            </a:endParaRPr>
          </a:p>
        </p:txBody>
      </p:sp>
      <p:sp>
        <p:nvSpPr>
          <p:cNvPr id="90" name="Google Shape;90;p17"/>
          <p:cNvSpPr txBox="1"/>
          <p:nvPr/>
        </p:nvSpPr>
        <p:spPr>
          <a:xfrm>
            <a:off x="311700" y="3008925"/>
            <a:ext cx="4453500" cy="1677600"/>
          </a:xfrm>
          <a:prstGeom prst="rect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3"/>
              <a:buFont typeface="Arial"/>
              <a:buNone/>
            </a:pPr>
            <a:r>
              <a:rPr lang="en" sz="1200">
                <a:solidFill>
                  <a:schemeClr val="lt2"/>
                </a:solidFill>
              </a:rPr>
              <a:t>Bootstrap for LS regression for Girls</a:t>
            </a:r>
            <a:endParaRPr sz="1200">
              <a:solidFill>
                <a:schemeClr val="lt2"/>
              </a:solidFill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523"/>
              <a:buFont typeface="Arial"/>
              <a:buNone/>
            </a:pPr>
            <a:r>
              <a:rPr lang="en" sz="1200">
                <a:solidFill>
                  <a:schemeClr val="lt2"/>
                </a:solidFill>
              </a:rPr>
              <a:t>Slope mean = -701.7142     Intercept mean = 2.2601e+05</a:t>
            </a:r>
            <a:endParaRPr sz="1200">
              <a:solidFill>
                <a:schemeClr val="lt2"/>
              </a:solidFill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523"/>
              <a:buFont typeface="Arial"/>
              <a:buNone/>
            </a:pPr>
            <a:r>
              <a:rPr lang="en" sz="1200">
                <a:solidFill>
                  <a:schemeClr val="lt2"/>
                </a:solidFill>
              </a:rPr>
              <a:t>Slope STD = 2.8601e+03       Intercept STD = 3.6373e+04</a:t>
            </a:r>
            <a:endParaRPr sz="1200">
              <a:solidFill>
                <a:schemeClr val="lt2"/>
              </a:solidFill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523"/>
              <a:buFont typeface="Arial"/>
              <a:buNone/>
            </a:pPr>
            <a:r>
              <a:rPr lang="en" sz="1200">
                <a:solidFill>
                  <a:schemeClr val="lt2"/>
                </a:solidFill>
              </a:rPr>
              <a:t>95% CI of slope bootstrap = </a:t>
            </a:r>
            <a:r>
              <a:rPr b="1" lang="en" sz="1200">
                <a:solidFill>
                  <a:schemeClr val="lt2"/>
                </a:solidFill>
              </a:rPr>
              <a:t>[-7.291e+03, 5.8937e+03]</a:t>
            </a:r>
            <a:endParaRPr b="1" sz="1200">
              <a:solidFill>
                <a:schemeClr val="lt2"/>
              </a:solidFill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SzPts val="523"/>
              <a:buFont typeface="Arial"/>
              <a:buNone/>
            </a:pPr>
            <a:r>
              <a:rPr lang="en" sz="1200">
                <a:solidFill>
                  <a:schemeClr val="lt2"/>
                </a:solidFill>
              </a:rPr>
              <a:t>95% CI of intercept bootstrap = [1.4214e+05, 3.0989e+05]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Comparing Temperature Mean</a:t>
            </a:r>
            <a:endParaRPr/>
          </a:p>
        </p:txBody>
      </p:sp>
      <p:sp>
        <p:nvSpPr>
          <p:cNvPr id="96" name="Google Shape;96;p18"/>
          <p:cNvSpPr txBox="1"/>
          <p:nvPr>
            <p:ph idx="1" type="body"/>
          </p:nvPr>
        </p:nvSpPr>
        <p:spPr>
          <a:xfrm>
            <a:off x="311700" y="1152475"/>
            <a:ext cx="4453500" cy="1721700"/>
          </a:xfrm>
          <a:prstGeom prst="rect">
            <a:avLst/>
          </a:prstGeom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523"/>
              <a:buNone/>
            </a:pPr>
            <a:r>
              <a:rPr lang="en" sz="1200"/>
              <a:t>Bootstrap for LS regression for Boys</a:t>
            </a:r>
            <a:endParaRPr sz="1200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523"/>
              <a:buNone/>
            </a:pPr>
            <a:r>
              <a:rPr lang="en" sz="1200"/>
              <a:t>Slope mean = -4.06e+03      Intercept mean = 2.63e+05</a:t>
            </a:r>
            <a:endParaRPr sz="1200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523"/>
              <a:buNone/>
            </a:pPr>
            <a:r>
              <a:rPr lang="en" sz="1200"/>
              <a:t>Slope STD = 8.18e+03       Intercept STD = 1.55e+04</a:t>
            </a:r>
            <a:endParaRPr sz="1200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523"/>
              <a:buNone/>
            </a:pPr>
            <a:r>
              <a:rPr lang="en" sz="1200"/>
              <a:t>95% CI of slope bootstrap = </a:t>
            </a:r>
            <a:r>
              <a:rPr b="1" lang="en" sz="1200"/>
              <a:t>[-2.29e+04, 1.479e+04]</a:t>
            </a:r>
            <a:endParaRPr b="1" sz="1200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523"/>
              <a:buNone/>
            </a:pPr>
            <a:r>
              <a:rPr lang="en" sz="1200"/>
              <a:t>95% CI of intercept bootstrap = [2.27e+05, 2.988e+05]</a:t>
            </a:r>
            <a:endParaRPr sz="1200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523"/>
              <a:buNone/>
            </a:pPr>
            <a:r>
              <a:t/>
            </a:r>
            <a:endParaRPr sz="1200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523"/>
              <a:buNone/>
            </a:pPr>
            <a:r>
              <a:t/>
            </a:r>
            <a:endParaRPr sz="1200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SzPts val="523"/>
              <a:buNone/>
            </a:pPr>
            <a:r>
              <a:t/>
            </a:r>
            <a:endParaRPr sz="1200"/>
          </a:p>
        </p:txBody>
      </p:sp>
      <p:sp>
        <p:nvSpPr>
          <p:cNvPr id="97" name="Google Shape;97;p18"/>
          <p:cNvSpPr txBox="1"/>
          <p:nvPr/>
        </p:nvSpPr>
        <p:spPr>
          <a:xfrm>
            <a:off x="5287200" y="3216675"/>
            <a:ext cx="3545100" cy="1262100"/>
          </a:xfrm>
          <a:prstGeom prst="rect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2"/>
                </a:solidFill>
              </a:rPr>
              <a:t>Boys true slope = -2.7688e+03</a:t>
            </a:r>
            <a:endParaRPr>
              <a:solidFill>
                <a:schemeClr val="lt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2"/>
                </a:solidFill>
              </a:rPr>
              <a:t>Boys true intercept = 2.61e+05</a:t>
            </a:r>
            <a:endParaRPr>
              <a:solidFill>
                <a:schemeClr val="lt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lt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2"/>
                </a:solidFill>
              </a:rPr>
              <a:t>Girls true slope = -7.8e+03</a:t>
            </a:r>
            <a:endParaRPr>
              <a:solidFill>
                <a:schemeClr val="lt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2"/>
                </a:solidFill>
              </a:rPr>
              <a:t>Girls true intercept = 2.3e+05</a:t>
            </a:r>
            <a:endParaRPr>
              <a:solidFill>
                <a:schemeClr val="lt2"/>
              </a:solidFill>
            </a:endParaRPr>
          </a:p>
        </p:txBody>
      </p:sp>
      <p:sp>
        <p:nvSpPr>
          <p:cNvPr id="98" name="Google Shape;98;p18"/>
          <p:cNvSpPr txBox="1"/>
          <p:nvPr/>
        </p:nvSpPr>
        <p:spPr>
          <a:xfrm>
            <a:off x="311700" y="3008925"/>
            <a:ext cx="4453500" cy="1677600"/>
          </a:xfrm>
          <a:prstGeom prst="rect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lt2"/>
                </a:solidFill>
              </a:rPr>
              <a:t>Bootstrap for LS regression for Girls</a:t>
            </a:r>
            <a:endParaRPr sz="1200">
              <a:solidFill>
                <a:schemeClr val="lt2"/>
              </a:solidFill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lt2"/>
                </a:solidFill>
              </a:rPr>
              <a:t>Slope mean = -9e+03     Intercept mean = 2.34e+05</a:t>
            </a:r>
            <a:endParaRPr sz="1200">
              <a:solidFill>
                <a:schemeClr val="lt2"/>
              </a:solidFill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lt2"/>
                </a:solidFill>
              </a:rPr>
              <a:t>Slope STD = 5.9585e+03       Intercept STD = 1.086e+04</a:t>
            </a:r>
            <a:endParaRPr sz="1200">
              <a:solidFill>
                <a:schemeClr val="lt2"/>
              </a:solidFill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lt2"/>
                </a:solidFill>
              </a:rPr>
              <a:t>95% CI of slope bootstrap = </a:t>
            </a:r>
            <a:r>
              <a:rPr b="1" lang="en" sz="1200">
                <a:solidFill>
                  <a:schemeClr val="lt2"/>
                </a:solidFill>
              </a:rPr>
              <a:t>[-2.27e+04, 4.7397e+03]</a:t>
            </a:r>
            <a:endParaRPr b="1" sz="1200">
              <a:solidFill>
                <a:schemeClr val="lt2"/>
              </a:solidFill>
            </a:endParaRPr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200">
                <a:solidFill>
                  <a:schemeClr val="lt2"/>
                </a:solidFill>
              </a:rPr>
              <a:t>95% CI of intercept bootstrap = [2.09e+05, 2.59e+05]</a:t>
            </a:r>
            <a:endParaRPr/>
          </a:p>
        </p:txBody>
      </p:sp>
      <p:pic>
        <p:nvPicPr>
          <p:cNvPr id="99" name="Google Shape;9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18393" y="658625"/>
            <a:ext cx="3082720" cy="2350300"/>
          </a:xfrm>
          <a:prstGeom prst="rect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9"/>
          <p:cNvSpPr txBox="1"/>
          <p:nvPr>
            <p:ph type="title"/>
          </p:nvPr>
        </p:nvSpPr>
        <p:spPr>
          <a:xfrm>
            <a:off x="133525" y="196900"/>
            <a:ext cx="4177200" cy="107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3580"/>
              <a:t>Chi2 Test for Mean</a:t>
            </a:r>
            <a:endParaRPr sz="3580"/>
          </a:p>
        </p:txBody>
      </p:sp>
      <p:pic>
        <p:nvPicPr>
          <p:cNvPr id="105" name="Google Shape;105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10700" y="351650"/>
            <a:ext cx="2379724" cy="1823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690425" y="351650"/>
            <a:ext cx="2335490" cy="1823550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19"/>
          <p:cNvSpPr txBox="1"/>
          <p:nvPr>
            <p:ph idx="1" type="subTitle"/>
          </p:nvPr>
        </p:nvSpPr>
        <p:spPr>
          <a:xfrm>
            <a:off x="265500" y="1422025"/>
            <a:ext cx="4045200" cy="30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Chi-square test for male mean residuals (4 bins)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Chi2 = 7.0606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Critical Chi2 = 3.8415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Chi-square test for female mean residuals (4 bins)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Chi2 = 0.2282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Critical Chi2 = 3.8415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For males we can reject the null hypothesis that the mean residuals are normally distributed around 0. However for females, we cannot reject this hypothesis.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Thus we can only say </a:t>
            </a:r>
            <a:r>
              <a:rPr lang="en" sz="1200"/>
              <a:t>Linear (LS) regression is not valid for the male model.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</p:txBody>
      </p:sp>
      <p:pic>
        <p:nvPicPr>
          <p:cNvPr id="108" name="Google Shape;108;p1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370750" y="2725918"/>
            <a:ext cx="2335500" cy="188478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p19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660493" y="2725925"/>
            <a:ext cx="2315982" cy="1884775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19"/>
          <p:cNvSpPr txBox="1"/>
          <p:nvPr/>
        </p:nvSpPr>
        <p:spPr>
          <a:xfrm>
            <a:off x="5226700" y="2371650"/>
            <a:ext cx="3494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Boys                                        Girls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0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Autocorrelation for Mean Residual</a:t>
            </a:r>
            <a:endParaRPr/>
          </a:p>
        </p:txBody>
      </p:sp>
      <p:sp>
        <p:nvSpPr>
          <p:cNvPr id="116" name="Google Shape;116;p2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Boys residual has very high spikes surrounding 0 lag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Girls residual has lower but still significant spikes surrounding 0 lag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If the data set was larger, we would be able to find more expansive results and possibly see a pattern here instead of a single large spike.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17" name="Google Shape;117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45113" y="1389600"/>
            <a:ext cx="2653775" cy="2101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240975" y="1389600"/>
            <a:ext cx="2611463" cy="2101550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p20"/>
          <p:cNvSpPr txBox="1"/>
          <p:nvPr/>
        </p:nvSpPr>
        <p:spPr>
          <a:xfrm>
            <a:off x="3306150" y="3808225"/>
            <a:ext cx="55464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2"/>
                </a:solidFill>
              </a:rPr>
              <a:t>The large values surrounding when lag is 0 could be caused by the fact that runners often go season to season and are less likely to take gap years.</a:t>
            </a:r>
            <a:endParaRPr>
              <a:solidFill>
                <a:schemeClr val="lt2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Errors</a:t>
            </a:r>
            <a:endParaRPr/>
          </a:p>
        </p:txBody>
      </p:sp>
      <p:sp>
        <p:nvSpPr>
          <p:cNvPr id="125" name="Google Shape;125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 data set is too small!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Only 10 seasons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 two data sets are hard to compare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Monthly</a:t>
            </a:r>
            <a:r>
              <a:rPr lang="en"/>
              <a:t> surface temperature to a whole season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 US is Big!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Regionalized data would work better.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Runners don’t know the temperature!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We should compare previous temps instead.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Range is a bad seasonal quantifier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Mean is much better</a:t>
            </a:r>
            <a:endParaRPr/>
          </a:p>
        </p:txBody>
      </p:sp>
      <p:pic>
        <p:nvPicPr>
          <p:cNvPr id="126" name="Google Shape;126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27213" y="445013"/>
            <a:ext cx="2505075" cy="1819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