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legrey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regular.fntdata"/><Relationship Id="rId11" Type="http://schemas.openxmlformats.org/officeDocument/2006/relationships/slide" Target="slides/slide6.xml"/><Relationship Id="rId22" Type="http://schemas.openxmlformats.org/officeDocument/2006/relationships/font" Target="fonts/Alegreya-italic.fntdata"/><Relationship Id="rId10" Type="http://schemas.openxmlformats.org/officeDocument/2006/relationships/slide" Target="slides/slide5.xml"/><Relationship Id="rId21" Type="http://schemas.openxmlformats.org/officeDocument/2006/relationships/font" Target="fonts/Alegrey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egrey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caeb022f04d9bf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bcaeb022f04d9bf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0e966c79eb7d1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60e966c79eb7d1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a622812acbfee9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a622812acbfee9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c414bf43653834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c414bf43653834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a622812acbfee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a622812acbfe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a622812acbfee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a622812acbfee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e0ed054964424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e0ed05496442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bcaeb022f04d9bf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bcaeb022f04d9bf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177a3f6ac411f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177a3f6ac411f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e0ed054964424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e0ed054964424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83b6e4cbb98dd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83b6e4cbb98dd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c414bf43653834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c414bf43653834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61f867262fccc6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61f867262fccc6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c414bf43653834c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c414bf43653834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891353" y="1017983"/>
            <a:ext cx="5361300" cy="14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Florida’s Gulf Coast  Red Tide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364000" y="2466075"/>
            <a:ext cx="46860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Looking at </a:t>
            </a:r>
            <a:r>
              <a:rPr lang="en" sz="155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Florida’s Gulf coast historical records of sea surface temperatures, red tide, and fish kill data by Angela Jackson.</a:t>
            </a:r>
            <a:endParaRPr sz="155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 rot="10800000">
            <a:off x="2364000" y="2466087"/>
            <a:ext cx="4416000" cy="42000"/>
          </a:xfrm>
          <a:prstGeom prst="straightConnector1">
            <a:avLst/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7527750" y="4212000"/>
            <a:ext cx="12420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April 2023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Trends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52063" y="1449837"/>
            <a:ext cx="7534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Trend analysis</a:t>
            </a:r>
            <a:r>
              <a:rPr lang="en" sz="1700"/>
              <a:t>  —&gt; </a:t>
            </a:r>
            <a:r>
              <a:rPr b="1" lang="en" sz="1700"/>
              <a:t>least squares fit slope error and LSR error</a:t>
            </a:r>
            <a:endParaRPr b="1"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LSR slope: 184654 cells/L/year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LSR 95% CI: [50309.3043, </a:t>
            </a:r>
            <a:r>
              <a:rPr lang="en" sz="1700"/>
              <a:t>318998.7535</a:t>
            </a:r>
            <a:r>
              <a:rPr lang="en" sz="1700"/>
              <a:t>]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Correlation coefficient R: .3439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39342" l="15836" r="19046" t="21112"/>
          <a:stretch/>
        </p:blipFill>
        <p:spPr>
          <a:xfrm>
            <a:off x="5292850" y="1854000"/>
            <a:ext cx="3519725" cy="28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Trends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552063" y="1449837"/>
            <a:ext cx="75345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Trend analysis  —&gt; </a:t>
            </a:r>
            <a:r>
              <a:rPr b="1" lang="en" sz="1700"/>
              <a:t>least squares fit slope error and LSR error</a:t>
            </a:r>
            <a:endParaRPr b="1"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Correlation coefficient R: .4525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32110" l="18579" r="19672" t="30211"/>
          <a:stretch/>
        </p:blipFill>
        <p:spPr>
          <a:xfrm>
            <a:off x="4572000" y="1833750"/>
            <a:ext cx="4079452" cy="282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Hypothesis testing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756063" y="1599837"/>
            <a:ext cx="7534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Student-t test  </a:t>
            </a:r>
            <a:endParaRPr b="1" sz="1700"/>
          </a:p>
        </p:txBody>
      </p:sp>
      <p:sp>
        <p:nvSpPr>
          <p:cNvPr id="158" name="Google Shape;158;p24"/>
          <p:cNvSpPr txBox="1"/>
          <p:nvPr/>
        </p:nvSpPr>
        <p:spPr>
          <a:xfrm>
            <a:off x="756066" y="2352820"/>
            <a:ext cx="75345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My null hypothesis is that there has been no change in red tide algal bloom frequency and sea temperature over the decades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My alternative (main) hypothesis is that there has been an increase in the red tide over the decades followed by an increase in temperature.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Next steps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756063" y="1599837"/>
            <a:ext cx="7534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Student-t test  </a:t>
            </a:r>
            <a:endParaRPr sz="1700"/>
          </a:p>
        </p:txBody>
      </p:sp>
      <p:sp>
        <p:nvSpPr>
          <p:cNvPr id="167" name="Google Shape;167;p25"/>
          <p:cNvSpPr txBox="1"/>
          <p:nvPr/>
        </p:nvSpPr>
        <p:spPr>
          <a:xfrm>
            <a:off x="756063" y="2282262"/>
            <a:ext cx="7534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Forecasting</a:t>
            </a:r>
            <a:r>
              <a:rPr lang="en" sz="1700"/>
              <a:t>  —&gt; logistic regression &amp; mean square error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Questions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756063" y="1599837"/>
            <a:ext cx="75345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Any questions…?</a:t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Motivation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56066" y="1591995"/>
            <a:ext cx="7534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Helping Florida’s Gulf coast better prepare for red tides as they are a threat to human and wildlife health.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K. brevis negatively impacts the respiratory system, irritates skin and eyes, and is a toxin.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Predict  microbe population with increase in temperature.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19854" l="26914" r="12644" t="17033"/>
          <a:stretch/>
        </p:blipFill>
        <p:spPr>
          <a:xfrm>
            <a:off x="7026376" y="3384000"/>
            <a:ext cx="1643625" cy="1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Background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56066" y="1591995"/>
            <a:ext cx="75345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Karenia brevis is the photosynthetic organism that causes the red tide (algal bloom) in the Gulf coast.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My analysis problem is looking at the gulf coast sea surface temperature over decades compared to the algal red tide blooms at Florida’s west coast.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Background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56066" y="1591995"/>
            <a:ext cx="7534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5397" l="770" r="4045" t="1864"/>
          <a:stretch/>
        </p:blipFill>
        <p:spPr>
          <a:xfrm>
            <a:off x="2766000" y="677600"/>
            <a:ext cx="3612000" cy="3788300"/>
          </a:xfrm>
          <a:prstGeom prst="rect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6"/>
          <p:cNvSpPr/>
          <p:nvPr/>
        </p:nvSpPr>
        <p:spPr>
          <a:xfrm rot="-929217">
            <a:off x="3384071" y="1598460"/>
            <a:ext cx="1163962" cy="2066409"/>
          </a:xfrm>
          <a:prstGeom prst="ellipse">
            <a:avLst/>
          </a:prstGeom>
          <a:noFill/>
          <a:ln cap="flat" cmpd="sng" w="476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Data 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56066" y="1591995"/>
            <a:ext cx="75345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Karenia brevis monthly and yearly </a:t>
            </a:r>
            <a:r>
              <a:rPr lang="en" sz="1700"/>
              <a:t>presence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Red tide and fish kill event </a:t>
            </a:r>
            <a:r>
              <a:rPr lang="en" sz="1700"/>
              <a:t>occurrence</a:t>
            </a:r>
            <a:r>
              <a:rPr lang="en" sz="1700"/>
              <a:t> per month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Methods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56063" y="1599837"/>
            <a:ext cx="75345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FFT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Trend analysis  </a:t>
            </a:r>
            <a:r>
              <a:rPr lang="en" sz="1700"/>
              <a:t>—&gt; least squares fit slope error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Student-t test 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Forecasting  —&gt; logistic regression &amp; mean square error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FFT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56063" y="1599837"/>
            <a:ext cx="75345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FFT</a:t>
            </a:r>
            <a:endParaRPr b="1"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43 frequencies resolved by FFT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Sampling frequency: 1</a:t>
            </a:r>
            <a:endParaRPr sz="1700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41560" l="16399" r="20453" t="19011"/>
          <a:stretch/>
        </p:blipFill>
        <p:spPr>
          <a:xfrm>
            <a:off x="4572000" y="943325"/>
            <a:ext cx="4167774" cy="34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FFT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756063" y="1599837"/>
            <a:ext cx="75345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FFT</a:t>
            </a:r>
            <a:endParaRPr b="1"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912 frequencies resolved by FFT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Sampling frequency: 12</a:t>
            </a:r>
            <a:endParaRPr sz="1700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37709" l="14846" r="19519" t="23446"/>
          <a:stretch/>
        </p:blipFill>
        <p:spPr>
          <a:xfrm>
            <a:off x="4572000" y="1022525"/>
            <a:ext cx="4196351" cy="331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263100" y="363750"/>
            <a:ext cx="8617800" cy="4416000"/>
          </a:xfrm>
          <a:prstGeom prst="rect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396000" y="438000"/>
            <a:ext cx="1824012" cy="912006"/>
          </a:xfrm>
          <a:prstGeom prst="flowChartMultidocumen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Trends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756063" y="1599837"/>
            <a:ext cx="7534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Trend analysis</a:t>
            </a:r>
            <a:r>
              <a:rPr lang="en" sz="1700"/>
              <a:t>  —&gt; least squares fit slope error and LSR error</a:t>
            </a:r>
            <a:endParaRPr sz="1700"/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36656" l="14852" r="18422" t="23097"/>
          <a:stretch/>
        </p:blipFill>
        <p:spPr>
          <a:xfrm>
            <a:off x="396000" y="2428650"/>
            <a:ext cx="2751943" cy="221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30944" l="17332" r="21071" t="30676"/>
          <a:stretch/>
        </p:blipFill>
        <p:spPr>
          <a:xfrm>
            <a:off x="3253738" y="2428650"/>
            <a:ext cx="2647165" cy="221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18807" l="13291" r="19983" t="40946"/>
          <a:stretch/>
        </p:blipFill>
        <p:spPr>
          <a:xfrm>
            <a:off x="6006700" y="2428643"/>
            <a:ext cx="2751951" cy="221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