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Raleway" panose="020B0604020202020204"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D469F1-ED81-4CC1-8CE5-F1602703FD99}">
  <a:tblStyle styleId="{CBD469F1-ED81-4CC1-8CE5-F1602703FD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0" y="4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112ac180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112ac180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0cd7bce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0cd7bce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make sure to say income/minority communities – don’t freak out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112ac180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112ac18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a:solidFill>
                  <a:srgbClr val="595959"/>
                </a:solidFill>
              </a:rPr>
              <a:t>Therefore, the null hypothesis must be rejected as the 2 data sets are significantly correlated: a coefficient of 0.2101 with such a small range could indicate significant relationship between them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32bcd6b55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32bcd6b5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112ac18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3112ac18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3112ac180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3112ac180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112ac1807_0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112ac1807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talog.data.gov/dataset?q=ejscreen&amp;sort=score+desc%2C+name+asc" TargetMode="External"/><Relationship Id="rId2" Type="http://schemas.openxmlformats.org/officeDocument/2006/relationships/hyperlink" Target="https://www.epa.gov/ejscreen/download-ejscreen-dat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Demographic Proximity to Hazardous Sites and Their Air Toxic Risks</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By Aya Kanawati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252225" y="5497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93" name="Google Shape;93;p14"/>
          <p:cNvSpPr txBox="1">
            <a:spLocks noGrp="1"/>
          </p:cNvSpPr>
          <p:nvPr>
            <p:ph type="body" idx="1"/>
          </p:nvPr>
        </p:nvSpPr>
        <p:spPr>
          <a:xfrm>
            <a:off x="252225" y="1310000"/>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Is there truly a correlation between higher amounts of air toxic respiratory hazards and low income/minority communities?</a:t>
            </a:r>
            <a:endParaRPr/>
          </a:p>
          <a:p>
            <a:pPr marL="457200" lvl="0" indent="-311150" algn="l" rtl="0">
              <a:spcBef>
                <a:spcPts val="0"/>
              </a:spcBef>
              <a:spcAft>
                <a:spcPts val="0"/>
              </a:spcAft>
              <a:buSzPts val="1300"/>
              <a:buChar char="●"/>
            </a:pPr>
            <a:r>
              <a:rPr lang="en"/>
              <a:t>If so, why them? For that reason, we will look in the counts of superfund sites, RMP facilities, hazardous waste site, underground storange tanks, wastewater discharge, and the amount of traffic in each area</a:t>
            </a:r>
            <a:endParaRPr/>
          </a:p>
        </p:txBody>
      </p:sp>
      <p:pic>
        <p:nvPicPr>
          <p:cNvPr id="94" name="Google Shape;94;p14"/>
          <p:cNvPicPr preferRelativeResize="0"/>
          <p:nvPr/>
        </p:nvPicPr>
        <p:blipFill>
          <a:blip r:embed="rId3">
            <a:alphaModFix/>
          </a:blip>
          <a:stretch>
            <a:fillRect/>
          </a:stretch>
        </p:blipFill>
        <p:spPr>
          <a:xfrm>
            <a:off x="2592371" y="2401725"/>
            <a:ext cx="4081651" cy="2494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232150" y="462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	</a:t>
            </a:r>
            <a:endParaRPr/>
          </a:p>
        </p:txBody>
      </p:sp>
      <p:sp>
        <p:nvSpPr>
          <p:cNvPr id="100" name="Google Shape;100;p15"/>
          <p:cNvSpPr txBox="1">
            <a:spLocks noGrp="1"/>
          </p:cNvSpPr>
          <p:nvPr>
            <p:ph type="body" idx="1"/>
          </p:nvPr>
        </p:nvSpPr>
        <p:spPr>
          <a:xfrm>
            <a:off x="232150" y="12298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Looked at correlation between areas with higher percentage of lower income and POC with air toxics respiratory hazard index (sum of hazard indices for air toxics with reference concentrations based on respiratory endpoints where each HI is the ratio of exposure concentration in the air)  </a:t>
            </a:r>
            <a:endParaRPr/>
          </a:p>
          <a:p>
            <a:pPr marL="457200" lvl="0" indent="-311150" algn="l" rtl="0">
              <a:spcBef>
                <a:spcPts val="1200"/>
              </a:spcBef>
              <a:spcAft>
                <a:spcPts val="0"/>
              </a:spcAft>
              <a:buSzPts val="1300"/>
              <a:buChar char="●"/>
            </a:pPr>
            <a:r>
              <a:rPr lang="en"/>
              <a:t>Correlation coefficient: 0.23002</a:t>
            </a:r>
            <a:endParaRPr/>
          </a:p>
          <a:p>
            <a:pPr marL="457200" lvl="0" indent="-311150" algn="l" rtl="0">
              <a:spcBef>
                <a:spcPts val="0"/>
              </a:spcBef>
              <a:spcAft>
                <a:spcPts val="0"/>
              </a:spcAft>
              <a:buSzPts val="1300"/>
              <a:buChar char="●"/>
            </a:pPr>
            <a:r>
              <a:rPr lang="en"/>
              <a:t>P_value &lt;0.05 (0 on my code) </a:t>
            </a:r>
            <a:endParaRPr/>
          </a:p>
          <a:p>
            <a:pPr marL="457200" lvl="0" indent="-311150" algn="l" rtl="0">
              <a:spcBef>
                <a:spcPts val="0"/>
              </a:spcBef>
              <a:spcAft>
                <a:spcPts val="0"/>
              </a:spcAft>
              <a:buSzPts val="1300"/>
              <a:buChar char="●"/>
            </a:pPr>
            <a:r>
              <a:rPr lang="en"/>
              <a:t>95% confidence interval: [0.22315 0.23688]</a:t>
            </a:r>
            <a:endParaRPr/>
          </a:p>
          <a:p>
            <a:pPr marL="457200" lvl="0" indent="-311150" algn="l" rtl="0">
              <a:spcBef>
                <a:spcPts val="0"/>
              </a:spcBef>
              <a:spcAft>
                <a:spcPts val="0"/>
              </a:spcAft>
              <a:buSzPts val="1300"/>
              <a:buChar char="●"/>
            </a:pPr>
            <a:r>
              <a:rPr lang="en"/>
              <a:t>LSR equation: y =0.14386x+0.31037 </a:t>
            </a:r>
            <a:endParaRPr/>
          </a:p>
          <a:p>
            <a:pPr marL="0" lvl="0" indent="0" algn="l" rtl="0">
              <a:spcBef>
                <a:spcPts val="1200"/>
              </a:spcBef>
              <a:spcAft>
                <a:spcPts val="1200"/>
              </a:spcAft>
              <a:buNone/>
            </a:pPr>
            <a:endParaRPr/>
          </a:p>
        </p:txBody>
      </p:sp>
      <p:pic>
        <p:nvPicPr>
          <p:cNvPr id="101" name="Google Shape;101;p15"/>
          <p:cNvPicPr preferRelativeResize="0"/>
          <p:nvPr/>
        </p:nvPicPr>
        <p:blipFill>
          <a:blip r:embed="rId3">
            <a:alphaModFix/>
          </a:blip>
          <a:stretch>
            <a:fillRect/>
          </a:stretch>
        </p:blipFill>
        <p:spPr>
          <a:xfrm>
            <a:off x="5052175" y="1768850"/>
            <a:ext cx="4054375" cy="304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Potential Reasons That Cause This Which We’ll Look At</a:t>
            </a:r>
            <a:endParaRPr/>
          </a:p>
        </p:txBody>
      </p:sp>
      <p:sp>
        <p:nvSpPr>
          <p:cNvPr id="107" name="Google Shape;107;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a:bodyPr>
          <a:lstStyle/>
          <a:p>
            <a:pPr marL="457200" lvl="0" indent="-311150" algn="l" rtl="0">
              <a:spcBef>
                <a:spcPts val="0"/>
              </a:spcBef>
              <a:spcAft>
                <a:spcPts val="0"/>
              </a:spcAft>
              <a:buSzPts val="1300"/>
              <a:buChar char="●"/>
            </a:pPr>
            <a:r>
              <a:rPr lang="en"/>
              <a:t>Superfund Proximity: the proportion of a block located near a superfund site </a:t>
            </a:r>
            <a:endParaRPr/>
          </a:p>
          <a:p>
            <a:pPr marL="457200" lvl="0" indent="-311150" algn="l" rtl="0">
              <a:spcBef>
                <a:spcPts val="0"/>
              </a:spcBef>
              <a:spcAft>
                <a:spcPts val="0"/>
              </a:spcAft>
              <a:buSzPts val="1300"/>
              <a:buChar char="●"/>
            </a:pPr>
            <a:r>
              <a:rPr lang="en"/>
              <a:t>RMP Facility Proximity: proportion of a block located near a RMP facility (potential chemical accident management plan) </a:t>
            </a:r>
            <a:endParaRPr/>
          </a:p>
          <a:p>
            <a:pPr marL="457200" lvl="0" indent="-311150" algn="l" rtl="0">
              <a:spcBef>
                <a:spcPts val="0"/>
              </a:spcBef>
              <a:spcAft>
                <a:spcPts val="0"/>
              </a:spcAft>
              <a:buSzPts val="1300"/>
              <a:buChar char="●"/>
            </a:pPr>
            <a:r>
              <a:rPr lang="en"/>
              <a:t>Hazardous Waste Proximity : proportion of a block located near a site that takes and disposes of hazardous waste and chemicals </a:t>
            </a:r>
            <a:endParaRPr/>
          </a:p>
          <a:p>
            <a:pPr marL="457200" lvl="0" indent="-311150" algn="l" rtl="0">
              <a:spcBef>
                <a:spcPts val="0"/>
              </a:spcBef>
              <a:spcAft>
                <a:spcPts val="0"/>
              </a:spcAft>
              <a:buSzPts val="1300"/>
              <a:buChar char="●"/>
            </a:pPr>
            <a:r>
              <a:rPr lang="en"/>
              <a:t>Underground Storage Tanks: counts the number of these multiplied by a factor of 7.7 within a block </a:t>
            </a:r>
            <a:endParaRPr/>
          </a:p>
          <a:p>
            <a:pPr marL="457200" lvl="0" indent="-311150" algn="l" rtl="0">
              <a:spcBef>
                <a:spcPts val="0"/>
              </a:spcBef>
              <a:spcAft>
                <a:spcPts val="0"/>
              </a:spcAft>
              <a:buSzPts val="1300"/>
              <a:buChar char="●"/>
            </a:pPr>
            <a:r>
              <a:rPr lang="en"/>
              <a:t>Wastewater discharge: modeled toxic Concentrations at streams within 500 meters, divided by distance in km </a:t>
            </a:r>
            <a:endParaRPr/>
          </a:p>
          <a:p>
            <a:pPr marL="457200" lvl="0" indent="-311150" algn="l" rtl="0">
              <a:spcBef>
                <a:spcPts val="0"/>
              </a:spcBef>
              <a:spcAft>
                <a:spcPts val="0"/>
              </a:spcAft>
              <a:buSzPts val="1300"/>
              <a:buChar char="●"/>
            </a:pPr>
            <a:r>
              <a:rPr lang="en"/>
              <a:t>Traffic Proximity: average annual daily traffic of vehicles at major roads within 500 m of each block, divided by the distance in meters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pic>
        <p:nvPicPr>
          <p:cNvPr id="113" name="Google Shape;113;p17"/>
          <p:cNvPicPr preferRelativeResize="0"/>
          <p:nvPr/>
        </p:nvPicPr>
        <p:blipFill>
          <a:blip r:embed="rId3">
            <a:alphaModFix/>
          </a:blip>
          <a:stretch>
            <a:fillRect/>
          </a:stretch>
        </p:blipFill>
        <p:spPr>
          <a:xfrm>
            <a:off x="-106050" y="184025"/>
            <a:ext cx="3372483" cy="2505925"/>
          </a:xfrm>
          <a:prstGeom prst="rect">
            <a:avLst/>
          </a:prstGeom>
          <a:noFill/>
          <a:ln>
            <a:noFill/>
          </a:ln>
        </p:spPr>
      </p:pic>
      <p:pic>
        <p:nvPicPr>
          <p:cNvPr id="114" name="Google Shape;114;p17"/>
          <p:cNvPicPr preferRelativeResize="0"/>
          <p:nvPr/>
        </p:nvPicPr>
        <p:blipFill>
          <a:blip r:embed="rId4">
            <a:alphaModFix/>
          </a:blip>
          <a:stretch>
            <a:fillRect/>
          </a:stretch>
        </p:blipFill>
        <p:spPr>
          <a:xfrm>
            <a:off x="3065575" y="272023"/>
            <a:ext cx="3148325" cy="2329926"/>
          </a:xfrm>
          <a:prstGeom prst="rect">
            <a:avLst/>
          </a:prstGeom>
          <a:noFill/>
          <a:ln>
            <a:noFill/>
          </a:ln>
        </p:spPr>
      </p:pic>
      <p:pic>
        <p:nvPicPr>
          <p:cNvPr id="115" name="Google Shape;115;p17"/>
          <p:cNvPicPr preferRelativeResize="0"/>
          <p:nvPr/>
        </p:nvPicPr>
        <p:blipFill>
          <a:blip r:embed="rId5">
            <a:alphaModFix/>
          </a:blip>
          <a:stretch>
            <a:fillRect/>
          </a:stretch>
        </p:blipFill>
        <p:spPr>
          <a:xfrm>
            <a:off x="6020033" y="296263"/>
            <a:ext cx="3086216" cy="2281437"/>
          </a:xfrm>
          <a:prstGeom prst="rect">
            <a:avLst/>
          </a:prstGeom>
          <a:noFill/>
          <a:ln>
            <a:noFill/>
          </a:ln>
        </p:spPr>
      </p:pic>
      <p:pic>
        <p:nvPicPr>
          <p:cNvPr id="116" name="Google Shape;116;p17"/>
          <p:cNvPicPr preferRelativeResize="0"/>
          <p:nvPr/>
        </p:nvPicPr>
        <p:blipFill>
          <a:blip r:embed="rId6">
            <a:alphaModFix/>
          </a:blip>
          <a:stretch>
            <a:fillRect/>
          </a:stretch>
        </p:blipFill>
        <p:spPr>
          <a:xfrm>
            <a:off x="5732675" y="2728674"/>
            <a:ext cx="3148325" cy="2340675"/>
          </a:xfrm>
          <a:prstGeom prst="rect">
            <a:avLst/>
          </a:prstGeom>
          <a:noFill/>
          <a:ln>
            <a:noFill/>
          </a:ln>
        </p:spPr>
      </p:pic>
      <p:pic>
        <p:nvPicPr>
          <p:cNvPr id="117" name="Google Shape;117;p17"/>
          <p:cNvPicPr preferRelativeResize="0"/>
          <p:nvPr/>
        </p:nvPicPr>
        <p:blipFill>
          <a:blip r:embed="rId7">
            <a:alphaModFix/>
          </a:blip>
          <a:stretch>
            <a:fillRect/>
          </a:stretch>
        </p:blipFill>
        <p:spPr>
          <a:xfrm>
            <a:off x="2371275" y="2772075"/>
            <a:ext cx="2935076" cy="220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122" name="Google Shape;122;p18"/>
          <p:cNvGraphicFramePr/>
          <p:nvPr/>
        </p:nvGraphicFramePr>
        <p:xfrm>
          <a:off x="159900" y="214990"/>
          <a:ext cx="8701450" cy="4650340"/>
        </p:xfrm>
        <a:graphic>
          <a:graphicData uri="http://schemas.openxmlformats.org/drawingml/2006/table">
            <a:tbl>
              <a:tblPr>
                <a:noFill/>
                <a:tableStyleId>{CBD469F1-ED81-4CC1-8CE5-F1602703FD99}</a:tableStyleId>
              </a:tblPr>
              <a:tblGrid>
                <a:gridCol w="1088925">
                  <a:extLst>
                    <a:ext uri="{9D8B030D-6E8A-4147-A177-3AD203B41FA5}">
                      <a16:colId xmlns:a16="http://schemas.microsoft.com/office/drawing/2014/main" val="20000"/>
                    </a:ext>
                  </a:extLst>
                </a:gridCol>
                <a:gridCol w="1409975">
                  <a:extLst>
                    <a:ext uri="{9D8B030D-6E8A-4147-A177-3AD203B41FA5}">
                      <a16:colId xmlns:a16="http://schemas.microsoft.com/office/drawing/2014/main" val="20001"/>
                    </a:ext>
                  </a:extLst>
                </a:gridCol>
                <a:gridCol w="1743600">
                  <a:extLst>
                    <a:ext uri="{9D8B030D-6E8A-4147-A177-3AD203B41FA5}">
                      <a16:colId xmlns:a16="http://schemas.microsoft.com/office/drawing/2014/main" val="20002"/>
                    </a:ext>
                  </a:extLst>
                </a:gridCol>
                <a:gridCol w="864150">
                  <a:extLst>
                    <a:ext uri="{9D8B030D-6E8A-4147-A177-3AD203B41FA5}">
                      <a16:colId xmlns:a16="http://schemas.microsoft.com/office/drawing/2014/main" val="20003"/>
                    </a:ext>
                  </a:extLst>
                </a:gridCol>
                <a:gridCol w="882875">
                  <a:extLst>
                    <a:ext uri="{9D8B030D-6E8A-4147-A177-3AD203B41FA5}">
                      <a16:colId xmlns:a16="http://schemas.microsoft.com/office/drawing/2014/main" val="20004"/>
                    </a:ext>
                  </a:extLst>
                </a:gridCol>
                <a:gridCol w="1638025">
                  <a:extLst>
                    <a:ext uri="{9D8B030D-6E8A-4147-A177-3AD203B41FA5}">
                      <a16:colId xmlns:a16="http://schemas.microsoft.com/office/drawing/2014/main" val="20005"/>
                    </a:ext>
                  </a:extLst>
                </a:gridCol>
                <a:gridCol w="1073900">
                  <a:extLst>
                    <a:ext uri="{9D8B030D-6E8A-4147-A177-3AD203B41FA5}">
                      <a16:colId xmlns:a16="http://schemas.microsoft.com/office/drawing/2014/main" val="20006"/>
                    </a:ext>
                  </a:extLst>
                </a:gridCol>
              </a:tblGrid>
              <a:tr h="821300">
                <a:tc>
                  <a:txBody>
                    <a:bodyPr/>
                    <a:lstStyle/>
                    <a:p>
                      <a:pPr marL="0" lvl="0" indent="0" algn="l" rtl="0">
                        <a:spcBef>
                          <a:spcPts val="0"/>
                        </a:spcBef>
                        <a:spcAft>
                          <a:spcPts val="0"/>
                        </a:spcAft>
                        <a:buNone/>
                      </a:pPr>
                      <a:r>
                        <a:rPr lang="en" b="1">
                          <a:latin typeface="Times New Roman"/>
                          <a:ea typeface="Times New Roman"/>
                          <a:cs typeface="Times New Roman"/>
                          <a:sym typeface="Times New Roman"/>
                        </a:rPr>
                        <a:t>Risk Factor </a:t>
                      </a:r>
                      <a:endParaRPr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b="1">
                          <a:latin typeface="Times New Roman"/>
                          <a:ea typeface="Times New Roman"/>
                          <a:cs typeface="Times New Roman"/>
                          <a:sym typeface="Times New Roman"/>
                        </a:rPr>
                        <a:t>LSR Equation</a:t>
                      </a:r>
                      <a:endParaRPr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b="1">
                          <a:latin typeface="Times New Roman"/>
                          <a:ea typeface="Times New Roman"/>
                          <a:cs typeface="Times New Roman"/>
                          <a:sym typeface="Times New Roman"/>
                        </a:rPr>
                        <a:t>LSR Slope 95% Confidence Interval</a:t>
                      </a:r>
                      <a:endParaRPr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b="1">
                          <a:latin typeface="Times New Roman"/>
                          <a:ea typeface="Times New Roman"/>
                          <a:cs typeface="Times New Roman"/>
                          <a:sym typeface="Times New Roman"/>
                        </a:rPr>
                        <a:t>Corr Coeff</a:t>
                      </a:r>
                      <a:endParaRPr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b="1">
                          <a:latin typeface="Times New Roman"/>
                          <a:ea typeface="Times New Roman"/>
                          <a:cs typeface="Times New Roman"/>
                          <a:sym typeface="Times New Roman"/>
                        </a:rPr>
                        <a:t>P_Value </a:t>
                      </a:r>
                      <a:endParaRPr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b="1">
                          <a:latin typeface="Times New Roman"/>
                          <a:ea typeface="Times New Roman"/>
                          <a:cs typeface="Times New Roman"/>
                          <a:sym typeface="Times New Roman"/>
                        </a:rPr>
                        <a:t>Correlation Coefficient 95% Confidence Interval </a:t>
                      </a:r>
                      <a:endParaRPr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b="1">
                          <a:latin typeface="Times New Roman"/>
                          <a:ea typeface="Times New Roman"/>
                          <a:cs typeface="Times New Roman"/>
                          <a:sym typeface="Times New Roman"/>
                        </a:rPr>
                        <a:t>Reject Null?</a:t>
                      </a:r>
                      <a:endParaRPr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764950">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Superfund Proximity</a:t>
                      </a:r>
                      <a:endParaRPr sz="1200"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2C4C9"/>
                    </a:solidFill>
                  </a:tcPr>
                </a:tc>
                <a:tc>
                  <a:txBody>
                    <a:bodyPr/>
                    <a:lstStyle/>
                    <a:p>
                      <a:pPr marL="0" lvl="0" indent="0" algn="l" rtl="0">
                        <a:spcBef>
                          <a:spcPts val="0"/>
                        </a:spcBef>
                        <a:spcAft>
                          <a:spcPts val="0"/>
                        </a:spcAft>
                        <a:buClr>
                          <a:schemeClr val="dk1"/>
                        </a:buClr>
                        <a:buSzPts val="1100"/>
                        <a:buFont typeface="Arial"/>
                        <a:buNone/>
                      </a:pPr>
                      <a:r>
                        <a:rPr lang="en" sz="1200">
                          <a:solidFill>
                            <a:srgbClr val="202124"/>
                          </a:solidFill>
                          <a:latin typeface="Times New Roman"/>
                          <a:ea typeface="Times New Roman"/>
                          <a:cs typeface="Times New Roman"/>
                          <a:sym typeface="Times New Roman"/>
                        </a:rPr>
                        <a:t>y = 0.048293x +0.35487</a:t>
                      </a:r>
                      <a:endParaRPr sz="1200">
                        <a:solidFill>
                          <a:srgbClr val="202124"/>
                        </a:solidFill>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[0.04466, 0.05192]</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0.096099</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[0.08891 0.10328]</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6175">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RMP Facility Proximity</a:t>
                      </a:r>
                      <a:endParaRPr sz="1200"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2C4C9"/>
                    </a:solidFill>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 = 0.01801x +0.34719</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[0.017128, 0.018892]</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0.14643</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[0.13932, 0.15351]</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18375">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Hazardous Waste Proximity</a:t>
                      </a:r>
                      <a:endParaRPr sz="1200"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2C4C9"/>
                    </a:solidFill>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 = 0.009952x +0.3403</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[0.0097172, 0.010187]</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0.29368</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[0.28704, 0.30029]</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18375">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Underground Storage Tanks</a:t>
                      </a:r>
                      <a:endParaRPr sz="1200"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2C4C9"/>
                    </a:solidFill>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 = 0.00064728x +0.34922</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[0.00062917, 0.0006654]</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0.25081</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[0.24401, 0.25759]</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6175">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Traffic Proximity</a:t>
                      </a:r>
                      <a:endParaRPr sz="1200" b="1">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A2C4C9"/>
                    </a:solidFill>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 = 1.2303e-05x +0.35231</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[1.1717e-05, 1.2889e-05]</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0.1505</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[0.14341, 0.15758]</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Yes</a:t>
                      </a:r>
                      <a:endParaRPr sz="1200">
                        <a:latin typeface="Times New Roman"/>
                        <a:ea typeface="Times New Roman"/>
                        <a:cs typeface="Times New Roman"/>
                        <a:sym typeface="Times New Roman"/>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	</a:t>
            </a:r>
            <a:endParaRPr/>
          </a:p>
        </p:txBody>
      </p:sp>
      <p:sp>
        <p:nvSpPr>
          <p:cNvPr id="128" name="Google Shape;128;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Correlations? </a:t>
            </a:r>
            <a:endParaRPr/>
          </a:p>
          <a:p>
            <a:pPr marL="0" lvl="0" indent="0" algn="l" rtl="0">
              <a:spcBef>
                <a:spcPts val="1200"/>
              </a:spcBef>
              <a:spcAft>
                <a:spcPts val="0"/>
              </a:spcAft>
              <a:buNone/>
            </a:pPr>
            <a:r>
              <a:rPr lang="en"/>
              <a:t>Reasoning for why choosing to live in these areas?</a:t>
            </a:r>
            <a:endParaRPr/>
          </a:p>
          <a:p>
            <a:pPr marL="0" lvl="0" indent="0" algn="l" rtl="0">
              <a:spcBef>
                <a:spcPts val="1200"/>
              </a:spcBef>
              <a:spcAft>
                <a:spcPts val="1200"/>
              </a:spcAft>
              <a:buNone/>
            </a:pPr>
            <a:r>
              <a:rPr lang="en"/>
              <a:t>What to do for the future? </a:t>
            </a:r>
            <a:endParaRPr/>
          </a:p>
        </p:txBody>
      </p:sp>
      <p:pic>
        <p:nvPicPr>
          <p:cNvPr id="129" name="Google Shape;129;p19"/>
          <p:cNvPicPr preferRelativeResize="0"/>
          <p:nvPr/>
        </p:nvPicPr>
        <p:blipFill>
          <a:blip r:embed="rId3">
            <a:alphaModFix/>
          </a:blip>
          <a:stretch>
            <a:fillRect/>
          </a:stretch>
        </p:blipFill>
        <p:spPr>
          <a:xfrm>
            <a:off x="5281950" y="879375"/>
            <a:ext cx="3788375" cy="284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A67C-78AF-5C49-6ED9-BE9746AD051B}"/>
              </a:ext>
            </a:extLst>
          </p:cNvPr>
          <p:cNvSpPr>
            <a:spLocks noGrp="1"/>
          </p:cNvSpPr>
          <p:nvPr>
            <p:ph type="title"/>
          </p:nvPr>
        </p:nvSpPr>
        <p:spPr/>
        <p:txBody>
          <a:bodyPr>
            <a:normAutofit fontScale="90000"/>
          </a:bodyPr>
          <a:lstStyle/>
          <a:p>
            <a:r>
              <a:rPr lang="en-US" dirty="0"/>
              <a:t>References</a:t>
            </a:r>
          </a:p>
        </p:txBody>
      </p:sp>
      <p:sp>
        <p:nvSpPr>
          <p:cNvPr id="3" name="Text Placeholder 2">
            <a:extLst>
              <a:ext uri="{FF2B5EF4-FFF2-40B4-BE49-F238E27FC236}">
                <a16:creationId xmlns:a16="http://schemas.microsoft.com/office/drawing/2014/main" id="{FE666B96-3793-F6F5-7CCC-85A209C0FE85}"/>
              </a:ext>
            </a:extLst>
          </p:cNvPr>
          <p:cNvSpPr>
            <a:spLocks noGrp="1"/>
          </p:cNvSpPr>
          <p:nvPr>
            <p:ph type="body" idx="1"/>
          </p:nvPr>
        </p:nvSpPr>
        <p:spPr/>
        <p:txBody>
          <a:bodyPr/>
          <a:lstStyle/>
          <a:p>
            <a:pPr marL="146050" indent="0">
              <a:buNone/>
            </a:pPr>
            <a:r>
              <a:rPr lang="en-US" dirty="0">
                <a:hlinkClick r:id="rId2"/>
              </a:rPr>
              <a:t>https://www.epa.gov/ejscreen/download-ejscreen-data</a:t>
            </a:r>
            <a:endParaRPr lang="en-US" dirty="0"/>
          </a:p>
          <a:p>
            <a:pPr marL="146050" indent="0">
              <a:buNone/>
            </a:pPr>
            <a:r>
              <a:rPr lang="en-US" dirty="0">
                <a:hlinkClick r:id="rId3"/>
              </a:rPr>
              <a:t>https://catalog.data.gov/dataset?q=ejscreen&amp;sort=score+desc%2C+name+asc</a:t>
            </a:r>
            <a:endParaRPr lang="en-US" dirty="0"/>
          </a:p>
          <a:p>
            <a:pPr marL="146050" indent="0">
              <a:buNone/>
            </a:pPr>
            <a:endParaRPr lang="en-US" dirty="0"/>
          </a:p>
        </p:txBody>
      </p:sp>
    </p:spTree>
    <p:extLst>
      <p:ext uri="{BB962C8B-B14F-4D97-AF65-F5344CB8AC3E}">
        <p14:creationId xmlns:p14="http://schemas.microsoft.com/office/powerpoint/2010/main" val="319752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 </a:t>
            </a:r>
            <a:endParaRPr/>
          </a:p>
        </p:txBody>
      </p:sp>
      <p:sp>
        <p:nvSpPr>
          <p:cNvPr id="135" name="Google Shape;135;p20"/>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511</Words>
  <Application>Microsoft Office PowerPoint</Application>
  <PresentationFormat>On-screen Show (16:9)</PresentationFormat>
  <Paragraphs>70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Lato</vt:lpstr>
      <vt:lpstr>Raleway</vt:lpstr>
      <vt:lpstr>Arial</vt:lpstr>
      <vt:lpstr>Times New Roman</vt:lpstr>
      <vt:lpstr>Streamline</vt:lpstr>
      <vt:lpstr>Demographic Proximity to Hazardous Sites and Their Air Toxic Risks</vt:lpstr>
      <vt:lpstr>Introduction</vt:lpstr>
      <vt:lpstr>Introduction </vt:lpstr>
      <vt:lpstr>Potential Reasons That Cause This Which We’ll Look At</vt:lpstr>
      <vt:lpstr>PowerPoint Presentation</vt:lpstr>
      <vt:lpstr>PowerPoint Presentation</vt:lpstr>
      <vt:lpstr>Conclusions </vt:lpstr>
      <vt:lpstr>References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 Proximity to Hazardous Sites and Their Air Toxic Risks</dc:title>
  <cp:lastModifiedBy>Kanawati, Aya</cp:lastModifiedBy>
  <cp:revision>2</cp:revision>
  <dcterms:modified xsi:type="dcterms:W3CDTF">2023-04-19T19:28:15Z</dcterms:modified>
</cp:coreProperties>
</file>