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2"/>
    <p:restoredTop sz="95884"/>
  </p:normalViewPr>
  <p:slideViewPr>
    <p:cSldViewPr snapToGrid="0" snapToObjects="1">
      <p:cViewPr varScale="1">
        <p:scale>
          <a:sx n="80" d="100"/>
          <a:sy n="80" d="100"/>
        </p:scale>
        <p:origin x="20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A655-30CF-BD41-92FA-7B9547399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31D42-C049-1643-AAFB-2C38086DD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0B7C1-7B15-B141-A36F-576FFDF1A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26B-4CF3-E645-9FFD-F3484686D715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3B50A-49D6-C646-999E-B5F77F78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AB139-17C8-5A44-A18E-D2C474BA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5AA5-0C5B-D84C-9CF0-F166E0D3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7B2A-075D-A549-832F-DAFA05F2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6F0B8-968B-5B4A-A8A7-19BF05B8B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5DCB6-0011-FB44-8D86-5BBB2497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26B-4CF3-E645-9FFD-F3484686D715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A4BF6-5A2C-A440-81DB-5DC909EE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10702-96D4-BD49-944C-1EDD3050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5AA5-0C5B-D84C-9CF0-F166E0D3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1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A8341-1E92-EE48-B4CB-6E238AE99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37F1E-C05F-AD43-B7D9-1A15117E0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F2DF-00EA-1A43-A148-03544938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26B-4CF3-E645-9FFD-F3484686D715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76EC5-0CB4-3045-9A9F-C26E5291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F0494-7AE5-2B45-AC8D-2F9EB576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5AA5-0C5B-D84C-9CF0-F166E0D3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12A3-844C-AC41-9509-C9C5F7D8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FA0E-72B3-A546-95BB-6C8BE87E5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C2615-CFDF-5D4F-BCD7-D68FD5409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26B-4CF3-E645-9FFD-F3484686D715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2CA09-DA12-5840-A283-DC86C854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1DDAA-E1D0-3D44-B5D7-24D4BE7C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5AA5-0C5B-D84C-9CF0-F166E0D3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6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2ADCB-DA0D-C34A-BD46-1323B2C8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E391C-579B-DA4C-9521-BD67839EC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E72DA-FF47-B845-9667-F7742908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26B-4CF3-E645-9FFD-F3484686D715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2E510-DA8E-9047-A5F1-D45D11C0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84C58-8F03-3E48-A1F4-D31F9F27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5AA5-0C5B-D84C-9CF0-F166E0D3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096A-7625-1C43-BEB3-D0200CB3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ABD3F-295A-EE43-A91A-93BFA28FA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36063-811C-B749-B77E-C272A51CD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43F67-E743-8240-99AC-59AEFDAC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26B-4CF3-E645-9FFD-F3484686D715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EB3E5-64E5-4E46-86B3-CEF21348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AB4F3-97B7-A344-8B60-1FC785F4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5AA5-0C5B-D84C-9CF0-F166E0D3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1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A687-F507-494A-BBDC-984F4331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20E89-4F86-4E4E-9AD4-F5E7D24F9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D8604-75BE-5547-99F8-07C7BD55C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C347A-80B2-CD4A-AFB1-11CEF1CFB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6C306-99E7-AC4C-B522-497B6A48D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406F56-A361-4940-8671-185ADA414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26B-4CF3-E645-9FFD-F3484686D715}" type="datetimeFigureOut">
              <a:rPr lang="en-US" smtClean="0"/>
              <a:t>4/18/23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418B87-4D6E-2048-9F80-4D64C1AA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333A0F-A131-3B4C-90DD-E8B43070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5AA5-0C5B-D84C-9CF0-F166E0D3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0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1A51-3B45-1A4D-AD04-F21B0606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F5EC6-58E8-A442-818F-B9DFF1330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26B-4CF3-E645-9FFD-F3484686D715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8317D-F561-FB43-94B3-463CAF9BD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30F5F-7518-0944-98A8-E582A0E2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5AA5-0C5B-D84C-9CF0-F166E0D3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3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653A8-135F-304A-9673-C7C94747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26B-4CF3-E645-9FFD-F3484686D715}" type="datetimeFigureOut">
              <a:rPr lang="en-US" smtClean="0"/>
              <a:t>4/18/23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C26BCE-A0EC-7740-829E-3D3AA531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E2766-DF97-E940-AD84-AD3D6001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5AA5-0C5B-D84C-9CF0-F166E0D3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9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2C3A2-26C0-5645-9A68-328F4848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8C903-C85F-0240-BF35-E38B8C0C8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D4662-A1F6-684A-8ED3-D4458757A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F4E65-56A2-F440-BA0F-B308D0998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26B-4CF3-E645-9FFD-F3484686D715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A0EB9-E87B-D14D-B337-9C88B851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43EF8-39E3-4548-8317-C05C6412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5AA5-0C5B-D84C-9CF0-F166E0D3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1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688C5-C007-D845-91CF-46918B1D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750CF-044A-5247-BF0F-55679BC81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BC8EF-F5D8-1F4A-8244-039B24B48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25993-54A4-1147-B8E9-A2EDF4E2B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26B-4CF3-E645-9FFD-F3484686D715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93F4D-D982-1740-963E-C465540E7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89D94-4D85-9144-A831-50EDC1F2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5AA5-0C5B-D84C-9CF0-F166E0D3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9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42ABC-4861-D14D-B215-B8DB4AFF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F0504-A68A-5346-A99A-273D13239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04268-E667-3745-928C-E77F9CF4B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E26B-4CF3-E645-9FFD-F3484686D715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EF927-5346-1C4F-9196-160AD8927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ADE5D-AC68-784B-A13A-8600BBC18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5AA5-0C5B-D84C-9CF0-F166E0D3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aftp.epa.gov/EJSCREEN/" TargetMode="External"/><Relationship Id="rId2" Type="http://schemas.openxmlformats.org/officeDocument/2006/relationships/hyperlink" Target="https://www.epa.gov/sites/default/files/2021-06/documents/national_walkability_index_methodology_and_user_guide_june202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ouses in a subdivision">
            <a:extLst>
              <a:ext uri="{FF2B5EF4-FFF2-40B4-BE49-F238E27FC236}">
                <a16:creationId xmlns:a16="http://schemas.microsoft.com/office/drawing/2014/main" id="{14988590-4B95-E13A-8D14-C0C7273A3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61054-BEDC-364F-89A1-168C3387A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700"/>
              <a:t>Relationships between Neighborhood Walkability, Median Income, and Air 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0F9A4-D105-E547-9A43-639BA41E8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Dani Nicholas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37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4839C-1317-FD41-8253-CBCBBF27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Bootstrap: Median Income vs Ozone  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3D871E86-84FC-3E4E-B738-6C9A91BAD0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7523" y="1512491"/>
            <a:ext cx="5181600" cy="3886200"/>
          </a:xfrm>
        </p:spPr>
      </p:pic>
      <p:pic>
        <p:nvPicPr>
          <p:cNvPr id="8" name="Content Placeholder 7" descr="Chart, histogram&#10;&#10;Description automatically generated">
            <a:extLst>
              <a:ext uri="{FF2B5EF4-FFF2-40B4-BE49-F238E27FC236}">
                <a16:creationId xmlns:a16="http://schemas.microsoft.com/office/drawing/2014/main" id="{624B0C48-8FD9-2145-ADA9-409129FD82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512491"/>
            <a:ext cx="5181600" cy="3886200"/>
          </a:xfr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47AFF6B2-B75A-0249-B74A-9F64BB63D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00" y="5220494"/>
            <a:ext cx="4318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21CA-FB22-2B4C-9762-AB1ECA7D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 Regression: Median Income vs PM 2.5</a:t>
            </a:r>
          </a:p>
        </p:txBody>
      </p:sp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B27F93F2-0CDC-7747-9145-479EADCFCB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8757" y="1646112"/>
            <a:ext cx="5967663" cy="4475748"/>
          </a:xfrm>
        </p:spPr>
      </p:pic>
      <p:graphicFrame>
        <p:nvGraphicFramePr>
          <p:cNvPr id="9" name="Table 16">
            <a:extLst>
              <a:ext uri="{FF2B5EF4-FFF2-40B4-BE49-F238E27FC236}">
                <a16:creationId xmlns:a16="http://schemas.microsoft.com/office/drawing/2014/main" id="{F74EAB69-68BA-B843-A92B-BB966E2591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506068"/>
              </p:ext>
            </p:extLst>
          </p:nvPr>
        </p:nvGraphicFramePr>
        <p:xfrm>
          <a:off x="6456639" y="1903412"/>
          <a:ext cx="5181600" cy="2764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85973153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160797793"/>
                    </a:ext>
                  </a:extLst>
                </a:gridCol>
              </a:tblGrid>
              <a:tr h="50584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LS Slope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-3.8216e-6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82557"/>
                  </a:ext>
                </a:extLst>
              </a:tr>
              <a:tr h="505848">
                <a:tc>
                  <a:txBody>
                    <a:bodyPr/>
                    <a:lstStyle/>
                    <a:p>
                      <a:r>
                        <a:rPr lang="en-US" b="1" dirty="0"/>
                        <a:t>95% Confidence Interval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[-4.2478e-6, -3.2222e-6]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896471"/>
                  </a:ext>
                </a:extLst>
              </a:tr>
              <a:tr h="505848">
                <a:tc>
                  <a:txBody>
                    <a:bodyPr/>
                    <a:lstStyle/>
                    <a:p>
                      <a:r>
                        <a:rPr lang="en-US" b="1" dirty="0"/>
                        <a:t>Correlation coefficient (r)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-0.0732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406141"/>
                  </a:ext>
                </a:extLst>
              </a:tr>
              <a:tr h="1247297">
                <a:tc>
                  <a:txBody>
                    <a:bodyPr/>
                    <a:lstStyle/>
                    <a:p>
                      <a:r>
                        <a:rPr lang="en-US" b="1" dirty="0"/>
                        <a:t>P-value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55903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1CAAFA5-0EBC-D14C-A2E4-444845B3C772}"/>
              </a:ext>
            </a:extLst>
          </p:cNvPr>
          <p:cNvSpPr txBox="1"/>
          <p:nvPr/>
        </p:nvSpPr>
        <p:spPr>
          <a:xfrm>
            <a:off x="6364705" y="5110986"/>
            <a:ext cx="51816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a $1 increase in median income, we expect to see a .0000038 decrease in PM.25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weak negative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Statistically significant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6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4839C-1317-FD41-8253-CBCBBF27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Bootstrap: Median Income vs PM 2.5 </a:t>
            </a:r>
          </a:p>
        </p:txBody>
      </p:sp>
      <p:pic>
        <p:nvPicPr>
          <p:cNvPr id="10" name="Content Placeholder 9" descr="Chart, histogram&#10;&#10;Description automatically generated">
            <a:extLst>
              <a:ext uri="{FF2B5EF4-FFF2-40B4-BE49-F238E27FC236}">
                <a16:creationId xmlns:a16="http://schemas.microsoft.com/office/drawing/2014/main" id="{609A0650-DBDD-B048-8517-6017E5B16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23033"/>
            <a:ext cx="5181600" cy="3886200"/>
          </a:xfrm>
        </p:spPr>
      </p:pic>
      <p:pic>
        <p:nvPicPr>
          <p:cNvPr id="12" name="Content Placeholder 11" descr="Chart, histogram&#10;&#10;Description automatically generated">
            <a:extLst>
              <a:ext uri="{FF2B5EF4-FFF2-40B4-BE49-F238E27FC236}">
                <a16:creationId xmlns:a16="http://schemas.microsoft.com/office/drawing/2014/main" id="{5236FA93-C74B-404B-866E-35A57AD56A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640618"/>
            <a:ext cx="5181600" cy="3886200"/>
          </a:xfrm>
        </p:spPr>
      </p:pic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40D02753-8F61-794D-833A-2BEFC1670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639" y="5397500"/>
            <a:ext cx="43561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4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CE3B-B9BE-004D-B14F-12BF2AD3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 Regression: Walkability vs Median Income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995400BE-2E9B-7048-AA54-365CF89195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011" y="1588188"/>
            <a:ext cx="5808274" cy="4356206"/>
          </a:xfrm>
        </p:spPr>
      </p:pic>
      <p:graphicFrame>
        <p:nvGraphicFramePr>
          <p:cNvPr id="7" name="Table 16">
            <a:extLst>
              <a:ext uri="{FF2B5EF4-FFF2-40B4-BE49-F238E27FC236}">
                <a16:creationId xmlns:a16="http://schemas.microsoft.com/office/drawing/2014/main" id="{5D57BF62-0A11-A144-9897-EA97C0C07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660268"/>
              </p:ext>
            </p:extLst>
          </p:nvPr>
        </p:nvGraphicFramePr>
        <p:xfrm>
          <a:off x="6364705" y="1875249"/>
          <a:ext cx="5181600" cy="3051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85973153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160797793"/>
                    </a:ext>
                  </a:extLst>
                </a:gridCol>
              </a:tblGrid>
              <a:tr h="55823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LS Slope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175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82557"/>
                  </a:ext>
                </a:extLst>
              </a:tr>
              <a:tr h="558235">
                <a:tc>
                  <a:txBody>
                    <a:bodyPr/>
                    <a:lstStyle/>
                    <a:p>
                      <a:r>
                        <a:rPr lang="en-US" b="1" dirty="0"/>
                        <a:t>95% Confidence Interval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[76.1391, 274.1212]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896471"/>
                  </a:ext>
                </a:extLst>
              </a:tr>
              <a:tr h="558235">
                <a:tc>
                  <a:txBody>
                    <a:bodyPr/>
                    <a:lstStyle/>
                    <a:p>
                      <a:r>
                        <a:rPr lang="en-US" b="1" dirty="0"/>
                        <a:t>Correlation coefficient (r)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.0178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406141"/>
                  </a:ext>
                </a:extLst>
              </a:tr>
              <a:tr h="1376470">
                <a:tc>
                  <a:txBody>
                    <a:bodyPr/>
                    <a:lstStyle/>
                    <a:p>
                      <a:r>
                        <a:rPr lang="en-US" b="1" dirty="0"/>
                        <a:t>P-value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.0005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5590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5F1067B-F99B-6641-8139-978D6F194C55}"/>
              </a:ext>
            </a:extLst>
          </p:cNvPr>
          <p:cNvSpPr txBox="1"/>
          <p:nvPr/>
        </p:nvSpPr>
        <p:spPr>
          <a:xfrm>
            <a:off x="6364705" y="5110986"/>
            <a:ext cx="51816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a 1-point increase in walkability score, there is a $175 increase in median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weak positive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Statistically significant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1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296B-24D4-C140-8C44-490C8E5A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Bootstrap: Walkability vs Median Income 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2CAFCE3C-549C-8646-8319-18A90D853A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706500"/>
            <a:ext cx="5181600" cy="3886200"/>
          </a:xfrm>
        </p:spPr>
      </p:pic>
      <p:pic>
        <p:nvPicPr>
          <p:cNvPr id="8" name="Content Placeholder 7" descr="Chart, histogram&#10;&#10;Description automatically generated">
            <a:extLst>
              <a:ext uri="{FF2B5EF4-FFF2-40B4-BE49-F238E27FC236}">
                <a16:creationId xmlns:a16="http://schemas.microsoft.com/office/drawing/2014/main" id="{358CDC19-8528-844D-9F39-E264C66E50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706500"/>
            <a:ext cx="5181600" cy="3886200"/>
          </a:xfr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4D9C957B-941A-9248-BE7C-EC16F1F4E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789" y="5410200"/>
            <a:ext cx="4356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4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168D-DD23-9F4B-84EA-5327BE03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90505-3E65-F04C-9865-CB27F6BF6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Statistically insignificant relationships between walkability score and ozone level</a:t>
            </a:r>
          </a:p>
          <a:p>
            <a:pPr lvl="1"/>
            <a:r>
              <a:rPr lang="en-US" dirty="0"/>
              <a:t>Many confounding variables</a:t>
            </a:r>
          </a:p>
          <a:p>
            <a:r>
              <a:rPr lang="en-US" dirty="0"/>
              <a:t>Statistically significant, but positive relationship between walkability and PM 2.5 level</a:t>
            </a:r>
          </a:p>
          <a:p>
            <a:pPr lvl="1"/>
            <a:r>
              <a:rPr lang="en-US" dirty="0"/>
              <a:t>Greater walkability tends to occur in more densely populated areas, which also tend to have more air pollution</a:t>
            </a:r>
          </a:p>
          <a:p>
            <a:r>
              <a:rPr lang="en-US" dirty="0"/>
              <a:t>Statistically significant, weak negative relationships between median income and air quality</a:t>
            </a:r>
          </a:p>
          <a:p>
            <a:pPr lvl="1"/>
            <a:r>
              <a:rPr lang="en-US" dirty="0"/>
              <a:t>As expected, areas with a higher median income have better air quality</a:t>
            </a:r>
          </a:p>
          <a:p>
            <a:r>
              <a:rPr lang="en-US" dirty="0"/>
              <a:t>Statistically significant, weak positive relationship between walkability and income</a:t>
            </a:r>
          </a:p>
          <a:p>
            <a:pPr lvl="1"/>
            <a:r>
              <a:rPr lang="en-US" dirty="0"/>
              <a:t>Areas with higher incomes experience greater walkability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00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A4F8-8373-0A47-AF94-7395DE5E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C5F3D-148A-1A48-B034-74C2493AC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Walkability Index: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https://www.epa.gov/sites/default/files/2021-06/documents/national_walkability_index_methodology_and_user_guide_june2021.pdf</a:t>
            </a:r>
            <a:endParaRPr lang="en-US" dirty="0"/>
          </a:p>
          <a:p>
            <a:r>
              <a:rPr lang="en-US" dirty="0"/>
              <a:t>EJ Screen Data: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https://gaftp.epa.gov/EJSCREEN/</a:t>
            </a:r>
            <a:endParaRPr lang="en-US" dirty="0"/>
          </a:p>
          <a:p>
            <a:r>
              <a:rPr lang="en-US" dirty="0"/>
              <a:t>Demographics </a:t>
            </a:r>
            <a:r>
              <a:rPr lang="en-US"/>
              <a:t>Data:</a:t>
            </a:r>
            <a:endParaRPr lang="en-US" dirty="0"/>
          </a:p>
          <a:p>
            <a:pPr marL="0" indent="0">
              <a:buNone/>
            </a:pPr>
            <a:r>
              <a:rPr lang="en-US">
                <a:hlinkClick r:id="rId4"/>
              </a:rPr>
              <a:t>https</a:t>
            </a:r>
            <a:r>
              <a:rPr lang="en-US" dirty="0">
                <a:hlinkClick r:id="rId4"/>
              </a:rPr>
              <a:t>://data.census.gov/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3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FAB3-F916-8B49-88F6-5CCF572E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4A64C-9407-1346-90BF-88B2126AA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Background </a:t>
            </a:r>
          </a:p>
          <a:p>
            <a:r>
              <a:rPr lang="en-US" dirty="0"/>
              <a:t>Analysis</a:t>
            </a:r>
          </a:p>
          <a:p>
            <a:r>
              <a:rPr lang="en-US" dirty="0"/>
              <a:t>Conclusion </a:t>
            </a:r>
          </a:p>
          <a:p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55311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43A9D-826B-0847-BE22-AA93B7C81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BCC0A-EB5B-6444-8CBC-44C758B4D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448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Walkable cities boast many benefits including:</a:t>
            </a:r>
          </a:p>
          <a:p>
            <a:pPr lvl="1"/>
            <a:r>
              <a:rPr lang="en-US" dirty="0"/>
              <a:t>Health: greater physical activity which reduces risks of chronic illnesses</a:t>
            </a:r>
          </a:p>
          <a:p>
            <a:pPr lvl="1"/>
            <a:r>
              <a:rPr lang="en-US" dirty="0"/>
              <a:t>Environment: decreased reliance on cars, which emit pollutants </a:t>
            </a:r>
          </a:p>
          <a:p>
            <a:pPr lvl="1"/>
            <a:r>
              <a:rPr lang="en-US" dirty="0"/>
              <a:t>Social benefits: greater sense of community through street life</a:t>
            </a:r>
          </a:p>
          <a:p>
            <a:pPr lvl="1"/>
            <a:r>
              <a:rPr lang="en-US" dirty="0"/>
              <a:t>Safety: better pedestrian infrastructure, street design </a:t>
            </a:r>
          </a:p>
          <a:p>
            <a:r>
              <a:rPr lang="en-US" dirty="0"/>
              <a:t>Additionally, common claim that poor communities experience worse air quality </a:t>
            </a:r>
          </a:p>
          <a:p>
            <a:r>
              <a:rPr lang="en-US" dirty="0"/>
              <a:t>Is there is a correlation between the walkability score of cities/neighborhoods and the air quality? </a:t>
            </a:r>
          </a:p>
          <a:p>
            <a:r>
              <a:rPr lang="en-US" dirty="0"/>
              <a:t>Is there a relationship between the median income of neighborhoods and air quality?</a:t>
            </a:r>
          </a:p>
          <a:p>
            <a:r>
              <a:rPr lang="en-US" dirty="0"/>
              <a:t>Hypotheses:</a:t>
            </a:r>
          </a:p>
          <a:p>
            <a:pPr lvl="1"/>
            <a:r>
              <a:rPr lang="en-US" dirty="0"/>
              <a:t>As the walkability score in a block group increases, the levels of pollution (ozone and PM 2.5) decrease</a:t>
            </a:r>
          </a:p>
          <a:p>
            <a:pPr lvl="1"/>
            <a:r>
              <a:rPr lang="en-US" dirty="0"/>
              <a:t>As the median income increases, the levels of pollution (ozone and PM 2.5) decrease</a:t>
            </a:r>
          </a:p>
        </p:txBody>
      </p:sp>
    </p:spTree>
    <p:extLst>
      <p:ext uri="{BB962C8B-B14F-4D97-AF65-F5344CB8AC3E}">
        <p14:creationId xmlns:p14="http://schemas.microsoft.com/office/powerpoint/2010/main" val="411433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67729-1697-B141-BC82-EFDAF878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979BC-7023-2B44-B0B7-890EF79F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National Walkability Index from the EPA</a:t>
            </a:r>
          </a:p>
          <a:p>
            <a:pPr lvl="1"/>
            <a:r>
              <a:rPr lang="en-US" dirty="0"/>
              <a:t>Published in 2021, using data from 2019</a:t>
            </a:r>
          </a:p>
          <a:p>
            <a:pPr lvl="1"/>
            <a:r>
              <a:rPr lang="en-US" dirty="0"/>
              <a:t>Census block group level</a:t>
            </a:r>
          </a:p>
          <a:p>
            <a:pPr lvl="1"/>
            <a:r>
              <a:rPr lang="en-US" dirty="0"/>
              <a:t>Based on 3 factors from the EPA Smart Location Database</a:t>
            </a:r>
          </a:p>
          <a:p>
            <a:pPr lvl="2"/>
            <a:r>
              <a:rPr lang="en-US" dirty="0"/>
              <a:t>Intersection density </a:t>
            </a:r>
          </a:p>
          <a:p>
            <a:pPr lvl="2"/>
            <a:r>
              <a:rPr lang="en-US" dirty="0"/>
              <a:t>Proximity to transit stops</a:t>
            </a:r>
          </a:p>
          <a:p>
            <a:pPr lvl="2"/>
            <a:r>
              <a:rPr lang="en-US" dirty="0"/>
              <a:t>Diversity of land uses</a:t>
            </a:r>
          </a:p>
          <a:p>
            <a:pPr lvl="3"/>
            <a:r>
              <a:rPr lang="en-US" dirty="0"/>
              <a:t>Variables representing employment mix and employment/household mix </a:t>
            </a:r>
          </a:p>
          <a:p>
            <a:pPr lvl="1"/>
            <a:r>
              <a:rPr lang="en-US" dirty="0"/>
              <a:t>Used these variables to rank every block group, place in quantiles, and give score 1-20</a:t>
            </a:r>
          </a:p>
          <a:p>
            <a:r>
              <a:rPr lang="en-US" dirty="0"/>
              <a:t>2019 EPA EJ Screen – mapping and screening tool for environmental justice</a:t>
            </a:r>
          </a:p>
          <a:p>
            <a:pPr lvl="1"/>
            <a:r>
              <a:rPr lang="en-US" dirty="0"/>
              <a:t>Ozone levels and PM 2.5 levels for each block group </a:t>
            </a:r>
          </a:p>
          <a:p>
            <a:r>
              <a:rPr lang="en-US" dirty="0"/>
              <a:t>Demographic data from American Community Survey from Census Bureau</a:t>
            </a:r>
          </a:p>
          <a:p>
            <a:pPr lvl="1"/>
            <a:r>
              <a:rPr lang="en-US" dirty="0"/>
              <a:t>Median household income for each block group </a:t>
            </a:r>
          </a:p>
        </p:txBody>
      </p:sp>
    </p:spTree>
    <p:extLst>
      <p:ext uri="{BB962C8B-B14F-4D97-AF65-F5344CB8AC3E}">
        <p14:creationId xmlns:p14="http://schemas.microsoft.com/office/powerpoint/2010/main" val="402764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9322B-A1A1-ED48-A971-730E9085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 Regression: Walkability vs Ozone  </a:t>
            </a:r>
          </a:p>
        </p:txBody>
      </p:sp>
      <p:pic>
        <p:nvPicPr>
          <p:cNvPr id="13" name="Content Placeholder 12" descr="Chart&#10;&#10;Description automatically generated">
            <a:extLst>
              <a:ext uri="{FF2B5EF4-FFF2-40B4-BE49-F238E27FC236}">
                <a16:creationId xmlns:a16="http://schemas.microsoft.com/office/drawing/2014/main" id="{665F7ED0-764B-714C-BE37-E0076DC51D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8192" y="1690687"/>
            <a:ext cx="5824007" cy="4368005"/>
          </a:xfr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01767267-831B-EA4C-968A-0E16F61280E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195032"/>
              </p:ext>
            </p:extLst>
          </p:nvPr>
        </p:nvGraphicFramePr>
        <p:xfrm>
          <a:off x="6172199" y="2160571"/>
          <a:ext cx="5181600" cy="236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85973153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160797793"/>
                    </a:ext>
                  </a:extLst>
                </a:gridCol>
              </a:tblGrid>
              <a:tr h="43243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LS Slope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0.0138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82557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r>
                        <a:rPr lang="en-US" b="1" dirty="0"/>
                        <a:t>95% Confidence Interval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[-0.0077, 0.0354]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896471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r>
                        <a:rPr lang="en-US" b="1" dirty="0"/>
                        <a:t>Correlation coefficient (r)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0.0065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406141"/>
                  </a:ext>
                </a:extLst>
              </a:tr>
              <a:tr h="1066274">
                <a:tc>
                  <a:txBody>
                    <a:bodyPr/>
                    <a:lstStyle/>
                    <a:p>
                      <a:r>
                        <a:rPr lang="en-US" b="1" dirty="0"/>
                        <a:t>P-value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0.2095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55903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B9D51F2-6083-B942-A2AC-CE2FCA5473BE}"/>
              </a:ext>
            </a:extLst>
          </p:cNvPr>
          <p:cNvSpPr txBox="1"/>
          <p:nvPr/>
        </p:nvSpPr>
        <p:spPr>
          <a:xfrm>
            <a:off x="6172200" y="4994031"/>
            <a:ext cx="5181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weak positive LS slope and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statistically significant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9322B-A1A1-ED48-A971-730E9085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0"/>
            <a:ext cx="9795637" cy="906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Bootstrap Analysis: Walkability vs Ozone 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3E1EFC40-3D9B-5348-9BB7-120835733A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5744" y="1793907"/>
            <a:ext cx="4876429" cy="3657322"/>
          </a:xfrm>
          <a:prstGeom prst="rect">
            <a:avLst/>
          </a:prstGeom>
        </p:spPr>
      </p:pic>
      <p:pic>
        <p:nvPicPr>
          <p:cNvPr id="9" name="Content Placeholder 8" descr="Chart, histogram&#10;&#10;Description automatically generated">
            <a:extLst>
              <a:ext uri="{FF2B5EF4-FFF2-40B4-BE49-F238E27FC236}">
                <a16:creationId xmlns:a16="http://schemas.microsoft.com/office/drawing/2014/main" id="{9319F8E9-9649-5C40-B498-E99B7BF8F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154" y="1934584"/>
            <a:ext cx="4542131" cy="3406598"/>
          </a:xfrm>
          <a:prstGeom prst="rect">
            <a:avLst/>
          </a:prstGeom>
        </p:spPr>
      </p:pic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DA6080B0-D583-6B46-A447-C3D20C05E8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361061" y="5411522"/>
            <a:ext cx="3797536" cy="12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4FB1-3D4B-8F4F-A1DC-BB0C6500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 Regression: Walkability vs PM 2.5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48C47577-5AF3-2B4A-BFC5-DD77A5D57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16" y="1699020"/>
            <a:ext cx="5801784" cy="4351338"/>
          </a:xfrm>
        </p:spPr>
      </p:pic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682B9640-34F0-A44B-BD45-C0E0CAAD09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455376"/>
              </p:ext>
            </p:extLst>
          </p:nvPr>
        </p:nvGraphicFramePr>
        <p:xfrm>
          <a:off x="6488723" y="2349102"/>
          <a:ext cx="5181600" cy="258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85973153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160797793"/>
                    </a:ext>
                  </a:extLst>
                </a:gridCol>
              </a:tblGrid>
              <a:tr h="43604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LS Slope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0.1212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82557"/>
                  </a:ext>
                </a:extLst>
              </a:tr>
              <a:tr h="436046">
                <a:tc>
                  <a:txBody>
                    <a:bodyPr/>
                    <a:lstStyle/>
                    <a:p>
                      <a:r>
                        <a:rPr lang="en-US" b="1" dirty="0"/>
                        <a:t>95% Confidence Interval of LS slope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[0.1163, 0.1261]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896471"/>
                  </a:ext>
                </a:extLst>
              </a:tr>
              <a:tr h="436046">
                <a:tc>
                  <a:txBody>
                    <a:bodyPr/>
                    <a:lstStyle/>
                    <a:p>
                      <a:r>
                        <a:rPr lang="en-US" b="1" dirty="0"/>
                        <a:t>Correlation coefficient (r)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0.2416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406141"/>
                  </a:ext>
                </a:extLst>
              </a:tr>
              <a:tr h="1075182">
                <a:tc>
                  <a:txBody>
                    <a:bodyPr/>
                    <a:lstStyle/>
                    <a:p>
                      <a:r>
                        <a:rPr lang="en-US" b="1" dirty="0"/>
                        <a:t>P-value of </a:t>
                      </a:r>
                      <a:r>
                        <a:rPr lang="en-US" b="1" dirty="0" err="1"/>
                        <a:t>corr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coeff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5590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9FC64B-2202-2341-803A-3DC08106819A}"/>
              </a:ext>
            </a:extLst>
          </p:cNvPr>
          <p:cNvSpPr txBox="1"/>
          <p:nvPr/>
        </p:nvSpPr>
        <p:spPr>
          <a:xfrm>
            <a:off x="6364705" y="5127028"/>
            <a:ext cx="51816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Weak to moderate positive slope and correlation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Expected negative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Fairly small confidence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Statistically significant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9322B-A1A1-ED48-A971-730E9085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Bootstrap: Walkability vs PM2.5</a:t>
            </a:r>
          </a:p>
        </p:txBody>
      </p:sp>
      <p:pic>
        <p:nvPicPr>
          <p:cNvPr id="10" name="Content Placeholder 9" descr="Chart, histogram&#10;&#10;Description automatically generated">
            <a:extLst>
              <a:ext uri="{FF2B5EF4-FFF2-40B4-BE49-F238E27FC236}">
                <a16:creationId xmlns:a16="http://schemas.microsoft.com/office/drawing/2014/main" id="{BD995565-424B-984A-A3CF-E881B01FE6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548240"/>
            <a:ext cx="5181600" cy="3886200"/>
          </a:xfrm>
        </p:spPr>
      </p:pic>
      <p:pic>
        <p:nvPicPr>
          <p:cNvPr id="12" name="Content Placeholder 11" descr="Chart, histogram&#10;&#10;Description automatically generated">
            <a:extLst>
              <a:ext uri="{FF2B5EF4-FFF2-40B4-BE49-F238E27FC236}">
                <a16:creationId xmlns:a16="http://schemas.microsoft.com/office/drawing/2014/main" id="{A9DD1459-2B97-6C42-9A9A-F5F478C3AD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3212" y="1706500"/>
            <a:ext cx="4970587" cy="3727940"/>
          </a:xfr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0898DEDA-26EE-6D42-B1AD-EE59736DE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193" y="5200040"/>
            <a:ext cx="4318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4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21CA-FB22-2B4C-9762-AB1ECA7D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 Regression: Median Income vs Ozone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33C315EE-C07D-3044-86DB-2267174164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5695" y="1637553"/>
            <a:ext cx="5719009" cy="4289256"/>
          </a:xfrm>
        </p:spPr>
      </p:pic>
      <p:graphicFrame>
        <p:nvGraphicFramePr>
          <p:cNvPr id="7" name="Table 16">
            <a:extLst>
              <a:ext uri="{FF2B5EF4-FFF2-40B4-BE49-F238E27FC236}">
                <a16:creationId xmlns:a16="http://schemas.microsoft.com/office/drawing/2014/main" id="{9A5A1D86-34B4-9548-9496-4390D7CD8A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529643"/>
              </p:ext>
            </p:extLst>
          </p:nvPr>
        </p:nvGraphicFramePr>
        <p:xfrm>
          <a:off x="6488723" y="1840584"/>
          <a:ext cx="5181600" cy="3051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85973153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160797793"/>
                    </a:ext>
                  </a:extLst>
                </a:gridCol>
              </a:tblGrid>
              <a:tr h="55823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LS Slope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-3.2873e-5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82557"/>
                  </a:ext>
                </a:extLst>
              </a:tr>
              <a:tr h="558235">
                <a:tc>
                  <a:txBody>
                    <a:bodyPr/>
                    <a:lstStyle/>
                    <a:p>
                      <a:r>
                        <a:rPr lang="en-US" b="1" dirty="0"/>
                        <a:t>95% Confidence Interval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[-3.5084e-5, -3.0747e-5]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896471"/>
                  </a:ext>
                </a:extLst>
              </a:tr>
              <a:tr h="558235">
                <a:tc>
                  <a:txBody>
                    <a:bodyPr/>
                    <a:lstStyle/>
                    <a:p>
                      <a:r>
                        <a:rPr lang="en-US" b="1" dirty="0"/>
                        <a:t>Correlation coefficient (r)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-0.1512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406141"/>
                  </a:ext>
                </a:extLst>
              </a:tr>
              <a:tr h="1376470">
                <a:tc>
                  <a:txBody>
                    <a:bodyPr/>
                    <a:lstStyle/>
                    <a:p>
                      <a:r>
                        <a:rPr lang="en-US" b="1" dirty="0"/>
                        <a:t>P-value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5590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7471374-C684-F349-96FE-77F073926E70}"/>
              </a:ext>
            </a:extLst>
          </p:cNvPr>
          <p:cNvSpPr txBox="1"/>
          <p:nvPr/>
        </p:nvSpPr>
        <p:spPr>
          <a:xfrm>
            <a:off x="6364705" y="5110986"/>
            <a:ext cx="51816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a $1 increase in median income, we expect to see a .0000329 ppb decrease in ozone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Weak to moderate negative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Statistically significant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36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687</Words>
  <Application>Microsoft Macintosh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Relationships between Neighborhood Walkability, Median Income, and Air Quality</vt:lpstr>
      <vt:lpstr>Overview</vt:lpstr>
      <vt:lpstr>Motivation</vt:lpstr>
      <vt:lpstr>Data Sources</vt:lpstr>
      <vt:lpstr>LS Regression: Walkability vs Ozone  </vt:lpstr>
      <vt:lpstr>Bootstrap Analysis: Walkability vs Ozone </vt:lpstr>
      <vt:lpstr>LS Regression: Walkability vs PM 2.5</vt:lpstr>
      <vt:lpstr>Bootstrap: Walkability vs PM2.5</vt:lpstr>
      <vt:lpstr>LS Regression: Median Income vs Ozone</vt:lpstr>
      <vt:lpstr>Bootstrap: Median Income vs Ozone  </vt:lpstr>
      <vt:lpstr>LS Regression: Median Income vs PM 2.5</vt:lpstr>
      <vt:lpstr>Bootstrap: Median Income vs PM 2.5 </vt:lpstr>
      <vt:lpstr>LS Regression: Walkability vs Median Income</vt:lpstr>
      <vt:lpstr>Bootstrap: Walkability vs Median Income </vt:lpstr>
      <vt:lpstr>Conclusions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the Walkability of Neighborhoods Impact Air Quality?</dc:title>
  <dc:creator>Nicholas, Danielle K</dc:creator>
  <cp:lastModifiedBy>Nicholas, Danielle K</cp:lastModifiedBy>
  <cp:revision>23</cp:revision>
  <dcterms:created xsi:type="dcterms:W3CDTF">2023-04-18T18:46:06Z</dcterms:created>
  <dcterms:modified xsi:type="dcterms:W3CDTF">2023-04-19T16:54:44Z</dcterms:modified>
</cp:coreProperties>
</file>