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58" r:id="rId2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2"/>
    <p:restoredTop sz="94674"/>
  </p:normalViewPr>
  <p:slideViewPr>
    <p:cSldViewPr snapToGrid="0" snapToObjects="1" showGuides="1">
      <p:cViewPr varScale="1">
        <p:scale>
          <a:sx n="95" d="100"/>
          <a:sy n="95" d="100"/>
        </p:scale>
        <p:origin x="5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7A45E-2DA4-B141-B88A-2D920B778F5E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9A7C-8275-2849-80EB-4258794D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%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proportion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adults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school</a:t>
            </a:r>
            <a:r>
              <a:rPr lang="zh-CN" altLang="en-US" dirty="0"/>
              <a:t> </a:t>
            </a:r>
            <a:r>
              <a:rPr lang="en-US" altLang="zh-CN" dirty="0"/>
              <a:t>education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labor</a:t>
            </a:r>
            <a:r>
              <a:rPr lang="zh-CN" altLang="en-US" dirty="0"/>
              <a:t> </a:t>
            </a:r>
            <a:r>
              <a:rPr lang="en-US" altLang="zh-CN" dirty="0"/>
              <a:t>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9A7C-8275-2849-80EB-4258794D54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9A7C-8275-2849-80EB-4258794D54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982C-D6BF-FC48-9C67-EF2998D61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880F8-F47F-5642-A7FE-C2462ED35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CDF52-B497-2342-83F6-61129FFF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AA265-5418-414C-929C-6982F87B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C70A2-E8B9-9244-BAF3-E2648AA4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3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325-4447-6D44-BD69-9DD98FC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3D0D8-D394-544B-9A8D-1B7144BDD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D9F5D-D775-4B42-9958-74AC2C5B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46A3-68DE-4D42-A598-2B2E0961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3BB68-F05C-7F4F-8A08-C1E80C1F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0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C8117-AE6C-524F-BCBE-8D7D189FE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5C374-6F25-8541-B6A0-56E5DA87F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E0942-FC6A-0247-9DF6-D1FA4B3D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419E-D727-0148-9853-38A5C054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D6A68-CBA9-014A-8EA8-9D19A982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FC18-90E5-5E4C-9A60-2CEFBB0A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8817-611E-AD40-A8BB-4FAE26FFB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282E5-9544-E849-B617-CF893B99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65F1-25F0-8B40-B222-DEAF902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98D1-194E-3142-968F-B947D524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0C22-C8E9-A543-9539-FAAEDC78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17D00-821C-344B-8674-1BA3D818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744F2-16CC-704D-B571-A5CCFDE3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177DE-83A7-3E45-922A-1476006C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15065-4E1B-2246-897D-2FABE7C8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1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313F-5A6A-FE44-9F08-BB1E97E3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3885-38AC-0A4E-95C9-0CA5C28CA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66061-963D-2141-A80C-8491FD583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064E8-778D-AF4A-A186-A0CAC9A6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3B70D-2948-384C-8A71-777717DE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99759-5393-F545-B4C2-D8F6FF5B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DBE2-176C-6743-84FD-9EE2178D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46AD-ED2D-4C47-81C7-D8E64EBE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00531-58EB-914B-ABBC-FF222BF2A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BE12A-74D4-1247-8D64-B09458087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08448-DF65-004F-8D47-C6DD5074B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DC7CB-E829-B04C-9287-2E700884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37376-FCD8-E34E-A1CF-94646A83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472BB-AA38-8D4A-B872-6856815A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AE62-6160-2C4D-9E5D-17043C3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F55B8-0331-B44B-B228-594B9F2B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9B687-834F-514B-8974-E184AECB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0016-B1E3-E144-BF25-38920662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7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D55D0-5401-8F46-B03A-0A863A7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4CCD3-8A49-C248-9B5F-34294A6F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E4521-EA52-F146-B10C-E7F784E2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D4E2-A085-BC4E-8302-CC517EDB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F9CF6-EB44-3847-B264-54AC5822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66C1F-2717-154C-AE32-B629DAD50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CA92-47A6-FA4B-82B2-91C9DCAA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88E38-6159-D14A-B387-161CEC97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31300-E3B4-5E41-BA54-CFBB8F73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61C3-5AB3-CD47-8E17-D1C7D98E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E9729-78CF-0E4C-981B-4CBD13864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E96D0-3235-3F49-9434-290671728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B9289-79E2-BC4E-84C7-DDF53D36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5E78-D7FD-A24B-BA19-70DE8736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3ADDF-CDEB-9E45-9964-CD171ED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CDECE-BA49-7A45-A317-D23148F6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79E28-F766-F545-ABAF-CFC8660F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22DA-BC0E-3A44-B217-8C10DB050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4B87-15CF-1E42-B6E6-87030ACA98B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4E94-0959-614A-9C7F-8DC2B91B2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B74EB-FDF7-1D4D-9C38-6A1F11596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703F-D7A4-D34E-9291-4CD6CC8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rwilliamsburg.com/buyers-are-overpaying-but-are-there-signs-of-a-bubble/" TargetMode="External"/><Relationship Id="rId2" Type="http://schemas.openxmlformats.org/officeDocument/2006/relationships/hyperlink" Target="https://collections.leventhalmap.org/search/commonwealth:js956j2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tguides.com/united-states/massachusetts/boston/famous-landmarks-bost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1815-EF48-814A-BB1D-66870FB59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7C8B2-029F-BE43-B500-BBE1F07F4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349"/>
            <a:ext cx="9144000" cy="145328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Tianqi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4480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7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A3DE8CF8-B4CA-804A-BFD5-41F511BFC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0" y="1825625"/>
            <a:ext cx="6223000" cy="466725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05C38-EB78-FC4A-94D8-11F49AE3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Least-Square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5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5456-A778-4F44-B03C-9A10C9B7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endParaRPr lang="en-US" dirty="0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DE6F48EF-4B0E-7440-AEBA-8A7535611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41537"/>
            <a:ext cx="5801784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C8DEFD-0CC5-9546-B256-A13CB5DF878E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Student’s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t-distribution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3A4DAC-B659-894C-AE5B-B4535CC94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1643"/>
              </p:ext>
            </p:extLst>
          </p:nvPr>
        </p:nvGraphicFramePr>
        <p:xfrm>
          <a:off x="838200" y="4317206"/>
          <a:ext cx="525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988">
                  <a:extLst>
                    <a:ext uri="{9D8B030D-6E8A-4147-A177-3AD203B41FA5}">
                      <a16:colId xmlns:a16="http://schemas.microsoft.com/office/drawing/2014/main" val="3527173111"/>
                    </a:ext>
                  </a:extLst>
                </a:gridCol>
                <a:gridCol w="2474259">
                  <a:extLst>
                    <a:ext uri="{9D8B030D-6E8A-4147-A177-3AD203B41FA5}">
                      <a16:colId xmlns:a16="http://schemas.microsoft.com/office/drawing/2014/main" val="904940896"/>
                    </a:ext>
                  </a:extLst>
                </a:gridCol>
                <a:gridCol w="1510553">
                  <a:extLst>
                    <a:ext uri="{9D8B030D-6E8A-4147-A177-3AD203B41FA5}">
                      <a16:colId xmlns:a16="http://schemas.microsoft.com/office/drawing/2014/main" val="332153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Student’s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t-distribution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Bootstrap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9.1021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9.1143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Slope_low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9.9254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10.3741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Slope_high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8.2789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7.7856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5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2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36CC-CFA7-D341-B89E-5B7D7A84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Normality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16DBEE3D-ECE1-BB4E-B310-9E086DA84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8" y="1690688"/>
            <a:ext cx="5257801" cy="3943351"/>
          </a:xfr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676F36D-C3BB-FD4C-A68D-8935BEE3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690688"/>
            <a:ext cx="5257800" cy="39433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EEADFE-61AB-434E-A269-94817DA4624E}"/>
              </a:ext>
            </a:extLst>
          </p:cNvPr>
          <p:cNvCxnSpPr>
            <a:cxnSpLocks/>
          </p:cNvCxnSpPr>
          <p:nvPr/>
        </p:nvCxnSpPr>
        <p:spPr>
          <a:xfrm>
            <a:off x="4705348" y="6139724"/>
            <a:ext cx="271780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540278-1DD0-A94D-AD82-75EA6A4400A2}"/>
              </a:ext>
            </a:extLst>
          </p:cNvPr>
          <p:cNvSpPr txBox="1"/>
          <p:nvPr/>
        </p:nvSpPr>
        <p:spPr>
          <a:xfrm>
            <a:off x="7421552" y="5787122"/>
            <a:ext cx="25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siduals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85C2D9-3A71-D14E-9A95-6D0C4F114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8" y="5707924"/>
            <a:ext cx="251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9202-A28A-5540-83A9-788EEB59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Auto-Correlation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97B14BDE-54A6-384B-A234-08ACA7C61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964" y="1690688"/>
            <a:ext cx="5148035" cy="3861026"/>
          </a:xfr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E83C2A62-B1E2-C344-8A2C-79BE200A6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148036" cy="3861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427DCE-0CD1-D943-9418-F5A4709034F1}"/>
              </a:ext>
            </a:extLst>
          </p:cNvPr>
          <p:cNvSpPr txBox="1"/>
          <p:nvPr/>
        </p:nvSpPr>
        <p:spPr>
          <a:xfrm>
            <a:off x="2093783" y="5551714"/>
            <a:ext cx="285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siduals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EB98C32-CD7E-794B-A8E3-620F2FA5E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63" y="5551714"/>
            <a:ext cx="25400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6E3C40-1F07-AD46-B9E5-D738D213DEB3}"/>
              </a:ext>
            </a:extLst>
          </p:cNvPr>
          <p:cNvSpPr txBox="1"/>
          <p:nvPr/>
        </p:nvSpPr>
        <p:spPr>
          <a:xfrm>
            <a:off x="9335604" y="5685748"/>
            <a:ext cx="285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siduals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96EA0F-7B29-A842-AE04-83810222C60C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745763" y="6008914"/>
            <a:ext cx="5898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6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E19E-7282-F544-A703-20A7F65A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EADA6-4273-A54E-A49A-8C4BCCA3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5481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F676DB-B5A2-5D43-8E40-4EBC4E475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83168"/>
              </p:ext>
            </p:extLst>
          </p:nvPr>
        </p:nvGraphicFramePr>
        <p:xfrm>
          <a:off x="838200" y="3259614"/>
          <a:ext cx="525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271731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0494089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2153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corr-coef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Bootstrap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r_mean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-0.7377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-0.7383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r_low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-0.7750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-0.7679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r_high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-0.6952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-0.7069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54936"/>
                  </a:ext>
                </a:extLst>
              </a:tr>
            </a:tbl>
          </a:graphicData>
        </a:graphic>
      </p:graphicFrame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37878E7C-2D98-A04E-AF6C-F949844E4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803200" cy="43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605C38-EB78-FC4A-94D8-11F49AE3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Least-Square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DB5BDB3D-837B-BA46-ACDE-6CAF01B6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000" y="1830875"/>
            <a:ext cx="6216000" cy="4662000"/>
          </a:xfrm>
        </p:spPr>
      </p:pic>
    </p:spTree>
    <p:extLst>
      <p:ext uri="{BB962C8B-B14F-4D97-AF65-F5344CB8AC3E}">
        <p14:creationId xmlns:p14="http://schemas.microsoft.com/office/powerpoint/2010/main" val="2367646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5456-A778-4F44-B03C-9A10C9B7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C8DEFD-0CC5-9546-B256-A13CB5DF878E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Student’s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t-distribution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3A4DAC-B659-894C-AE5B-B4535CC94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03765"/>
              </p:ext>
            </p:extLst>
          </p:nvPr>
        </p:nvGraphicFramePr>
        <p:xfrm>
          <a:off x="838200" y="4317206"/>
          <a:ext cx="525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988">
                  <a:extLst>
                    <a:ext uri="{9D8B030D-6E8A-4147-A177-3AD203B41FA5}">
                      <a16:colId xmlns:a16="http://schemas.microsoft.com/office/drawing/2014/main" val="3527173111"/>
                    </a:ext>
                  </a:extLst>
                </a:gridCol>
                <a:gridCol w="2474259">
                  <a:extLst>
                    <a:ext uri="{9D8B030D-6E8A-4147-A177-3AD203B41FA5}">
                      <a16:colId xmlns:a16="http://schemas.microsoft.com/office/drawing/2014/main" val="904940896"/>
                    </a:ext>
                  </a:extLst>
                </a:gridCol>
                <a:gridCol w="1510553">
                  <a:extLst>
                    <a:ext uri="{9D8B030D-6E8A-4147-A177-3AD203B41FA5}">
                      <a16:colId xmlns:a16="http://schemas.microsoft.com/office/drawing/2014/main" val="332153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Student’s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t-distribution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Bootstrap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-0.9500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-0.9523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Slope_low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-0.8740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-0.8569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Slope_high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-1.0261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-1.0544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54936"/>
                  </a:ext>
                </a:extLst>
              </a:tr>
            </a:tbl>
          </a:graphicData>
        </a:graphic>
      </p:graphicFrame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1D3C3F0F-2DA9-EA49-B27F-2A103587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4563"/>
            <a:ext cx="5803200" cy="43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36CC-CFA7-D341-B89E-5B7D7A84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B7E40825-380B-8547-9CEB-D416F3121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34527" cy="3625895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7D5A3D9-EECA-494B-8542-C50F9CF8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72" y="1690687"/>
            <a:ext cx="4834528" cy="3625896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8102449-C488-0D43-B6EB-4DC05A81C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21" y="5641975"/>
            <a:ext cx="2565400" cy="850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06B60B-9248-E640-915F-3BB864D0C46F}"/>
              </a:ext>
            </a:extLst>
          </p:cNvPr>
          <p:cNvSpPr txBox="1"/>
          <p:nvPr/>
        </p:nvSpPr>
        <p:spPr>
          <a:xfrm>
            <a:off x="3255463" y="5846544"/>
            <a:ext cx="25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siduals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35BC91C-102D-0144-917A-899D85B72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272" y="5718859"/>
            <a:ext cx="2527300" cy="901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58959-D01E-B94C-A998-7E4E9D6E251C}"/>
              </a:ext>
            </a:extLst>
          </p:cNvPr>
          <p:cNvSpPr txBox="1"/>
          <p:nvPr/>
        </p:nvSpPr>
        <p:spPr>
          <a:xfrm>
            <a:off x="9096614" y="5846543"/>
            <a:ext cx="285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siduals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5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873C-D49D-2C48-8427-76235463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Chart, scatter chart&#10;&#10;Description automatically generated">
            <a:extLst>
              <a:ext uri="{FF2B5EF4-FFF2-40B4-BE49-F238E27FC236}">
                <a16:creationId xmlns:a16="http://schemas.microsoft.com/office/drawing/2014/main" id="{DF1D7C1C-1928-6E42-AB30-6328A76E2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402915" cy="480218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BDC276-B9A7-064C-8709-BE5516730173}"/>
              </a:ext>
            </a:extLst>
          </p:cNvPr>
          <p:cNvSpPr txBox="1"/>
          <p:nvPr/>
        </p:nvSpPr>
        <p:spPr>
          <a:xfrm>
            <a:off x="6402915" y="1690688"/>
            <a:ext cx="4950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6.98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LSTAT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5.64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6.03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LSTAT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7.88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4F085F8-C166-0243-8DA2-017397AD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110" y="3016251"/>
            <a:ext cx="2429873" cy="1630366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9D6F2BE-3D77-B14D-9CB9-33C396D67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127" y="4891980"/>
            <a:ext cx="2391840" cy="16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147B-9DEB-9C49-B04C-317109DF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D67C4-B676-DF4A-95A7-EB113F635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impacting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factors,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dwelling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(positive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correlation)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(negative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impacting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coefficient,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</a:p>
        </p:txBody>
      </p:sp>
    </p:spTree>
    <p:extLst>
      <p:ext uri="{BB962C8B-B14F-4D97-AF65-F5344CB8AC3E}">
        <p14:creationId xmlns:p14="http://schemas.microsoft.com/office/powerpoint/2010/main" val="58211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2BBE2-E204-4346-97FD-5C9BD8D0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altLang="zh-CN" sz="540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B95D-5A0B-D641-AB87-8A4AAC07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1026" name="Picture 2" descr="Monument in the center of a park surrounded by trees, with skyscrapers behind">
            <a:extLst>
              <a:ext uri="{FF2B5EF4-FFF2-40B4-BE49-F238E27FC236}">
                <a16:creationId xmlns:a16="http://schemas.microsoft.com/office/drawing/2014/main" id="{354D5A4B-F4AD-1741-A5FA-AA3A3E16A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r="2078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8B6709-1B68-D041-AA5F-5B29F538A9DE}"/>
              </a:ext>
            </a:extLst>
          </p:cNvPr>
          <p:cNvSpPr txBox="1"/>
          <p:nvPr/>
        </p:nvSpPr>
        <p:spPr>
          <a:xfrm>
            <a:off x="638555" y="6070966"/>
            <a:ext cx="436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www.destguides.com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/united-states/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massachusetts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/famous-landmarks-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5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6D3D-24EF-1F47-9166-8676673D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1713-793F-BD41-A991-AE4BE8EF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Harrison, David &amp;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Rubinfeld</a:t>
            </a:r>
            <a:r>
              <a:rPr lang="en-US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Daniel. (1978). Hedonic housing prices and the demand for clean air. Journal of Environmental Economics and Management. 5. 81-102. 10.1016/0095-0696(78)90006-2.</a:t>
            </a:r>
          </a:p>
          <a:p>
            <a:r>
              <a:rPr lang="en-US" altLang="zh-CN" b="0" i="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endParaRPr lang="en-US" b="0" i="0" dirty="0">
              <a:solidFill>
                <a:srgbClr val="3C40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https://collections.leventhalmap.org/search/commonwealth:js956j267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https://mrwilliamsburg.com/buyers-are-overpaying-but-are-there-signs-of-a-bubble/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https://www.destguides.com/united-states/massachusetts/boston/famous-landmarks-boston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6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21C7-8CC7-8343-8B2C-127E9DDE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136C-DA52-C446-A9A2-748477CE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799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prices?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is/are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significant?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correlation?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7BDCC7-F060-AE42-98F6-70986D2D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54" y="1810090"/>
            <a:ext cx="4313345" cy="323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A577A9-EC88-E441-AF67-776FE91D2B0D}"/>
              </a:ext>
            </a:extLst>
          </p:cNvPr>
          <p:cNvSpPr txBox="1"/>
          <p:nvPr/>
        </p:nvSpPr>
        <p:spPr>
          <a:xfrm>
            <a:off x="838200" y="6081067"/>
            <a:ext cx="436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mrwilliamsburg.com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/buyers-are-overpaying-but-are-there-signs-of-a-bubble/</a:t>
            </a:r>
          </a:p>
        </p:txBody>
      </p:sp>
    </p:spTree>
    <p:extLst>
      <p:ext uri="{BB962C8B-B14F-4D97-AF65-F5344CB8AC3E}">
        <p14:creationId xmlns:p14="http://schemas.microsoft.com/office/powerpoint/2010/main" val="318962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B8A5-77F5-054F-AF93-AD822D89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11E0-C47B-F045-AABE-E6D6A24B4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(time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built,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rooms)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(pupil-teacher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ratio,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black,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workers,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capita)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(nitric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oxides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concentration)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(tax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rate,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retail)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(river,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centers)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9D752-3FC2-9E46-86E1-7F6721233EF8}"/>
              </a:ext>
            </a:extLst>
          </p:cNvPr>
          <p:cNvSpPr txBox="1"/>
          <p:nvPr/>
        </p:nvSpPr>
        <p:spPr>
          <a:xfrm>
            <a:off x="640080" y="5853797"/>
            <a:ext cx="545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Harrison, David &amp; </a:t>
            </a:r>
            <a:r>
              <a:rPr lang="en-US" sz="1200" b="0" i="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Rubinfeld</a:t>
            </a:r>
            <a:r>
              <a:rPr lang="en-US" sz="12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Daniel. (1978). Hedonic housing prices and the demand for clean air. Journal of Environmental Economics and Management. 5. 81-102. 10.1016/0095-0696(78)90006-2.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0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75BA-D129-644C-8D34-96F1D533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8BEB1E2-14EA-634A-861B-CFBFD1ADC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4" y="1534885"/>
            <a:ext cx="5058833" cy="3794125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FD7E725-9E6D-524A-9DD8-6F847788E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44" y="1534885"/>
            <a:ext cx="5050972" cy="3788229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1148B9F-22BE-8642-80D5-8117951B3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5323114"/>
            <a:ext cx="2540000" cy="9017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431E74-7032-A546-85ED-99CF3A8437A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737100" y="5773964"/>
            <a:ext cx="271780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0FC9FA-6F7E-2548-94EC-10CD87D2FB50}"/>
              </a:ext>
            </a:extLst>
          </p:cNvPr>
          <p:cNvSpPr txBox="1"/>
          <p:nvPr/>
        </p:nvSpPr>
        <p:spPr>
          <a:xfrm>
            <a:off x="7458030" y="5330008"/>
            <a:ext cx="2541600" cy="90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NOT</a:t>
            </a:r>
            <a:r>
              <a:rPr lang="zh-CN" altLang="en-US" sz="2800" dirty="0"/>
              <a:t> </a:t>
            </a:r>
            <a:r>
              <a:rPr lang="en-US" altLang="zh-CN" sz="2800" dirty="0"/>
              <a:t>normally</a:t>
            </a:r>
            <a:r>
              <a:rPr lang="zh-CN" altLang="en-US" sz="2800" dirty="0"/>
              <a:t> </a:t>
            </a:r>
            <a:r>
              <a:rPr lang="en-US" altLang="zh-CN" sz="2800" dirty="0"/>
              <a:t>distributed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77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D1D1-F91C-954E-952D-B62AA86E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bounds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Charles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River,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not?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A1F175A0-CB98-E14F-9773-71107A426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439989" cy="4829992"/>
          </a:xfrm>
        </p:spPr>
      </p:pic>
      <p:pic>
        <p:nvPicPr>
          <p:cNvPr id="4098" name="Picture 2" descr="Plan of Charles River">
            <a:extLst>
              <a:ext uri="{FF2B5EF4-FFF2-40B4-BE49-F238E27FC236}">
                <a16:creationId xmlns:a16="http://schemas.microsoft.com/office/drawing/2014/main" id="{642A7B1B-A646-634E-8E3F-A1FC3A8C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15" y="1690688"/>
            <a:ext cx="6066785" cy="19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443C96-6D91-C145-B339-BEB0D07F1E9D}"/>
              </a:ext>
            </a:extLst>
          </p:cNvPr>
          <p:cNvSpPr txBox="1"/>
          <p:nvPr/>
        </p:nvSpPr>
        <p:spPr>
          <a:xfrm>
            <a:off x="6439989" y="6215876"/>
            <a:ext cx="545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b="0" i="0" dirty="0" err="1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collections.leventhalmap.org</a:t>
            </a:r>
            <a:r>
              <a:rPr lang="en-US" sz="12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/search/commonwealth:js956j267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7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3CF2-3F88-1C41-A19A-A885D38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bounds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Charles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River,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not?</a:t>
            </a: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B20300AB-5673-3A45-8DBD-8E0ED159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13" y="1471206"/>
            <a:ext cx="5066209" cy="3799656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BDDAFCC0-7F59-774F-B53A-4E242BD4F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78" y="1471203"/>
            <a:ext cx="5066212" cy="379965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5D391F2-41D8-D54D-9B30-1205A279A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134" y="5270862"/>
            <a:ext cx="260350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6E5208-C91F-374F-B550-42D415297DF5}"/>
              </a:ext>
            </a:extLst>
          </p:cNvPr>
          <p:cNvSpPr txBox="1"/>
          <p:nvPr/>
        </p:nvSpPr>
        <p:spPr>
          <a:xfrm>
            <a:off x="7426266" y="5300032"/>
            <a:ext cx="254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distribution,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Student’s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t-test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AD16C4-B20D-A846-A4CB-1BEA4C5EC3E5}"/>
              </a:ext>
            </a:extLst>
          </p:cNvPr>
          <p:cNvCxnSpPr>
            <a:cxnSpLocks/>
          </p:cNvCxnSpPr>
          <p:nvPr/>
        </p:nvCxnSpPr>
        <p:spPr>
          <a:xfrm>
            <a:off x="4737100" y="5773964"/>
            <a:ext cx="271780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6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FD5E-5981-B546-BD56-F2E479CB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7365A5-259E-1C46-9264-EEC8E7815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58529"/>
              </p:ext>
            </p:extLst>
          </p:nvPr>
        </p:nvGraphicFramePr>
        <p:xfrm>
          <a:off x="1808842" y="1540147"/>
          <a:ext cx="8574315" cy="456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6929">
                  <a:extLst>
                    <a:ext uri="{9D8B030D-6E8A-4147-A177-3AD203B41FA5}">
                      <a16:colId xmlns:a16="http://schemas.microsoft.com/office/drawing/2014/main" val="3045681362"/>
                    </a:ext>
                  </a:extLst>
                </a:gridCol>
                <a:gridCol w="1528740">
                  <a:extLst>
                    <a:ext uri="{9D8B030D-6E8A-4147-A177-3AD203B41FA5}">
                      <a16:colId xmlns:a16="http://schemas.microsoft.com/office/drawing/2014/main" val="90025059"/>
                    </a:ext>
                  </a:extLst>
                </a:gridCol>
                <a:gridCol w="1334054">
                  <a:extLst>
                    <a:ext uri="{9D8B030D-6E8A-4147-A177-3AD203B41FA5}">
                      <a16:colId xmlns:a16="http://schemas.microsoft.com/office/drawing/2014/main" val="1555604915"/>
                    </a:ext>
                  </a:extLst>
                </a:gridCol>
                <a:gridCol w="1114005">
                  <a:extLst>
                    <a:ext uri="{9D8B030D-6E8A-4147-A177-3AD203B41FA5}">
                      <a16:colId xmlns:a16="http://schemas.microsoft.com/office/drawing/2014/main" val="389239008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val="1162676397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  </a:t>
                      </a:r>
                      <a:r>
                        <a:rPr lang="en-US" altLang="zh-CN" dirty="0"/>
                        <a:t>(correlation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coefficient)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r_low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r_high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39531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Crime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capita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-0.3883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1.174E-19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-0.3177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44796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Non-retail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4.900E-31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-0.5478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-0.4140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381486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Nitric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oxides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concentration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7.065E-24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-0.3533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47717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Average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#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rooms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2.487E-74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0.6474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0.7378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32981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Built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prior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-0.3770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1.570E-18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-0.2996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216601"/>
                  </a:ext>
                </a:extLst>
              </a:tr>
              <a:tr h="371532">
                <a:tc>
                  <a:txBody>
                    <a:bodyPr/>
                    <a:lstStyle/>
                    <a:p>
                      <a:r>
                        <a:rPr lang="en-US" altLang="zh-CN" dirty="0"/>
                        <a:t>Distance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employment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0.2499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1.207E-8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0.1664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0.3299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91613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Tax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5.638E-29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-0.5339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-0.3976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705668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Pupil-teacher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-0.5078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1.610E-34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-0.5697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-0.4401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19918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Proportion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black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1.312E-14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0.4087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412133"/>
                  </a:ext>
                </a:extLst>
              </a:tr>
              <a:tr h="394769">
                <a:tc>
                  <a:txBody>
                    <a:bodyPr/>
                    <a:lstStyle/>
                    <a:p>
                      <a:r>
                        <a:rPr lang="en-US" altLang="zh-CN" dirty="0"/>
                        <a:t>%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Lower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status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population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-0.7377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5.081E-88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-0.7750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-0.6952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934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63719-2B90-934A-AAAF-7B3B8B08A272}"/>
              </a:ext>
            </a:extLst>
          </p:cNvPr>
          <p:cNvSpPr/>
          <p:nvPr/>
        </p:nvSpPr>
        <p:spPr>
          <a:xfrm>
            <a:off x="1808842" y="3429000"/>
            <a:ext cx="1992449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AA158-4EC2-0E48-8D27-E8AD7BBF1224}"/>
              </a:ext>
            </a:extLst>
          </p:cNvPr>
          <p:cNvSpPr/>
          <p:nvPr/>
        </p:nvSpPr>
        <p:spPr>
          <a:xfrm>
            <a:off x="1808842" y="5762898"/>
            <a:ext cx="2906849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E19E-7282-F544-A703-20A7F65A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EADA6-4273-A54E-A49A-8C4BCCA3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5481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F676DB-B5A2-5D43-8E40-4EBC4E475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363"/>
              </p:ext>
            </p:extLst>
          </p:nvPr>
        </p:nvGraphicFramePr>
        <p:xfrm>
          <a:off x="838200" y="3259614"/>
          <a:ext cx="525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271731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0494089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2153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corr-coef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Bootstrap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r_mean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0.6949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r_low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0.6474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0.6108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r_high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0.7662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54936"/>
                  </a:ext>
                </a:extLst>
              </a:tr>
            </a:tbl>
          </a:graphicData>
        </a:graphic>
      </p:graphicFrame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3DE9D734-01DC-F14E-B228-B001B248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0178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1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778</Words>
  <Application>Microsoft Macintosh PowerPoint</Application>
  <PresentationFormat>Widescreen</PresentationFormat>
  <Paragraphs>177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Analysis of Boston  House Prices</vt:lpstr>
      <vt:lpstr>Content</vt:lpstr>
      <vt:lpstr>Motivation</vt:lpstr>
      <vt:lpstr>Background &amp; Data Information</vt:lpstr>
      <vt:lpstr>Distribution of the House Prices</vt:lpstr>
      <vt:lpstr>House tract bounds Charles River, or not?</vt:lpstr>
      <vt:lpstr>House tract bounds Charles River, or not? (Cont.)</vt:lpstr>
      <vt:lpstr>Correlation Analysis</vt:lpstr>
      <vt:lpstr>Average # of Rooms and House Price – Correlation Coefficient</vt:lpstr>
      <vt:lpstr>Average # of Rooms and House Price – Linear Least-Square Regression</vt:lpstr>
      <vt:lpstr>Average # of Rooms and House Price – Regression Slope</vt:lpstr>
      <vt:lpstr>Residuals and Test for Normality</vt:lpstr>
      <vt:lpstr>Auto-Correlation Analysis &amp; Test of Residual Constant Variance</vt:lpstr>
      <vt:lpstr>% Lower Status and House Price – Correlation Coefficient</vt:lpstr>
      <vt:lpstr>% Lower Status and House Price – Linear Least-Square Regression</vt:lpstr>
      <vt:lpstr>% Lower Status and House Price – Regression Slope</vt:lpstr>
      <vt:lpstr>Regression Quality</vt:lpstr>
      <vt:lpstr>Use of Indicator to Predict House Prices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Boston  House Prices</dc:title>
  <dc:creator>Sun, Tianqi</dc:creator>
  <cp:lastModifiedBy>Sun, Tianqi</cp:lastModifiedBy>
  <cp:revision>97</cp:revision>
  <dcterms:created xsi:type="dcterms:W3CDTF">2023-04-18T02:57:14Z</dcterms:created>
  <dcterms:modified xsi:type="dcterms:W3CDTF">2023-04-19T05:23:41Z</dcterms:modified>
</cp:coreProperties>
</file>