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67" r:id="rId5"/>
    <p:sldId id="265" r:id="rId6"/>
    <p:sldId id="258" r:id="rId7"/>
    <p:sldId id="268" r:id="rId8"/>
    <p:sldId id="262" r:id="rId9"/>
    <p:sldId id="263" r:id="rId10"/>
    <p:sldId id="260" r:id="rId11"/>
    <p:sldId id="266" r:id="rId12"/>
    <p:sldId id="271"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D56C2-0B7F-4D88-BE3F-C93FE078D4E2}" v="37" dt="2023-04-18T18:10:0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94660"/>
  </p:normalViewPr>
  <p:slideViewPr>
    <p:cSldViewPr snapToGrid="0">
      <p:cViewPr>
        <p:scale>
          <a:sx n="50" d="100"/>
          <a:sy n="50" d="100"/>
        </p:scale>
        <p:origin x="1208"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bby, Emily L" userId="2ba4ae4c-0ae2-4b69-bf3a-a197fce668c9" providerId="ADAL" clId="{7770668E-3D6E-4FB9-8D46-0106AA42709F}"/>
    <pc:docChg chg="custSel modSld">
      <pc:chgData name="Tribby, Emily L" userId="2ba4ae4c-0ae2-4b69-bf3a-a197fce668c9" providerId="ADAL" clId="{7770668E-3D6E-4FB9-8D46-0106AA42709F}" dt="2023-04-19T16:47:41.141" v="470" actId="20577"/>
      <pc:docMkLst>
        <pc:docMk/>
      </pc:docMkLst>
      <pc:sldChg chg="modNotesTx">
        <pc:chgData name="Tribby, Emily L" userId="2ba4ae4c-0ae2-4b69-bf3a-a197fce668c9" providerId="ADAL" clId="{7770668E-3D6E-4FB9-8D46-0106AA42709F}" dt="2023-04-19T16:30:46.647" v="197" actId="20577"/>
        <pc:sldMkLst>
          <pc:docMk/>
          <pc:sldMk cId="1488601987" sldId="262"/>
        </pc:sldMkLst>
      </pc:sldChg>
      <pc:sldChg chg="modNotesTx">
        <pc:chgData name="Tribby, Emily L" userId="2ba4ae4c-0ae2-4b69-bf3a-a197fce668c9" providerId="ADAL" clId="{7770668E-3D6E-4FB9-8D46-0106AA42709F}" dt="2023-04-19T16:36:13.174" v="348" actId="20577"/>
        <pc:sldMkLst>
          <pc:docMk/>
          <pc:sldMk cId="1870097604" sldId="266"/>
        </pc:sldMkLst>
      </pc:sldChg>
      <pc:sldChg chg="modSp mod">
        <pc:chgData name="Tribby, Emily L" userId="2ba4ae4c-0ae2-4b69-bf3a-a197fce668c9" providerId="ADAL" clId="{7770668E-3D6E-4FB9-8D46-0106AA42709F}" dt="2023-04-19T16:47:41.141" v="470" actId="20577"/>
        <pc:sldMkLst>
          <pc:docMk/>
          <pc:sldMk cId="2125031266" sldId="270"/>
        </pc:sldMkLst>
        <pc:spChg chg="mod">
          <ac:chgData name="Tribby, Emily L" userId="2ba4ae4c-0ae2-4b69-bf3a-a197fce668c9" providerId="ADAL" clId="{7770668E-3D6E-4FB9-8D46-0106AA42709F}" dt="2023-04-19T16:47:28.626" v="436" actId="20577"/>
          <ac:spMkLst>
            <pc:docMk/>
            <pc:sldMk cId="2125031266" sldId="270"/>
            <ac:spMk id="2" creationId="{470BDF3A-8891-1FA1-039B-8F84038F4DA5}"/>
          </ac:spMkLst>
        </pc:spChg>
        <pc:spChg chg="mod">
          <ac:chgData name="Tribby, Emily L" userId="2ba4ae4c-0ae2-4b69-bf3a-a197fce668c9" providerId="ADAL" clId="{7770668E-3D6E-4FB9-8D46-0106AA42709F}" dt="2023-04-19T16:47:41.141" v="470" actId="20577"/>
          <ac:spMkLst>
            <pc:docMk/>
            <pc:sldMk cId="2125031266" sldId="270"/>
            <ac:spMk id="3" creationId="{E8BEAAA0-ACE4-2F48-5327-322BE103801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4:34:34.1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74,'0'-2,"0"1,0 0,1 0,-1-1,0 1,1 0,0 0,-1 0,1 0,-1 0,1 0,0 0,0 0,0 0,0 0,0 0,2-1,20-13,-9 9,1 0,0 1,0 1,0 0,1 1,21-2,99 1,-100 4,1564 3,-1381-3,-189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4:34:39.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1 248,'1099'0,"-1074"-2,0 0,42-10,19-3,-27 10,75-9,154-9,3 24,-106 1,1156-2,-1315-2,1-1,-1-1,0-2,45-14,-38 10,0 1,38-5,-42 9,-1-1,50-18,24-5,-63 21,24-5,1 2,67-2,132 13,-127 1,-88 0,-1 3,65 13,91 31,-185-43,37 7,67 5,4 1,-69-9,90 3,59-13,-77-1,1915 2,-2006 2,75 13,-69-7,55 2,234 26,9 0,75-35,-183-3,810 2,-1032 0,-1-1,1 0,-1-1,0 0,1 0,-1-1,0-1,-1 0,1 0,13-8,-1 2,1 1,0 1,1 2,0 0,28-2,-27 3,53-6,101-1,82 13,-90 2,224-3,-358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8T14:34:43.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1,'1'4,"0"1,0-1,0 1,0-1,1 1,-1-1,1 0,0 0,1 0,-1 0,1 0,0 0,-1-1,2 1,-1-1,0 0,1 0,-1 0,9 5,5 3,1-1,0-1,23 9,11 1,1-2,78 14,116 7,-216-34,72 5,165-7,-127-4,736 2,-849-2,1-1,-2-2,1 0,47-17,-44 12,0 2,1 1,38-4,48-5,10-1,9 0,-12 1,169 12,-212 4,-46-1,0-2,44-10,44-5,254 16,-195 4,7-2,-152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A720B-FBBF-4407-9B37-26EDCFB266F9}"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770A0-7547-4197-B07D-A20BECF20654}" type="slidenum">
              <a:rPr lang="en-US" smtClean="0"/>
              <a:t>‹#›</a:t>
            </a:fld>
            <a:endParaRPr lang="en-US"/>
          </a:p>
        </p:txBody>
      </p:sp>
    </p:spTree>
    <p:extLst>
      <p:ext uri="{BB962C8B-B14F-4D97-AF65-F5344CB8AC3E}">
        <p14:creationId xmlns:p14="http://schemas.microsoft.com/office/powerpoint/2010/main" val="214752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analyze the water quality of the Savannah River at GA highway 25 and investigate the relationships between parameters </a:t>
            </a:r>
          </a:p>
        </p:txBody>
      </p:sp>
      <p:sp>
        <p:nvSpPr>
          <p:cNvPr id="4" name="Slide Number Placeholder 3"/>
          <p:cNvSpPr>
            <a:spLocks noGrp="1"/>
          </p:cNvSpPr>
          <p:nvPr>
            <p:ph type="sldNum" sz="quarter" idx="5"/>
          </p:nvPr>
        </p:nvSpPr>
        <p:spPr/>
        <p:txBody>
          <a:bodyPr/>
          <a:lstStyle/>
          <a:p>
            <a:fld id="{7ED770A0-7547-4197-B07D-A20BECF20654}" type="slidenum">
              <a:rPr lang="en-US" smtClean="0"/>
              <a:t>1</a:t>
            </a:fld>
            <a:endParaRPr lang="en-US"/>
          </a:p>
        </p:txBody>
      </p:sp>
    </p:spTree>
    <p:extLst>
      <p:ext uri="{BB962C8B-B14F-4D97-AF65-F5344CB8AC3E}">
        <p14:creationId xmlns:p14="http://schemas.microsoft.com/office/powerpoint/2010/main" val="282135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guess this is a result of precipitation trends due to the breaking down of sediments releasing calcium carbonate </a:t>
            </a:r>
          </a:p>
        </p:txBody>
      </p:sp>
      <p:sp>
        <p:nvSpPr>
          <p:cNvPr id="4" name="Slide Number Placeholder 3"/>
          <p:cNvSpPr>
            <a:spLocks noGrp="1"/>
          </p:cNvSpPr>
          <p:nvPr>
            <p:ph type="sldNum" sz="quarter" idx="5"/>
          </p:nvPr>
        </p:nvSpPr>
        <p:spPr/>
        <p:txBody>
          <a:bodyPr/>
          <a:lstStyle/>
          <a:p>
            <a:fld id="{7ED770A0-7547-4197-B07D-A20BECF20654}" type="slidenum">
              <a:rPr lang="en-US" smtClean="0"/>
              <a:t>11</a:t>
            </a:fld>
            <a:endParaRPr lang="en-US"/>
          </a:p>
        </p:txBody>
      </p:sp>
    </p:spTree>
    <p:extLst>
      <p:ext uri="{BB962C8B-B14F-4D97-AF65-F5344CB8AC3E}">
        <p14:creationId xmlns:p14="http://schemas.microsoft.com/office/powerpoint/2010/main" val="1007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chosen parameters were pH, Turbidity, Water Temp, and DO because they are often the parameters that are sampled most regularly because they can be tested in-situ very easily. This data consists of measurements taken at 15 min increments over the time period of </a:t>
            </a:r>
            <a:r>
              <a:rPr lang="en-US" dirty="0" err="1"/>
              <a:t>jan</a:t>
            </a:r>
            <a:r>
              <a:rPr lang="en-US" dirty="0"/>
              <a:t> 2014- march 2019, then converted into monthly averages to suppress outliers. Temperature and DO vary the most, which makes it would take a large </a:t>
            </a:r>
            <a:r>
              <a:rPr lang="en-US" dirty="0" err="1"/>
              <a:t>distruption</a:t>
            </a:r>
            <a:r>
              <a:rPr lang="en-US" dirty="0"/>
              <a:t> to significantly change pH </a:t>
            </a:r>
            <a:r>
              <a:rPr lang="en-US" dirty="0" err="1"/>
              <a:t>Farly</a:t>
            </a:r>
            <a:r>
              <a:rPr lang="en-US" dirty="0"/>
              <a:t> symmetric around their means </a:t>
            </a:r>
          </a:p>
        </p:txBody>
      </p:sp>
      <p:sp>
        <p:nvSpPr>
          <p:cNvPr id="4" name="Slide Number Placeholder 3"/>
          <p:cNvSpPr>
            <a:spLocks noGrp="1"/>
          </p:cNvSpPr>
          <p:nvPr>
            <p:ph type="sldNum" sz="quarter" idx="5"/>
          </p:nvPr>
        </p:nvSpPr>
        <p:spPr/>
        <p:txBody>
          <a:bodyPr/>
          <a:lstStyle/>
          <a:p>
            <a:fld id="{7ED770A0-7547-4197-B07D-A20BECF20654}" type="slidenum">
              <a:rPr lang="en-US" smtClean="0"/>
              <a:t>3</a:t>
            </a:fld>
            <a:endParaRPr lang="en-US"/>
          </a:p>
        </p:txBody>
      </p:sp>
    </p:spTree>
    <p:extLst>
      <p:ext uri="{BB962C8B-B14F-4D97-AF65-F5344CB8AC3E}">
        <p14:creationId xmlns:p14="http://schemas.microsoft.com/office/powerpoint/2010/main" val="152174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the water quality standards for Georgia listed above, 90 DegF~32/33DegC</a:t>
            </a:r>
          </a:p>
        </p:txBody>
      </p:sp>
      <p:sp>
        <p:nvSpPr>
          <p:cNvPr id="4" name="Slide Number Placeholder 3"/>
          <p:cNvSpPr>
            <a:spLocks noGrp="1"/>
          </p:cNvSpPr>
          <p:nvPr>
            <p:ph type="sldNum" sz="quarter" idx="5"/>
          </p:nvPr>
        </p:nvSpPr>
        <p:spPr/>
        <p:txBody>
          <a:bodyPr/>
          <a:lstStyle/>
          <a:p>
            <a:fld id="{7ED770A0-7547-4197-B07D-A20BECF20654}" type="slidenum">
              <a:rPr lang="en-US" smtClean="0"/>
              <a:t>4</a:t>
            </a:fld>
            <a:endParaRPr lang="en-US"/>
          </a:p>
        </p:txBody>
      </p:sp>
    </p:spTree>
    <p:extLst>
      <p:ext uri="{BB962C8B-B14F-4D97-AF65-F5344CB8AC3E}">
        <p14:creationId xmlns:p14="http://schemas.microsoft.com/office/powerpoint/2010/main" val="96482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an expected yearly trend as the temperature changes yearly</a:t>
            </a:r>
          </a:p>
        </p:txBody>
      </p:sp>
      <p:sp>
        <p:nvSpPr>
          <p:cNvPr id="4" name="Slide Number Placeholder 3"/>
          <p:cNvSpPr>
            <a:spLocks noGrp="1"/>
          </p:cNvSpPr>
          <p:nvPr>
            <p:ph type="sldNum" sz="quarter" idx="5"/>
          </p:nvPr>
        </p:nvSpPr>
        <p:spPr/>
        <p:txBody>
          <a:bodyPr/>
          <a:lstStyle/>
          <a:p>
            <a:fld id="{7ED770A0-7547-4197-B07D-A20BECF20654}" type="slidenum">
              <a:rPr lang="en-US" smtClean="0"/>
              <a:t>5</a:t>
            </a:fld>
            <a:endParaRPr lang="en-US"/>
          </a:p>
        </p:txBody>
      </p:sp>
    </p:spTree>
    <p:extLst>
      <p:ext uri="{BB962C8B-B14F-4D97-AF65-F5344CB8AC3E}">
        <p14:creationId xmlns:p14="http://schemas.microsoft.com/office/powerpoint/2010/main" val="387045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 similar yearly trend as with temperature but we also see a peak at 4.5 years which is not a physically logical trend </a:t>
            </a:r>
          </a:p>
        </p:txBody>
      </p:sp>
      <p:sp>
        <p:nvSpPr>
          <p:cNvPr id="4" name="Slide Number Placeholder 3"/>
          <p:cNvSpPr>
            <a:spLocks noGrp="1"/>
          </p:cNvSpPr>
          <p:nvPr>
            <p:ph type="sldNum" sz="quarter" idx="5"/>
          </p:nvPr>
        </p:nvSpPr>
        <p:spPr/>
        <p:txBody>
          <a:bodyPr/>
          <a:lstStyle/>
          <a:p>
            <a:fld id="{7ED770A0-7547-4197-B07D-A20BECF20654}" type="slidenum">
              <a:rPr lang="en-US" smtClean="0"/>
              <a:t>6</a:t>
            </a:fld>
            <a:endParaRPr lang="en-US"/>
          </a:p>
        </p:txBody>
      </p:sp>
    </p:spTree>
    <p:extLst>
      <p:ext uri="{BB962C8B-B14F-4D97-AF65-F5344CB8AC3E}">
        <p14:creationId xmlns:p14="http://schemas.microsoft.com/office/powerpoint/2010/main" val="253779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both DO and Water temp had a yearly trend and they do have a physical relationship, I wanted to further investigate them. Shown here is just an example of how the two parameters would change over one year, to show seasonal cycles. As you can see there is an inverse relationship, with the highest water temperature corresponding to the lowest DO. Typically cold water holds more DO than warm water due. As water heats up the oxygen </a:t>
            </a:r>
            <a:r>
              <a:rPr lang="en-US" dirty="0" err="1"/>
              <a:t>moleucles</a:t>
            </a:r>
            <a:r>
              <a:rPr lang="en-US" dirty="0"/>
              <a:t> move more and can be lost to the surrounding atmosphere. DO is very important for the biological health of a stream, which is why it is monitored. </a:t>
            </a:r>
          </a:p>
        </p:txBody>
      </p:sp>
      <p:sp>
        <p:nvSpPr>
          <p:cNvPr id="4" name="Slide Number Placeholder 3"/>
          <p:cNvSpPr>
            <a:spLocks noGrp="1"/>
          </p:cNvSpPr>
          <p:nvPr>
            <p:ph type="sldNum" sz="quarter" idx="5"/>
          </p:nvPr>
        </p:nvSpPr>
        <p:spPr/>
        <p:txBody>
          <a:bodyPr/>
          <a:lstStyle/>
          <a:p>
            <a:fld id="{7ED770A0-7547-4197-B07D-A20BECF20654}" type="slidenum">
              <a:rPr lang="en-US" smtClean="0"/>
              <a:t>7</a:t>
            </a:fld>
            <a:endParaRPr lang="en-US"/>
          </a:p>
        </p:txBody>
      </p:sp>
    </p:spTree>
    <p:extLst>
      <p:ext uri="{BB962C8B-B14F-4D97-AF65-F5344CB8AC3E}">
        <p14:creationId xmlns:p14="http://schemas.microsoft.com/office/powerpoint/2010/main" val="212932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examine this relationship I did a least squares regression between the two parameters the result is as expected a negative correlation between the two parameters red lines indicate the 95% CI of the error green line is the regression and blue crosses are the data points for the monthly averaged temperature for the year  2014-19 As we know a perfect comparison would give you an intercept of zero and a slope of 1 which is clearly not the case</a:t>
            </a:r>
          </a:p>
        </p:txBody>
      </p:sp>
      <p:sp>
        <p:nvSpPr>
          <p:cNvPr id="4" name="Slide Number Placeholder 3"/>
          <p:cNvSpPr>
            <a:spLocks noGrp="1"/>
          </p:cNvSpPr>
          <p:nvPr>
            <p:ph type="sldNum" sz="quarter" idx="5"/>
          </p:nvPr>
        </p:nvSpPr>
        <p:spPr/>
        <p:txBody>
          <a:bodyPr/>
          <a:lstStyle/>
          <a:p>
            <a:fld id="{7ED770A0-7547-4197-B07D-A20BECF20654}" type="slidenum">
              <a:rPr lang="en-US" smtClean="0"/>
              <a:t>8</a:t>
            </a:fld>
            <a:endParaRPr lang="en-US"/>
          </a:p>
        </p:txBody>
      </p:sp>
    </p:spTree>
    <p:extLst>
      <p:ext uri="{BB962C8B-B14F-4D97-AF65-F5344CB8AC3E}">
        <p14:creationId xmlns:p14="http://schemas.microsoft.com/office/powerpoint/2010/main" val="227877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the quality of this regression, I performed the necessary analysis including examining the distribution of the residuals, analysis of auto correlation of residual and the test for constant variance </a:t>
            </a:r>
          </a:p>
        </p:txBody>
      </p:sp>
      <p:sp>
        <p:nvSpPr>
          <p:cNvPr id="4" name="Slide Number Placeholder 3"/>
          <p:cNvSpPr>
            <a:spLocks noGrp="1"/>
          </p:cNvSpPr>
          <p:nvPr>
            <p:ph type="sldNum" sz="quarter" idx="5"/>
          </p:nvPr>
        </p:nvSpPr>
        <p:spPr/>
        <p:txBody>
          <a:bodyPr/>
          <a:lstStyle/>
          <a:p>
            <a:fld id="{7ED770A0-7547-4197-B07D-A20BECF20654}" type="slidenum">
              <a:rPr lang="en-US" smtClean="0"/>
              <a:t>9</a:t>
            </a:fld>
            <a:endParaRPr lang="en-US"/>
          </a:p>
        </p:txBody>
      </p:sp>
    </p:spTree>
    <p:extLst>
      <p:ext uri="{BB962C8B-B14F-4D97-AF65-F5344CB8AC3E}">
        <p14:creationId xmlns:p14="http://schemas.microsoft.com/office/powerpoint/2010/main" val="380394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analyze this regression, I performed a bootstrap resampling of the regression and plotted the resulting histograms of the slope and intercept. My observed and resampled values are very similar, indicating that if I repeated the experiment many times I would likely get a similar result </a:t>
            </a:r>
          </a:p>
        </p:txBody>
      </p:sp>
      <p:sp>
        <p:nvSpPr>
          <p:cNvPr id="4" name="Slide Number Placeholder 3"/>
          <p:cNvSpPr>
            <a:spLocks noGrp="1"/>
          </p:cNvSpPr>
          <p:nvPr>
            <p:ph type="sldNum" sz="quarter" idx="5"/>
          </p:nvPr>
        </p:nvSpPr>
        <p:spPr/>
        <p:txBody>
          <a:bodyPr/>
          <a:lstStyle/>
          <a:p>
            <a:fld id="{7ED770A0-7547-4197-B07D-A20BECF20654}" type="slidenum">
              <a:rPr lang="en-US" smtClean="0"/>
              <a:t>10</a:t>
            </a:fld>
            <a:endParaRPr lang="en-US"/>
          </a:p>
        </p:txBody>
      </p:sp>
    </p:spTree>
    <p:extLst>
      <p:ext uri="{BB962C8B-B14F-4D97-AF65-F5344CB8AC3E}">
        <p14:creationId xmlns:p14="http://schemas.microsoft.com/office/powerpoint/2010/main" val="259784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427B-82EE-A52E-3C5D-1D22184C7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7543E0-185E-9348-726F-3E662011F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E1D742-DF46-08ED-0F45-B43BD0AFE135}"/>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0810259F-4B8C-F54E-0E23-1BC9EBADC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D0A6D-54E4-8EA3-C4B0-AF8A754A0D07}"/>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413196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C021-DDFD-757B-0075-F7A9D1DA8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1CAF8-EB16-FDF0-AE88-D67334AFF0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7E1D6-E6D4-8E4E-2691-6AC672C09927}"/>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C37E0D47-C0AB-9378-8811-42CDF97E6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2EF97-1F53-F95B-010C-3B73734CC8FB}"/>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29176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0D5C6-B171-00E4-5C1F-CE61F2BF6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EE0DC-9DD6-34BF-83D8-A48F36967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D8028-D0E7-2CFE-F024-1D3D26AAC509}"/>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0D95F35A-5919-1D94-6930-479178FF7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694DE-ACA1-B1EE-D3A3-B2382195D01A}"/>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6803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0377-2420-3523-40E1-2A678183B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9643E-EC2E-9522-B641-886E7ACE8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DAE19-CC2C-AD0A-24CC-526D1BF1DE98}"/>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058F1057-C46A-0B28-7777-D59689F46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CC555-74F6-2AD0-3128-0524AB26FD23}"/>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160643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6E16-F3B6-A3A2-207D-DF9BD8C6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534D2-BBB6-F11B-AA00-3990B89E7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042BA-5736-421F-4CD3-B343283A4B03}"/>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8C9706FE-C43C-0A6F-21EA-98D85A2A0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6ECAE-3A58-353F-EDA4-E77E378FA88F}"/>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30254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C226-5FF2-9B52-6F60-0A86F2811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EFFE2-7758-16AE-0CE5-DB57CC431D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AB102C-1030-5788-78C4-B6DCC7006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43D26B-DE67-1922-FEC4-18137FF1FF46}"/>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6" name="Footer Placeholder 5">
            <a:extLst>
              <a:ext uri="{FF2B5EF4-FFF2-40B4-BE49-F238E27FC236}">
                <a16:creationId xmlns:a16="http://schemas.microsoft.com/office/drawing/2014/main" id="{DC747BEF-3FCF-62EF-DBF4-5EAE69ABB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D19E2-66E5-D2AF-6304-0CED0CD0E10F}"/>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273661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A9C8-A25F-5EB8-3101-71FAA6857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319871-A2BF-E5F2-5230-10EE7B9A0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1A852-AEB8-8AEA-C229-44ABF094E8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C4882-FE9D-9118-AD21-CC4DA4CCD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C9E7CC-B18A-CB4A-4F8C-16372668D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095CF-6E22-A573-DF22-92410F04C802}"/>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8" name="Footer Placeholder 7">
            <a:extLst>
              <a:ext uri="{FF2B5EF4-FFF2-40B4-BE49-F238E27FC236}">
                <a16:creationId xmlns:a16="http://schemas.microsoft.com/office/drawing/2014/main" id="{BE183CFE-A22A-C90D-A169-2F324ADFCC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FD1F53-5896-CD65-46C7-6576BA352040}"/>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241998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5E6E-9FD6-4D73-ED5F-F96F5D12C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2B14-E1BF-3BA1-EFF3-36EA8C571660}"/>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4" name="Footer Placeholder 3">
            <a:extLst>
              <a:ext uri="{FF2B5EF4-FFF2-40B4-BE49-F238E27FC236}">
                <a16:creationId xmlns:a16="http://schemas.microsoft.com/office/drawing/2014/main" id="{18DFA835-9349-8163-E19C-1E22B1FB0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9AA87-11C2-10F0-10B2-883FEB9C4343}"/>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13057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E67F7-5302-3957-3A42-5D2A04141E47}"/>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3" name="Footer Placeholder 2">
            <a:extLst>
              <a:ext uri="{FF2B5EF4-FFF2-40B4-BE49-F238E27FC236}">
                <a16:creationId xmlns:a16="http://schemas.microsoft.com/office/drawing/2014/main" id="{CC9FC600-914E-A9A3-4014-EE0DE42222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539967-D439-55B8-91C4-78FB9BBB9894}"/>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195608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3AE4-2244-2EDC-F1EF-B2418418B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984A9-7229-C147-9E86-427AC9A1C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3597-186B-768C-D14B-AFC1340E1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83895-9487-0579-52AE-FF7DC384FAE3}"/>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6" name="Footer Placeholder 5">
            <a:extLst>
              <a:ext uri="{FF2B5EF4-FFF2-40B4-BE49-F238E27FC236}">
                <a16:creationId xmlns:a16="http://schemas.microsoft.com/office/drawing/2014/main" id="{ACFE004C-49DE-7E4C-5F50-43F8EFEA6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BC7FC-DDEF-6DBA-196B-946506A40AFE}"/>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130204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3FF4-DD91-DE65-3366-146C4AFCA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28936C-678F-0D64-7B5D-4B2A376B2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401B02-1232-6CDA-9606-987804512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8B0F6-8E3F-BD12-08FA-614CB066821A}"/>
              </a:ext>
            </a:extLst>
          </p:cNvPr>
          <p:cNvSpPr>
            <a:spLocks noGrp="1"/>
          </p:cNvSpPr>
          <p:nvPr>
            <p:ph type="dt" sz="half" idx="10"/>
          </p:nvPr>
        </p:nvSpPr>
        <p:spPr/>
        <p:txBody>
          <a:bodyPr/>
          <a:lstStyle/>
          <a:p>
            <a:fld id="{1EE8A03E-BFF3-4A22-9506-2A2A2D10CF45}" type="datetimeFigureOut">
              <a:rPr lang="en-US" smtClean="0"/>
              <a:t>4/19/2023</a:t>
            </a:fld>
            <a:endParaRPr lang="en-US"/>
          </a:p>
        </p:txBody>
      </p:sp>
      <p:sp>
        <p:nvSpPr>
          <p:cNvPr id="6" name="Footer Placeholder 5">
            <a:extLst>
              <a:ext uri="{FF2B5EF4-FFF2-40B4-BE49-F238E27FC236}">
                <a16:creationId xmlns:a16="http://schemas.microsoft.com/office/drawing/2014/main" id="{7C125730-B3D9-260C-F811-36400341C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E9259-4612-DE87-0AC3-F3F3EE0DA180}"/>
              </a:ext>
            </a:extLst>
          </p:cNvPr>
          <p:cNvSpPr>
            <a:spLocks noGrp="1"/>
          </p:cNvSpPr>
          <p:nvPr>
            <p:ph type="sldNum" sz="quarter" idx="12"/>
          </p:nvPr>
        </p:nvSpPr>
        <p:spPr/>
        <p:txBody>
          <a:bodyPr/>
          <a:lstStyle/>
          <a:p>
            <a:fld id="{6206F7E6-0607-4617-B5E2-7AF73C9C4919}" type="slidenum">
              <a:rPr lang="en-US" smtClean="0"/>
              <a:t>‹#›</a:t>
            </a:fld>
            <a:endParaRPr lang="en-US"/>
          </a:p>
        </p:txBody>
      </p:sp>
    </p:spTree>
    <p:extLst>
      <p:ext uri="{BB962C8B-B14F-4D97-AF65-F5344CB8AC3E}">
        <p14:creationId xmlns:p14="http://schemas.microsoft.com/office/powerpoint/2010/main" val="243196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3F1AF9-23F5-CCA6-ACFC-EB7ABDF17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FDB459-30B7-FB68-71C6-54EFB8D07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969FA-8F55-C122-7D78-C405E5C04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8A03E-BFF3-4A22-9506-2A2A2D10CF45}" type="datetimeFigureOut">
              <a:rPr lang="en-US" smtClean="0"/>
              <a:t>4/19/2023</a:t>
            </a:fld>
            <a:endParaRPr lang="en-US"/>
          </a:p>
        </p:txBody>
      </p:sp>
      <p:sp>
        <p:nvSpPr>
          <p:cNvPr id="5" name="Footer Placeholder 4">
            <a:extLst>
              <a:ext uri="{FF2B5EF4-FFF2-40B4-BE49-F238E27FC236}">
                <a16:creationId xmlns:a16="http://schemas.microsoft.com/office/drawing/2014/main" id="{5990963A-F1FA-EFCC-BD13-9E788DA1C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0E449D-97AA-332E-DE12-05BDD3F56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6F7E6-0607-4617-B5E2-7AF73C9C4919}" type="slidenum">
              <a:rPr lang="en-US" smtClean="0"/>
              <a:t>‹#›</a:t>
            </a:fld>
            <a:endParaRPr lang="en-US"/>
          </a:p>
        </p:txBody>
      </p:sp>
    </p:spTree>
    <p:extLst>
      <p:ext uri="{BB962C8B-B14F-4D97-AF65-F5344CB8AC3E}">
        <p14:creationId xmlns:p14="http://schemas.microsoft.com/office/powerpoint/2010/main" val="161688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gs.gov/special-topics/water-science-school/science/dissolved-oxygen-and-water#:~:text=Cold%20water%20can%20hold%20more,oxygen%20concentration%20is%20often%20lower" TargetMode="External"/><Relationship Id="rId2" Type="http://schemas.openxmlformats.org/officeDocument/2006/relationships/hyperlink" Target="https://waterdata.usgs.gov/monitoring-location/02198920/#parameterCode=00065&amp;period=P7D" TargetMode="External"/><Relationship Id="rId1" Type="http://schemas.openxmlformats.org/officeDocument/2006/relationships/slideLayout" Target="../slideLayouts/slideLayout2.xml"/><Relationship Id="rId5" Type="http://schemas.openxmlformats.org/officeDocument/2006/relationships/hyperlink" Target="https://www.epa.gov/national-aquatic-resource-surveys/indicators-dissolved-oxygen" TargetMode="External"/><Relationship Id="rId4" Type="http://schemas.openxmlformats.org/officeDocument/2006/relationships/hyperlink" Target="https://epd.georgia.gov/watershed-protection-branch/watershed-planning-and-monitoring-program/georgia-water-qual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customXml" Target="../ink/ink1.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57EFD-02E4-8ADD-94CC-9088DB2F238F}"/>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rPr>
              <a:t>Water Quality Analysis </a:t>
            </a:r>
          </a:p>
        </p:txBody>
      </p:sp>
      <p:sp>
        <p:nvSpPr>
          <p:cNvPr id="3" name="Subtitle 2">
            <a:extLst>
              <a:ext uri="{FF2B5EF4-FFF2-40B4-BE49-F238E27FC236}">
                <a16:creationId xmlns:a16="http://schemas.microsoft.com/office/drawing/2014/main" id="{1EA36088-0D79-43C8-DEFC-AECC625F428D}"/>
              </a:ext>
            </a:extLst>
          </p:cNvPr>
          <p:cNvSpPr>
            <a:spLocks noGrp="1"/>
          </p:cNvSpPr>
          <p:nvPr>
            <p:ph type="subTitle" idx="1"/>
          </p:nvPr>
        </p:nvSpPr>
        <p:spPr>
          <a:xfrm>
            <a:off x="6590966" y="3428999"/>
            <a:ext cx="4805691" cy="838831"/>
          </a:xfrm>
        </p:spPr>
        <p:txBody>
          <a:bodyPr anchor="b">
            <a:normAutofit/>
          </a:bodyPr>
          <a:lstStyle/>
          <a:p>
            <a:pPr algn="l"/>
            <a:r>
              <a:rPr lang="en-US" sz="2000">
                <a:solidFill>
                  <a:schemeClr val="tx2"/>
                </a:solidFill>
              </a:rPr>
              <a:t>Emily Tribby</a:t>
            </a:r>
          </a:p>
          <a:p>
            <a:pPr algn="l"/>
            <a:r>
              <a:rPr lang="en-US" sz="2000">
                <a:solidFill>
                  <a:schemeClr val="tx2"/>
                </a:solidFill>
              </a:rPr>
              <a:t>EAS 4480</a:t>
            </a:r>
          </a:p>
        </p:txBody>
      </p:sp>
      <p:pic>
        <p:nvPicPr>
          <p:cNvPr id="7" name="Graphic 6" descr="Water">
            <a:extLst>
              <a:ext uri="{FF2B5EF4-FFF2-40B4-BE49-F238E27FC236}">
                <a16:creationId xmlns:a16="http://schemas.microsoft.com/office/drawing/2014/main" id="{01C6DBF5-1A4B-1117-DE9F-744550BA13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47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histogram&#10;&#10;Description automatically generated">
            <a:extLst>
              <a:ext uri="{FF2B5EF4-FFF2-40B4-BE49-F238E27FC236}">
                <a16:creationId xmlns:a16="http://schemas.microsoft.com/office/drawing/2014/main" id="{E5B56354-EAEE-B105-6369-6BEED72B6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63" y="1844675"/>
            <a:ext cx="4741863" cy="3540125"/>
          </a:xfrm>
          <a:prstGeom prst="rect">
            <a:avLst/>
          </a:prstGeom>
        </p:spPr>
      </p:pic>
      <p:pic>
        <p:nvPicPr>
          <p:cNvPr id="5" name="Content Placeholder 4" descr="Chart, histogram&#10;&#10;Description automatically generated">
            <a:extLst>
              <a:ext uri="{FF2B5EF4-FFF2-40B4-BE49-F238E27FC236}">
                <a16:creationId xmlns:a16="http://schemas.microsoft.com/office/drawing/2014/main" id="{96808CD4-F08D-72D1-91BD-1ABC6217B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476" y="1869144"/>
            <a:ext cx="4739130" cy="3540126"/>
          </a:xfrm>
          <a:prstGeom prst="rect">
            <a:avLst/>
          </a:prstGeom>
        </p:spPr>
      </p:pic>
      <p:sp>
        <p:nvSpPr>
          <p:cNvPr id="2" name="Title 1">
            <a:extLst>
              <a:ext uri="{FF2B5EF4-FFF2-40B4-BE49-F238E27FC236}">
                <a16:creationId xmlns:a16="http://schemas.microsoft.com/office/drawing/2014/main" id="{E20C8281-8CE1-EAE3-C9CF-91CB686E23ED}"/>
              </a:ext>
            </a:extLst>
          </p:cNvPr>
          <p:cNvSpPr>
            <a:spLocks noGrp="1"/>
          </p:cNvSpPr>
          <p:nvPr>
            <p:ph type="title"/>
          </p:nvPr>
        </p:nvSpPr>
        <p:spPr>
          <a:xfrm>
            <a:off x="564006" y="-67786"/>
            <a:ext cx="10515600" cy="1684339"/>
          </a:xfrm>
        </p:spPr>
        <p:txBody>
          <a:bodyPr vert="horz" lIns="91440" tIns="45720" rIns="91440" bIns="45720" rtlCol="0" anchor="ctr">
            <a:normAutofit/>
          </a:bodyPr>
          <a:lstStyle/>
          <a:p>
            <a:r>
              <a:rPr lang="en-US" sz="4800" kern="1200" dirty="0">
                <a:solidFill>
                  <a:schemeClr val="tx1"/>
                </a:solidFill>
                <a:latin typeface="+mj-lt"/>
                <a:ea typeface="+mj-ea"/>
                <a:cs typeface="+mj-cs"/>
              </a:rPr>
              <a:t>Resampled slope and Intercept with Bootstrap </a:t>
            </a:r>
          </a:p>
        </p:txBody>
      </p:sp>
      <p:pic>
        <p:nvPicPr>
          <p:cNvPr id="22" name="Picture 21">
            <a:extLst>
              <a:ext uri="{FF2B5EF4-FFF2-40B4-BE49-F238E27FC236}">
                <a16:creationId xmlns:a16="http://schemas.microsoft.com/office/drawing/2014/main" id="{B7AC675F-4A43-8E9F-AEA8-26CD5F1CDC61}"/>
              </a:ext>
            </a:extLst>
          </p:cNvPr>
          <p:cNvPicPr>
            <a:picLocks noChangeAspect="1"/>
          </p:cNvPicPr>
          <p:nvPr/>
        </p:nvPicPr>
        <p:blipFill>
          <a:blip r:embed="rId5"/>
          <a:stretch>
            <a:fillRect/>
          </a:stretch>
        </p:blipFill>
        <p:spPr>
          <a:xfrm>
            <a:off x="1109663" y="5753088"/>
            <a:ext cx="7654184" cy="841375"/>
          </a:xfrm>
          <a:prstGeom prst="rect">
            <a:avLst/>
          </a:prstGeom>
        </p:spPr>
      </p:pic>
      <p:pic>
        <p:nvPicPr>
          <p:cNvPr id="27" name="Picture 26">
            <a:extLst>
              <a:ext uri="{FF2B5EF4-FFF2-40B4-BE49-F238E27FC236}">
                <a16:creationId xmlns:a16="http://schemas.microsoft.com/office/drawing/2014/main" id="{E69D5230-78F3-D5A5-B779-AE7833074B30}"/>
              </a:ext>
            </a:extLst>
          </p:cNvPr>
          <p:cNvPicPr>
            <a:picLocks noChangeAspect="1"/>
          </p:cNvPicPr>
          <p:nvPr/>
        </p:nvPicPr>
        <p:blipFill>
          <a:blip r:embed="rId6"/>
          <a:stretch>
            <a:fillRect/>
          </a:stretch>
        </p:blipFill>
        <p:spPr>
          <a:xfrm>
            <a:off x="3219315" y="881481"/>
            <a:ext cx="8424297" cy="764087"/>
          </a:xfrm>
          <a:prstGeom prst="rect">
            <a:avLst/>
          </a:prstGeom>
        </p:spPr>
      </p:pic>
    </p:spTree>
    <p:extLst>
      <p:ext uri="{BB962C8B-B14F-4D97-AF65-F5344CB8AC3E}">
        <p14:creationId xmlns:p14="http://schemas.microsoft.com/office/powerpoint/2010/main" val="144294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213C-0362-9CBA-7D6A-2AE09355DE16}"/>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Results: pH Trends </a:t>
            </a:r>
          </a:p>
        </p:txBody>
      </p:sp>
      <p:pic>
        <p:nvPicPr>
          <p:cNvPr id="5" name="Picture 4">
            <a:extLst>
              <a:ext uri="{FF2B5EF4-FFF2-40B4-BE49-F238E27FC236}">
                <a16:creationId xmlns:a16="http://schemas.microsoft.com/office/drawing/2014/main" id="{4059B2A5-82A4-384C-52AA-04557E894C64}"/>
              </a:ext>
            </a:extLst>
          </p:cNvPr>
          <p:cNvPicPr>
            <a:picLocks noChangeAspect="1"/>
          </p:cNvPicPr>
          <p:nvPr/>
        </p:nvPicPr>
        <p:blipFill rotWithShape="1">
          <a:blip r:embed="rId3"/>
          <a:srcRect l="-2" t="296" b="-1574"/>
          <a:stretch/>
        </p:blipFill>
        <p:spPr>
          <a:xfrm>
            <a:off x="198741" y="2108200"/>
            <a:ext cx="5803323" cy="4579388"/>
          </a:xfrm>
          <a:prstGeom prst="rect">
            <a:avLst/>
          </a:prstGeom>
        </p:spPr>
      </p:pic>
      <p:pic>
        <p:nvPicPr>
          <p:cNvPr id="7" name="Content Placeholder 6">
            <a:extLst>
              <a:ext uri="{FF2B5EF4-FFF2-40B4-BE49-F238E27FC236}">
                <a16:creationId xmlns:a16="http://schemas.microsoft.com/office/drawing/2014/main" id="{AA6C9777-271C-FC70-F254-B3F3687F39A9}"/>
              </a:ext>
            </a:extLst>
          </p:cNvPr>
          <p:cNvPicPr>
            <a:picLocks noGrp="1" noChangeAspect="1"/>
          </p:cNvPicPr>
          <p:nvPr>
            <p:ph idx="1"/>
          </p:nvPr>
        </p:nvPicPr>
        <p:blipFill rotWithShape="1">
          <a:blip r:embed="rId4"/>
          <a:srcRect t="1615" r="-2" b="-2790"/>
          <a:stretch/>
        </p:blipFill>
        <p:spPr>
          <a:xfrm>
            <a:off x="6189934" y="2410448"/>
            <a:ext cx="5803323" cy="4447552"/>
          </a:xfrm>
          <a:prstGeom prst="rect">
            <a:avLst/>
          </a:prstGeom>
        </p:spPr>
      </p:pic>
    </p:spTree>
    <p:extLst>
      <p:ext uri="{BB962C8B-B14F-4D97-AF65-F5344CB8AC3E}">
        <p14:creationId xmlns:p14="http://schemas.microsoft.com/office/powerpoint/2010/main" val="187009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0DA8E0-38C1-F945-600E-A4D9904F29E4}"/>
              </a:ext>
            </a:extLst>
          </p:cNvPr>
          <p:cNvPicPr>
            <a:picLocks noChangeAspect="1"/>
          </p:cNvPicPr>
          <p:nvPr/>
        </p:nvPicPr>
        <p:blipFill>
          <a:blip r:embed="rId2"/>
          <a:stretch>
            <a:fillRect/>
          </a:stretch>
        </p:blipFill>
        <p:spPr>
          <a:xfrm>
            <a:off x="61863" y="1622677"/>
            <a:ext cx="5758970" cy="4333623"/>
          </a:xfrm>
          <a:prstGeom prst="rect">
            <a:avLst/>
          </a:prstGeom>
        </p:spPr>
      </p:pic>
      <p:pic>
        <p:nvPicPr>
          <p:cNvPr id="5" name="Picture 4" descr="Chart, histogram&#10;&#10;Description automatically generated">
            <a:extLst>
              <a:ext uri="{FF2B5EF4-FFF2-40B4-BE49-F238E27FC236}">
                <a16:creationId xmlns:a16="http://schemas.microsoft.com/office/drawing/2014/main" id="{5298104B-F552-D6ED-DBB7-E0C81DD6F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95424"/>
            <a:ext cx="5947835" cy="4460876"/>
          </a:xfrm>
          <a:prstGeom prst="rect">
            <a:avLst/>
          </a:prstGeom>
        </p:spPr>
      </p:pic>
      <p:sp>
        <p:nvSpPr>
          <p:cNvPr id="11" name="TextBox 10">
            <a:extLst>
              <a:ext uri="{FF2B5EF4-FFF2-40B4-BE49-F238E27FC236}">
                <a16:creationId xmlns:a16="http://schemas.microsoft.com/office/drawing/2014/main" id="{DF16F8EB-D226-7D05-57DF-3FB9C61A6C3E}"/>
              </a:ext>
            </a:extLst>
          </p:cNvPr>
          <p:cNvSpPr txBox="1"/>
          <p:nvPr/>
        </p:nvSpPr>
        <p:spPr>
          <a:xfrm>
            <a:off x="2334685" y="699347"/>
            <a:ext cx="8072967" cy="923330"/>
          </a:xfrm>
          <a:prstGeom prst="rect">
            <a:avLst/>
          </a:prstGeom>
          <a:noFill/>
        </p:spPr>
        <p:txBody>
          <a:bodyPr wrap="square">
            <a:spAutoFit/>
          </a:bodyPr>
          <a:lstStyle/>
          <a:p>
            <a:r>
              <a:rPr lang="en-US" sz="5400" kern="1200" dirty="0">
                <a:solidFill>
                  <a:schemeClr val="tx1"/>
                </a:solidFill>
                <a:latin typeface="+mj-lt"/>
                <a:ea typeface="+mj-ea"/>
                <a:cs typeface="+mj-cs"/>
              </a:rPr>
              <a:t>Results: </a:t>
            </a:r>
            <a:r>
              <a:rPr lang="en-US" sz="5400" dirty="0">
                <a:latin typeface="+mj-lt"/>
                <a:ea typeface="+mj-ea"/>
                <a:cs typeface="+mj-cs"/>
              </a:rPr>
              <a:t>Turbidity </a:t>
            </a:r>
            <a:r>
              <a:rPr lang="en-US" sz="5400" kern="1200" dirty="0">
                <a:solidFill>
                  <a:schemeClr val="tx1"/>
                </a:solidFill>
                <a:latin typeface="+mj-lt"/>
                <a:ea typeface="+mj-ea"/>
                <a:cs typeface="+mj-cs"/>
              </a:rPr>
              <a:t> Trends </a:t>
            </a:r>
            <a:endParaRPr lang="en-US" sz="5400" dirty="0"/>
          </a:p>
        </p:txBody>
      </p:sp>
    </p:spTree>
    <p:extLst>
      <p:ext uri="{BB962C8B-B14F-4D97-AF65-F5344CB8AC3E}">
        <p14:creationId xmlns:p14="http://schemas.microsoft.com/office/powerpoint/2010/main" val="128506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DF3A-8891-1FA1-039B-8F84038F4DA5}"/>
              </a:ext>
            </a:extLst>
          </p:cNvPr>
          <p:cNvSpPr>
            <a:spLocks noGrp="1"/>
          </p:cNvSpPr>
          <p:nvPr>
            <p:ph type="title"/>
          </p:nvPr>
        </p:nvSpPr>
        <p:spPr/>
        <p:txBody>
          <a:bodyPr/>
          <a:lstStyle/>
          <a:p>
            <a:r>
              <a:rPr lang="en-US" dirty="0"/>
              <a:t>Conclusions and Further Steps	</a:t>
            </a:r>
          </a:p>
        </p:txBody>
      </p:sp>
      <p:sp>
        <p:nvSpPr>
          <p:cNvPr id="3" name="Content Placeholder 2">
            <a:extLst>
              <a:ext uri="{FF2B5EF4-FFF2-40B4-BE49-F238E27FC236}">
                <a16:creationId xmlns:a16="http://schemas.microsoft.com/office/drawing/2014/main" id="{E8BEAAA0-ACE4-2F48-5327-322BE103801A}"/>
              </a:ext>
            </a:extLst>
          </p:cNvPr>
          <p:cNvSpPr>
            <a:spLocks noGrp="1"/>
          </p:cNvSpPr>
          <p:nvPr>
            <p:ph idx="1"/>
          </p:nvPr>
        </p:nvSpPr>
        <p:spPr/>
        <p:txBody>
          <a:bodyPr/>
          <a:lstStyle/>
          <a:p>
            <a:r>
              <a:rPr lang="en-US" dirty="0"/>
              <a:t>In terms of basic water quality parameters, this site is fairly healthy. </a:t>
            </a:r>
          </a:p>
          <a:p>
            <a:r>
              <a:rPr lang="en-US" dirty="0"/>
              <a:t>pH and Turbidity show trends of increasing. Heightened turbidity allows for more pollutant transport throughout  a stream. </a:t>
            </a:r>
          </a:p>
          <a:p>
            <a:r>
              <a:rPr lang="en-US" dirty="0"/>
              <a:t>Noticeable trend between DO and Water Temperature, although there are other factors to consider </a:t>
            </a:r>
          </a:p>
          <a:p>
            <a:r>
              <a:rPr lang="en-US" dirty="0"/>
              <a:t>Analyze Precipitation affects </a:t>
            </a:r>
          </a:p>
          <a:p>
            <a:pPr marL="0" indent="0">
              <a:buNone/>
            </a:pPr>
            <a:endParaRPr lang="en-US" dirty="0"/>
          </a:p>
        </p:txBody>
      </p:sp>
    </p:spTree>
    <p:extLst>
      <p:ext uri="{BB962C8B-B14F-4D97-AF65-F5344CB8AC3E}">
        <p14:creationId xmlns:p14="http://schemas.microsoft.com/office/powerpoint/2010/main" val="212503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C765-A776-144F-8540-9D9730171BD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3C20E08-FD12-D019-7200-52987C1C7DE4}"/>
              </a:ext>
            </a:extLst>
          </p:cNvPr>
          <p:cNvSpPr>
            <a:spLocks noGrp="1"/>
          </p:cNvSpPr>
          <p:nvPr>
            <p:ph idx="1"/>
          </p:nvPr>
        </p:nvSpPr>
        <p:spPr/>
        <p:txBody>
          <a:bodyPr>
            <a:normAutofit fontScale="92500" lnSpcReduction="10000"/>
          </a:bodyPr>
          <a:lstStyle/>
          <a:p>
            <a:r>
              <a:rPr lang="en-US" dirty="0"/>
              <a:t>USGS</a:t>
            </a:r>
          </a:p>
          <a:p>
            <a:pPr lvl="1"/>
            <a:r>
              <a:rPr lang="en-US" dirty="0">
                <a:hlinkClick r:id="rId2"/>
              </a:rPr>
              <a:t>https://waterdata.usgs.gov/monitoring-location/02198920/#parameterCode=00065&amp;period=P7D</a:t>
            </a:r>
            <a:r>
              <a:rPr lang="en-US" dirty="0"/>
              <a:t> </a:t>
            </a:r>
          </a:p>
          <a:p>
            <a:pPr lvl="1"/>
            <a:r>
              <a:rPr lang="en-US" dirty="0">
                <a:hlinkClick r:id="rId3"/>
              </a:rPr>
              <a:t>https://www.usgs.gov/special-topics/water-science-school/science/dissolved-oxygen-and-water#:~:text=Cold%20water%20can%20hold%20more,oxygen%20concentration%20is%20often%20lower</a:t>
            </a:r>
            <a:r>
              <a:rPr lang="en-US" dirty="0"/>
              <a:t>. </a:t>
            </a:r>
          </a:p>
          <a:p>
            <a:r>
              <a:rPr lang="en-US" dirty="0"/>
              <a:t>Georgia EPD </a:t>
            </a:r>
          </a:p>
          <a:p>
            <a:pPr lvl="1"/>
            <a:r>
              <a:rPr lang="en-US" dirty="0">
                <a:hlinkClick r:id="rId4"/>
              </a:rPr>
              <a:t>https://epd.georgia.gov/watershed-protection-branch/watershed-planning-and-monitoring-program/georgia-water-quality</a:t>
            </a:r>
            <a:r>
              <a:rPr lang="en-US" dirty="0"/>
              <a:t> </a:t>
            </a:r>
          </a:p>
          <a:p>
            <a:r>
              <a:rPr lang="en-US" dirty="0"/>
              <a:t>EPA</a:t>
            </a:r>
          </a:p>
          <a:p>
            <a:pPr lvl="1"/>
            <a:r>
              <a:rPr lang="en-US" dirty="0">
                <a:hlinkClick r:id="rId5"/>
              </a:rPr>
              <a:t>https://www.epa.gov/national-aquatic-resource-surveys/indicators-dissolved-oxygen</a:t>
            </a:r>
            <a:r>
              <a:rPr lang="en-US" dirty="0"/>
              <a:t> </a:t>
            </a:r>
          </a:p>
          <a:p>
            <a:pPr lvl="1"/>
            <a:endParaRPr lang="en-US" dirty="0"/>
          </a:p>
        </p:txBody>
      </p:sp>
    </p:spTree>
    <p:extLst>
      <p:ext uri="{BB962C8B-B14F-4D97-AF65-F5344CB8AC3E}">
        <p14:creationId xmlns:p14="http://schemas.microsoft.com/office/powerpoint/2010/main" val="273439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3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DFDDCC-286F-25FC-EDEC-9928B4D8B8C3}"/>
              </a:ext>
            </a:extLst>
          </p:cNvPr>
          <p:cNvSpPr txBox="1"/>
          <p:nvPr/>
        </p:nvSpPr>
        <p:spPr>
          <a:xfrm>
            <a:off x="1255060" y="5279511"/>
            <a:ext cx="9681882" cy="739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a:solidFill>
                  <a:schemeClr val="tx1">
                    <a:lumMod val="85000"/>
                    <a:lumOff val="15000"/>
                  </a:schemeClr>
                </a:solidFill>
                <a:latin typeface="+mj-lt"/>
                <a:ea typeface="+mj-ea"/>
                <a:cs typeface="+mj-cs"/>
              </a:rPr>
              <a:t>Savannah River at GA 25 </a:t>
            </a:r>
          </a:p>
        </p:txBody>
      </p:sp>
      <p:pic>
        <p:nvPicPr>
          <p:cNvPr id="5" name="Content Placeholder 4" descr="Map&#10;&#10;Description automatically generated">
            <a:extLst>
              <a:ext uri="{FF2B5EF4-FFF2-40B4-BE49-F238E27FC236}">
                <a16:creationId xmlns:a16="http://schemas.microsoft.com/office/drawing/2014/main" id="{453F6DDF-8E1B-2F58-67FE-F6032419536F}"/>
              </a:ext>
            </a:extLst>
          </p:cNvPr>
          <p:cNvPicPr>
            <a:picLocks noGrp="1" noChangeAspect="1"/>
          </p:cNvPicPr>
          <p:nvPr>
            <p:ph idx="1"/>
          </p:nvPr>
        </p:nvPicPr>
        <p:blipFill rotWithShape="1">
          <a:blip r:embed="rId2"/>
          <a:srcRect r="15564"/>
          <a:stretch/>
        </p:blipFill>
        <p:spPr>
          <a:xfrm>
            <a:off x="2088143" y="579473"/>
            <a:ext cx="8015712" cy="4224493"/>
          </a:xfrm>
          <a:prstGeom prst="rect">
            <a:avLst/>
          </a:prstGeom>
        </p:spPr>
      </p:pic>
      <p:cxnSp>
        <p:nvCxnSpPr>
          <p:cNvPr id="8" name="Straight Arrow Connector 7">
            <a:extLst>
              <a:ext uri="{FF2B5EF4-FFF2-40B4-BE49-F238E27FC236}">
                <a16:creationId xmlns:a16="http://schemas.microsoft.com/office/drawing/2014/main" id="{E07F3E43-01DF-A2BF-9D69-7DE575E35379}"/>
              </a:ext>
            </a:extLst>
          </p:cNvPr>
          <p:cNvCxnSpPr/>
          <p:nvPr/>
        </p:nvCxnSpPr>
        <p:spPr>
          <a:xfrm flipV="1">
            <a:off x="1103893" y="1066800"/>
            <a:ext cx="1968500" cy="43180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11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50">
            <a:extLst>
              <a:ext uri="{FF2B5EF4-FFF2-40B4-BE49-F238E27FC236}">
                <a16:creationId xmlns:a16="http://schemas.microsoft.com/office/drawing/2014/main" id="{42D91A80-424C-43FF-B36B-58B851DC5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BFA06-42A6-2E6C-1CB9-EDDDA8D20CA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Results: Distribution of Parameters	</a:t>
            </a:r>
          </a:p>
        </p:txBody>
      </p:sp>
      <p:sp>
        <p:nvSpPr>
          <p:cNvPr id="49" name="Rectangle 5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5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 box and whisker chart&#10;&#10;Description automatically generated">
            <a:extLst>
              <a:ext uri="{FF2B5EF4-FFF2-40B4-BE49-F238E27FC236}">
                <a16:creationId xmlns:a16="http://schemas.microsoft.com/office/drawing/2014/main" id="{57E2EF6F-53E6-AE07-31EA-7F6385B06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25" y="447038"/>
            <a:ext cx="3946893" cy="2960170"/>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BC674981-58FB-B737-94AD-B9FDA8C5B98B}"/>
              </a:ext>
            </a:extLst>
          </p:cNvPr>
          <p:cNvPicPr>
            <a:picLocks noChangeAspect="1"/>
          </p:cNvPicPr>
          <p:nvPr/>
        </p:nvPicPr>
        <p:blipFill rotWithShape="1">
          <a:blip r:embed="rId4">
            <a:extLst>
              <a:ext uri="{28A0092B-C50C-407E-A947-70E740481C1C}">
                <a14:useLocalDpi xmlns:a14="http://schemas.microsoft.com/office/drawing/2010/main" val="0"/>
              </a:ext>
            </a:extLst>
          </a:blip>
          <a:srcRect t="1" b="3917"/>
          <a:stretch/>
        </p:blipFill>
        <p:spPr>
          <a:xfrm>
            <a:off x="4429894" y="447037"/>
            <a:ext cx="4107848" cy="2960169"/>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78730F57-402C-85B0-0628-9B1A10265F63}"/>
              </a:ext>
            </a:extLst>
          </p:cNvPr>
          <p:cNvPicPr>
            <a:picLocks noChangeAspect="1"/>
          </p:cNvPicPr>
          <p:nvPr/>
        </p:nvPicPr>
        <p:blipFill rotWithShape="1">
          <a:blip r:embed="rId5">
            <a:extLst>
              <a:ext uri="{28A0092B-C50C-407E-A947-70E740481C1C}">
                <a14:useLocalDpi xmlns:a14="http://schemas.microsoft.com/office/drawing/2010/main" val="0"/>
              </a:ext>
            </a:extLst>
          </a:blip>
          <a:srcRect b="3856"/>
          <a:stretch/>
        </p:blipFill>
        <p:spPr>
          <a:xfrm>
            <a:off x="149125" y="3556660"/>
            <a:ext cx="4105190" cy="2960170"/>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F71288A9-C334-597C-5226-4BAC8B96B44E}"/>
              </a:ext>
            </a:extLst>
          </p:cNvPr>
          <p:cNvPicPr>
            <a:picLocks noChangeAspect="1"/>
          </p:cNvPicPr>
          <p:nvPr/>
        </p:nvPicPr>
        <p:blipFill rotWithShape="1">
          <a:blip r:embed="rId6">
            <a:extLst>
              <a:ext uri="{28A0092B-C50C-407E-A947-70E740481C1C}">
                <a14:useLocalDpi xmlns:a14="http://schemas.microsoft.com/office/drawing/2010/main" val="0"/>
              </a:ext>
            </a:extLst>
          </a:blip>
          <a:srcRect b="4990"/>
          <a:stretch/>
        </p:blipFill>
        <p:spPr>
          <a:xfrm>
            <a:off x="4429894" y="3556661"/>
            <a:ext cx="4105191" cy="2925256"/>
          </a:xfrm>
          <a:prstGeom prst="rect">
            <a:avLst/>
          </a:prstGeom>
        </p:spPr>
      </p:pic>
      <p:sp>
        <p:nvSpPr>
          <p:cNvPr id="52" name="Rectangle 5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71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02FCC1-48EA-ECD9-FF3D-9E7D4B8CDDFB}"/>
              </a:ext>
            </a:extLst>
          </p:cNvPr>
          <p:cNvPicPr>
            <a:picLocks noGrp="1" noChangeAspect="1"/>
          </p:cNvPicPr>
          <p:nvPr>
            <p:ph idx="1"/>
          </p:nvPr>
        </p:nvPicPr>
        <p:blipFill>
          <a:blip r:embed="rId3"/>
          <a:stretch>
            <a:fillRect/>
          </a:stretch>
        </p:blipFill>
        <p:spPr>
          <a:xfrm>
            <a:off x="757980" y="1511138"/>
            <a:ext cx="10905066" cy="384403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0EC4120-1ADD-B5AE-EF8C-D361614362A4}"/>
              </a:ext>
            </a:extLst>
          </p:cNvPr>
          <p:cNvSpPr txBox="1"/>
          <p:nvPr/>
        </p:nvSpPr>
        <p:spPr>
          <a:xfrm>
            <a:off x="825570" y="908933"/>
            <a:ext cx="7800187" cy="707886"/>
          </a:xfrm>
          <a:prstGeom prst="rect">
            <a:avLst/>
          </a:prstGeom>
          <a:noFill/>
        </p:spPr>
        <p:txBody>
          <a:bodyPr wrap="square" rtlCol="0">
            <a:spAutoFit/>
          </a:bodyPr>
          <a:lstStyle/>
          <a:p>
            <a:r>
              <a:rPr lang="en-US" sz="4000" dirty="0"/>
              <a:t>Water Quality Standards </a:t>
            </a:r>
          </a:p>
        </p:txBody>
      </p:sp>
      <p:pic>
        <p:nvPicPr>
          <p:cNvPr id="25" name="Picture 24">
            <a:extLst>
              <a:ext uri="{FF2B5EF4-FFF2-40B4-BE49-F238E27FC236}">
                <a16:creationId xmlns:a16="http://schemas.microsoft.com/office/drawing/2014/main" id="{CAD49745-81EA-43C7-1ADC-F8CF05DC50A5}"/>
              </a:ext>
            </a:extLst>
          </p:cNvPr>
          <p:cNvPicPr>
            <a:picLocks noChangeAspect="1"/>
          </p:cNvPicPr>
          <p:nvPr/>
        </p:nvPicPr>
        <p:blipFill>
          <a:blip r:embed="rId4"/>
          <a:stretch>
            <a:fillRect/>
          </a:stretch>
        </p:blipFill>
        <p:spPr>
          <a:xfrm>
            <a:off x="5950278" y="294465"/>
            <a:ext cx="6050160" cy="912690"/>
          </a:xfrm>
          <a:prstGeom prst="rect">
            <a:avLst/>
          </a:prstGeom>
        </p:spPr>
      </p:pic>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590C2FEC-FF06-D729-88DF-15CB4B954B2D}"/>
                  </a:ext>
                </a:extLst>
              </p14:cNvPr>
              <p14:cNvContentPartPr/>
              <p14:nvPr/>
            </p14:nvContentPartPr>
            <p14:xfrm>
              <a:off x="3365280" y="2627940"/>
              <a:ext cx="786600" cy="26640"/>
            </p14:xfrm>
          </p:contentPart>
        </mc:Choice>
        <mc:Fallback xmlns="">
          <p:pic>
            <p:nvPicPr>
              <p:cNvPr id="26" name="Ink 25">
                <a:extLst>
                  <a:ext uri="{FF2B5EF4-FFF2-40B4-BE49-F238E27FC236}">
                    <a16:creationId xmlns:a16="http://schemas.microsoft.com/office/drawing/2014/main" id="{590C2FEC-FF06-D729-88DF-15CB4B954B2D}"/>
                  </a:ext>
                </a:extLst>
              </p:cNvPr>
              <p:cNvPicPr/>
              <p:nvPr/>
            </p:nvPicPr>
            <p:blipFill>
              <a:blip r:embed="rId6"/>
              <a:stretch>
                <a:fillRect/>
              </a:stretch>
            </p:blipFill>
            <p:spPr>
              <a:xfrm>
                <a:off x="3311640" y="2520300"/>
                <a:ext cx="894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5196569B-8CB8-FA0E-2003-A570B60ED24E}"/>
                  </a:ext>
                </a:extLst>
              </p14:cNvPr>
              <p14:cNvContentPartPr/>
              <p14:nvPr/>
            </p14:nvContentPartPr>
            <p14:xfrm>
              <a:off x="4965840" y="1917300"/>
              <a:ext cx="4423680" cy="90000"/>
            </p14:xfrm>
          </p:contentPart>
        </mc:Choice>
        <mc:Fallback xmlns="">
          <p:pic>
            <p:nvPicPr>
              <p:cNvPr id="27" name="Ink 26">
                <a:extLst>
                  <a:ext uri="{FF2B5EF4-FFF2-40B4-BE49-F238E27FC236}">
                    <a16:creationId xmlns:a16="http://schemas.microsoft.com/office/drawing/2014/main" id="{5196569B-8CB8-FA0E-2003-A570B60ED24E}"/>
                  </a:ext>
                </a:extLst>
              </p:cNvPr>
              <p:cNvPicPr/>
              <p:nvPr/>
            </p:nvPicPr>
            <p:blipFill>
              <a:blip r:embed="rId8"/>
              <a:stretch>
                <a:fillRect/>
              </a:stretch>
            </p:blipFill>
            <p:spPr>
              <a:xfrm>
                <a:off x="4912200" y="1809660"/>
                <a:ext cx="45313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C515B119-B529-D54E-58A6-C6B1BA59C613}"/>
                  </a:ext>
                </a:extLst>
              </p14:cNvPr>
              <p14:cNvContentPartPr/>
              <p14:nvPr/>
            </p14:nvContentPartPr>
            <p14:xfrm>
              <a:off x="2527200" y="4012860"/>
              <a:ext cx="1566360" cy="90360"/>
            </p14:xfrm>
          </p:contentPart>
        </mc:Choice>
        <mc:Fallback xmlns="">
          <p:pic>
            <p:nvPicPr>
              <p:cNvPr id="28" name="Ink 27">
                <a:extLst>
                  <a:ext uri="{FF2B5EF4-FFF2-40B4-BE49-F238E27FC236}">
                    <a16:creationId xmlns:a16="http://schemas.microsoft.com/office/drawing/2014/main" id="{C515B119-B529-D54E-58A6-C6B1BA59C613}"/>
                  </a:ext>
                </a:extLst>
              </p:cNvPr>
              <p:cNvPicPr/>
              <p:nvPr/>
            </p:nvPicPr>
            <p:blipFill>
              <a:blip r:embed="rId10"/>
              <a:stretch>
                <a:fillRect/>
              </a:stretch>
            </p:blipFill>
            <p:spPr>
              <a:xfrm>
                <a:off x="2473200" y="3905220"/>
                <a:ext cx="1674000" cy="306000"/>
              </a:xfrm>
              <a:prstGeom prst="rect">
                <a:avLst/>
              </a:prstGeom>
            </p:spPr>
          </p:pic>
        </mc:Fallback>
      </mc:AlternateContent>
      <p:pic>
        <p:nvPicPr>
          <p:cNvPr id="30" name="Picture 29">
            <a:extLst>
              <a:ext uri="{FF2B5EF4-FFF2-40B4-BE49-F238E27FC236}">
                <a16:creationId xmlns:a16="http://schemas.microsoft.com/office/drawing/2014/main" id="{82FAEF61-B85F-DA8E-5F04-374A719755E0}"/>
              </a:ext>
            </a:extLst>
          </p:cNvPr>
          <p:cNvPicPr>
            <a:picLocks noChangeAspect="1"/>
          </p:cNvPicPr>
          <p:nvPr/>
        </p:nvPicPr>
        <p:blipFill>
          <a:blip r:embed="rId11"/>
          <a:stretch>
            <a:fillRect/>
          </a:stretch>
        </p:blipFill>
        <p:spPr>
          <a:xfrm>
            <a:off x="4725663" y="5131742"/>
            <a:ext cx="6926650" cy="1355008"/>
          </a:xfrm>
          <a:prstGeom prst="rect">
            <a:avLst/>
          </a:prstGeom>
        </p:spPr>
      </p:pic>
    </p:spTree>
    <p:extLst>
      <p:ext uri="{BB962C8B-B14F-4D97-AF65-F5344CB8AC3E}">
        <p14:creationId xmlns:p14="http://schemas.microsoft.com/office/powerpoint/2010/main" val="147979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1">
            <a:extLst>
              <a:ext uri="{FF2B5EF4-FFF2-40B4-BE49-F238E27FC236}">
                <a16:creationId xmlns:a16="http://schemas.microsoft.com/office/drawing/2014/main" id="{D0394FE2-BDDA-4ECE-B320-81AE19E90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33">
            <a:extLst>
              <a:ext uri="{FF2B5EF4-FFF2-40B4-BE49-F238E27FC236}">
                <a16:creationId xmlns:a16="http://schemas.microsoft.com/office/drawing/2014/main" id="{0625AAC5-802A-4197-8804-2B78FF65C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FDB403-5213-B6A0-2B49-1869C569BACE}"/>
              </a:ext>
            </a:extLst>
          </p:cNvPr>
          <p:cNvSpPr>
            <a:spLocks noGrp="1"/>
          </p:cNvSpPr>
          <p:nvPr>
            <p:ph type="title"/>
          </p:nvPr>
        </p:nvSpPr>
        <p:spPr>
          <a:xfrm>
            <a:off x="2103120" y="310896"/>
            <a:ext cx="7982712" cy="868680"/>
          </a:xfrm>
        </p:spPr>
        <p:txBody>
          <a:bodyPr vert="horz" lIns="91440" tIns="45720" rIns="91440" bIns="45720" rtlCol="0" anchor="ctr">
            <a:normAutofit/>
          </a:bodyPr>
          <a:lstStyle/>
          <a:p>
            <a:pPr algn="ctr"/>
            <a:r>
              <a:rPr lang="en-US" sz="3700" kern="1200">
                <a:solidFill>
                  <a:schemeClr val="tx1"/>
                </a:solidFill>
                <a:latin typeface="+mj-lt"/>
                <a:ea typeface="+mj-ea"/>
                <a:cs typeface="+mj-cs"/>
              </a:rPr>
              <a:t>Results: Periodogram Water Temperature</a:t>
            </a:r>
          </a:p>
        </p:txBody>
      </p:sp>
      <p:sp>
        <p:nvSpPr>
          <p:cNvPr id="49" name="Rectangle: Rounded Corners 35">
            <a:extLst>
              <a:ext uri="{FF2B5EF4-FFF2-40B4-BE49-F238E27FC236}">
                <a16:creationId xmlns:a16="http://schemas.microsoft.com/office/drawing/2014/main" id="{A1B139DD-0E8D-42FA-9171-C5F00175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7" name="Picture 6" descr="Chart, scatter chart&#10;&#10;Description automatically generated">
            <a:extLst>
              <a:ext uri="{FF2B5EF4-FFF2-40B4-BE49-F238E27FC236}">
                <a16:creationId xmlns:a16="http://schemas.microsoft.com/office/drawing/2014/main" id="{1AE4D3CF-F926-C1DE-84B5-92346E326709}"/>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4" b="-2209"/>
          <a:stretch/>
        </p:blipFill>
        <p:spPr>
          <a:xfrm>
            <a:off x="419830" y="2128345"/>
            <a:ext cx="5577840" cy="4418759"/>
          </a:xfrm>
          <a:prstGeom prst="rect">
            <a:avLst/>
          </a:prstGeom>
        </p:spPr>
      </p:pic>
      <p:pic>
        <p:nvPicPr>
          <p:cNvPr id="9" name="Picture 8" descr="Chart, histogram&#10;&#10;Description automatically generated">
            <a:extLst>
              <a:ext uri="{FF2B5EF4-FFF2-40B4-BE49-F238E27FC236}">
                <a16:creationId xmlns:a16="http://schemas.microsoft.com/office/drawing/2014/main" id="{674E8F7B-9B84-E621-BFB9-1EAFC35CC044}"/>
              </a:ext>
            </a:extLst>
          </p:cNvPr>
          <p:cNvPicPr>
            <a:picLocks noChangeAspect="1"/>
          </p:cNvPicPr>
          <p:nvPr/>
        </p:nvPicPr>
        <p:blipFill rotWithShape="1">
          <a:blip r:embed="rId4">
            <a:extLst>
              <a:ext uri="{28A0092B-C50C-407E-A947-70E740481C1C}">
                <a14:useLocalDpi xmlns:a14="http://schemas.microsoft.com/office/drawing/2010/main" val="0"/>
              </a:ext>
            </a:extLst>
          </a:blip>
          <a:srcRect l="-1" r="4" b="-5623"/>
          <a:stretch/>
        </p:blipFill>
        <p:spPr>
          <a:xfrm>
            <a:off x="6194332" y="2128367"/>
            <a:ext cx="5577840" cy="4418737"/>
          </a:xfrm>
          <a:prstGeom prst="rect">
            <a:avLst/>
          </a:prstGeom>
        </p:spPr>
      </p:pic>
    </p:spTree>
    <p:extLst>
      <p:ext uri="{BB962C8B-B14F-4D97-AF65-F5344CB8AC3E}">
        <p14:creationId xmlns:p14="http://schemas.microsoft.com/office/powerpoint/2010/main" val="326913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C8281-8CE1-EAE3-C9CF-91CB686E23E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100"/>
              <a:t>Results: Dissolved Oxygen Trends </a:t>
            </a:r>
          </a:p>
        </p:txBody>
      </p:sp>
      <p:sp>
        <p:nvSpPr>
          <p:cNvPr id="3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histogram&#10;&#10;Description automatically generated">
            <a:extLst>
              <a:ext uri="{FF2B5EF4-FFF2-40B4-BE49-F238E27FC236}">
                <a16:creationId xmlns:a16="http://schemas.microsoft.com/office/drawing/2014/main" id="{C843671D-60B9-ACD7-C964-04CF9EA4E4B9}"/>
              </a:ext>
            </a:extLst>
          </p:cNvPr>
          <p:cNvPicPr>
            <a:picLocks noChangeAspect="1"/>
          </p:cNvPicPr>
          <p:nvPr/>
        </p:nvPicPr>
        <p:blipFill rotWithShape="1">
          <a:blip r:embed="rId3">
            <a:extLst>
              <a:ext uri="{28A0092B-C50C-407E-A947-70E740481C1C}">
                <a14:useLocalDpi xmlns:a14="http://schemas.microsoft.com/office/drawing/2010/main" val="0"/>
              </a:ext>
            </a:extLst>
          </a:blip>
          <a:srcRect l="-2917" t="-2846" r="-558" b="-5877"/>
          <a:stretch/>
        </p:blipFill>
        <p:spPr>
          <a:xfrm>
            <a:off x="6455798" y="2073718"/>
            <a:ext cx="5610179" cy="4658806"/>
          </a:xfrm>
          <a:prstGeom prst="rect">
            <a:avLst/>
          </a:prstGeom>
        </p:spPr>
      </p:pic>
      <p:pic>
        <p:nvPicPr>
          <p:cNvPr id="5" name="Picture 4" descr="Chart, scatter chart&#10;&#10;Description automatically generated">
            <a:extLst>
              <a:ext uri="{FF2B5EF4-FFF2-40B4-BE49-F238E27FC236}">
                <a16:creationId xmlns:a16="http://schemas.microsoft.com/office/drawing/2014/main" id="{018C41F4-CF4C-999B-8EF9-AA6BEA7A43A3}"/>
              </a:ext>
            </a:extLst>
          </p:cNvPr>
          <p:cNvPicPr>
            <a:picLocks noChangeAspect="1"/>
          </p:cNvPicPr>
          <p:nvPr/>
        </p:nvPicPr>
        <p:blipFill rotWithShape="1">
          <a:blip r:embed="rId4">
            <a:extLst>
              <a:ext uri="{28A0092B-C50C-407E-A947-70E740481C1C}">
                <a14:useLocalDpi xmlns:a14="http://schemas.microsoft.com/office/drawing/2010/main" val="0"/>
              </a:ext>
            </a:extLst>
          </a:blip>
          <a:srcRect l="-1" r="4" b="-3146"/>
          <a:stretch/>
        </p:blipFill>
        <p:spPr>
          <a:xfrm>
            <a:off x="477511" y="2283014"/>
            <a:ext cx="5466670" cy="4229100"/>
          </a:xfrm>
          <a:prstGeom prst="rect">
            <a:avLst/>
          </a:prstGeom>
        </p:spPr>
      </p:pic>
    </p:spTree>
    <p:extLst>
      <p:ext uri="{BB962C8B-B14F-4D97-AF65-F5344CB8AC3E}">
        <p14:creationId xmlns:p14="http://schemas.microsoft.com/office/powerpoint/2010/main" val="345941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histogram&#10;&#10;Description automatically generated">
            <a:extLst>
              <a:ext uri="{FF2B5EF4-FFF2-40B4-BE49-F238E27FC236}">
                <a16:creationId xmlns:a16="http://schemas.microsoft.com/office/drawing/2014/main" id="{FC7D9E4A-F1E4-B70D-979D-6603A3F4E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39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ight Triangle 3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56460-6921-5707-00B9-73CA06A9EF19}"/>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kern="1200">
                <a:solidFill>
                  <a:schemeClr val="tx1"/>
                </a:solidFill>
                <a:latin typeface="+mj-lt"/>
                <a:ea typeface="+mj-ea"/>
                <a:cs typeface="+mj-cs"/>
              </a:rPr>
              <a:t>Relationship Between DO and Water Temp	</a:t>
            </a:r>
          </a:p>
        </p:txBody>
      </p:sp>
      <p:pic>
        <p:nvPicPr>
          <p:cNvPr id="9" name="Picture 8" descr="Chart, scatter chart&#10;&#10;Description automatically generated">
            <a:extLst>
              <a:ext uri="{FF2B5EF4-FFF2-40B4-BE49-F238E27FC236}">
                <a16:creationId xmlns:a16="http://schemas.microsoft.com/office/drawing/2014/main" id="{C2B549DC-8831-38ED-7F5F-1C7A570FC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67" y="876974"/>
            <a:ext cx="6789369" cy="5092026"/>
          </a:xfrm>
          <a:prstGeom prst="rect">
            <a:avLst/>
          </a:prstGeom>
        </p:spPr>
      </p:pic>
    </p:spTree>
    <p:extLst>
      <p:ext uri="{BB962C8B-B14F-4D97-AF65-F5344CB8AC3E}">
        <p14:creationId xmlns:p14="http://schemas.microsoft.com/office/powerpoint/2010/main" val="148860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07970-CA7D-A285-B3C1-DDD7D4426CC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Regression Quality: Residuals</a:t>
            </a:r>
          </a:p>
        </p:txBody>
      </p:sp>
      <p:sp>
        <p:nvSpPr>
          <p:cNvPr id="45" name="Rectangle 4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FCFF9F-3831-086B-CAAB-C6B6F5E6004A}"/>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Residuals passed the Chi Squared Test for Normalcy </a:t>
            </a:r>
          </a:p>
          <a:p>
            <a:pPr indent="-228600">
              <a:lnSpc>
                <a:spcPct val="90000"/>
              </a:lnSpc>
              <a:spcAft>
                <a:spcPts val="600"/>
              </a:spcAft>
              <a:buFont typeface="Arial" panose="020B0604020202020204" pitchFamily="34" charset="0"/>
              <a:buChar char="•"/>
            </a:pPr>
            <a:r>
              <a:rPr lang="en-US" dirty="0"/>
              <a:t>Analysis of Autocorrelation of Residuals </a:t>
            </a:r>
          </a:p>
          <a:p>
            <a:pPr indent="-228600">
              <a:lnSpc>
                <a:spcPct val="90000"/>
              </a:lnSpc>
              <a:spcAft>
                <a:spcPts val="600"/>
              </a:spcAft>
              <a:buFont typeface="Arial" panose="020B0604020202020204" pitchFamily="34" charset="0"/>
              <a:buChar char="•"/>
            </a:pPr>
            <a:r>
              <a:rPr lang="en-US" dirty="0"/>
              <a:t>Passed the Chi Squared test for constant variance </a:t>
            </a:r>
          </a:p>
        </p:txBody>
      </p:sp>
      <p:sp>
        <p:nvSpPr>
          <p:cNvPr id="47" name="Rectangle 4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 bar chart&#10;&#10;Description automatically generated">
            <a:extLst>
              <a:ext uri="{FF2B5EF4-FFF2-40B4-BE49-F238E27FC236}">
                <a16:creationId xmlns:a16="http://schemas.microsoft.com/office/drawing/2014/main" id="{A63CB71C-B33B-FF9B-91D9-1D4B3C664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1202058"/>
            <a:ext cx="5628018" cy="4221013"/>
          </a:xfrm>
          <a:prstGeom prst="rect">
            <a:avLst/>
          </a:prstGeom>
        </p:spPr>
      </p:pic>
    </p:spTree>
    <p:extLst>
      <p:ext uri="{BB962C8B-B14F-4D97-AF65-F5344CB8AC3E}">
        <p14:creationId xmlns:p14="http://schemas.microsoft.com/office/powerpoint/2010/main" val="355542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7607</TotalTime>
  <Words>686</Words>
  <Application>Microsoft Office PowerPoint</Application>
  <PresentationFormat>Widescreen</PresentationFormat>
  <Paragraphs>49</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Next LT Pro</vt:lpstr>
      <vt:lpstr>Calibri</vt:lpstr>
      <vt:lpstr>Calibri Light</vt:lpstr>
      <vt:lpstr>Office Theme</vt:lpstr>
      <vt:lpstr>Water Quality Analysis </vt:lpstr>
      <vt:lpstr>PowerPoint Presentation</vt:lpstr>
      <vt:lpstr>Results: Distribution of Parameters </vt:lpstr>
      <vt:lpstr>PowerPoint Presentation</vt:lpstr>
      <vt:lpstr>Results: Periodogram Water Temperature</vt:lpstr>
      <vt:lpstr>Results: Dissolved Oxygen Trends </vt:lpstr>
      <vt:lpstr>PowerPoint Presentation</vt:lpstr>
      <vt:lpstr>Relationship Between DO and Water Temp </vt:lpstr>
      <vt:lpstr>Regression Quality: Residuals</vt:lpstr>
      <vt:lpstr>Resampled slope and Intercept with Bootstrap </vt:lpstr>
      <vt:lpstr>Results: pH Trends </vt:lpstr>
      <vt:lpstr>PowerPoint Presentation</vt:lpstr>
      <vt:lpstr>Conclusions and Further Steps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Analysis</dc:title>
  <dc:creator>Tribby, Emily L</dc:creator>
  <cp:lastModifiedBy>Tribby, Emily L</cp:lastModifiedBy>
  <cp:revision>2</cp:revision>
  <dcterms:created xsi:type="dcterms:W3CDTF">2023-04-13T14:07:41Z</dcterms:created>
  <dcterms:modified xsi:type="dcterms:W3CDTF">2023-04-19T16:47:49Z</dcterms:modified>
</cp:coreProperties>
</file>