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22"/>
  </p:notesMasterIdLst>
  <p:handoutMasterIdLst>
    <p:handoutMasterId r:id="rId23"/>
  </p:handoutMasterIdLst>
  <p:sldIdLst>
    <p:sldId id="307" r:id="rId4"/>
    <p:sldId id="280" r:id="rId5"/>
    <p:sldId id="308" r:id="rId6"/>
    <p:sldId id="269" r:id="rId7"/>
    <p:sldId id="320" r:id="rId8"/>
    <p:sldId id="309" r:id="rId9"/>
    <p:sldId id="321" r:id="rId10"/>
    <p:sldId id="310" r:id="rId11"/>
    <p:sldId id="311" r:id="rId12"/>
    <p:sldId id="314" r:id="rId13"/>
    <p:sldId id="312" r:id="rId14"/>
    <p:sldId id="322" r:id="rId15"/>
    <p:sldId id="313" r:id="rId16"/>
    <p:sldId id="315" r:id="rId17"/>
    <p:sldId id="316" r:id="rId18"/>
    <p:sldId id="317" r:id="rId19"/>
    <p:sldId id="318" r:id="rId20"/>
    <p:sldId id="319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Slab" pitchFamily="2" charset="0"/>
      <p:regular r:id="rId32"/>
      <p:bold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C6A"/>
    <a:srgbClr val="54585A"/>
    <a:srgbClr val="FFCC00"/>
    <a:srgbClr val="004376"/>
    <a:srgbClr val="F9F6E5"/>
    <a:srgbClr val="FF640F"/>
    <a:srgbClr val="B3A369"/>
    <a:srgbClr val="6D6137"/>
    <a:srgbClr val="003057"/>
    <a:srgbClr val="D6D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7" autoAdjust="0"/>
    <p:restoredTop sz="95878"/>
  </p:normalViewPr>
  <p:slideViewPr>
    <p:cSldViewPr snapToGrid="0" snapToObjects="1">
      <p:cViewPr>
        <p:scale>
          <a:sx n="105" d="100"/>
          <a:sy n="105" d="100"/>
        </p:scale>
        <p:origin x="1160" y="26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4/14/24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4/14/24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4/14/24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Investigating the Relationship between Drought Severity and Wildfires in California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963884"/>
            <a:ext cx="8906692" cy="116869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Amita Anand</a:t>
            </a:r>
          </a:p>
          <a:p>
            <a:r>
              <a:rPr lang="en-US" sz="2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EAS 4480 </a:t>
            </a:r>
          </a:p>
        </p:txBody>
      </p:sp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FC6D41-A6C2-2AF9-761E-2BED08701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H0: The distribution of the residuals of least squares regression follows a normal distribution</a:t>
            </a:r>
          </a:p>
          <a:p>
            <a:pPr marL="0" indent="0" algn="ctr">
              <a:buNone/>
            </a:pPr>
            <a:endParaRPr lang="en-US" sz="32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H1: The distribution of residuals of least squares regression does not follow a normal distribution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388EDC-E7BB-07B3-D09D-564012961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 Square Test for Normality</a:t>
            </a:r>
          </a:p>
        </p:txBody>
      </p:sp>
    </p:spTree>
    <p:extLst>
      <p:ext uri="{BB962C8B-B14F-4D97-AF65-F5344CB8AC3E}">
        <p14:creationId xmlns:p14="http://schemas.microsoft.com/office/powerpoint/2010/main" val="60657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56D3A0-985E-945D-E712-DA3595E53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Chi Squared Test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213BFB-E39F-BD63-F486-F92F1093C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511343"/>
              </p:ext>
            </p:extLst>
          </p:nvPr>
        </p:nvGraphicFramePr>
        <p:xfrm>
          <a:off x="1800352" y="1506277"/>
          <a:ext cx="8127999" cy="4022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9449921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71871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27631040"/>
                    </a:ext>
                  </a:extLst>
                </a:gridCol>
              </a:tblGrid>
              <a:tr h="80455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 Slab" pitchFamily="2" charset="0"/>
                        <a:ea typeface="Roboto Slab" pitchFamily="2" charset="0"/>
                        <a:cs typeface="Roboto Slab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Wildfire Occurrences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Acres Burned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064724"/>
                  </a:ext>
                </a:extLst>
              </a:tr>
              <a:tr h="8045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DOF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516242"/>
                  </a:ext>
                </a:extLst>
              </a:tr>
              <a:tr h="8045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Chi Squared Value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Roboto Slab" pitchFamily="2" charset="0"/>
                        <a:ea typeface="Roboto Slab" pitchFamily="2" charset="0"/>
                        <a:cs typeface="Roboto Slab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1.4496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22.1950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51939"/>
                  </a:ext>
                </a:extLst>
              </a:tr>
              <a:tr h="8045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Critical Value (95%)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5.9915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5.9915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74371"/>
                  </a:ext>
                </a:extLst>
              </a:tr>
              <a:tr h="8045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Accept H0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Reject H0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537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176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87CF-2194-846D-57AD-1F2C54F4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Analysis</a:t>
            </a:r>
          </a:p>
        </p:txBody>
      </p:sp>
    </p:spTree>
    <p:extLst>
      <p:ext uri="{BB962C8B-B14F-4D97-AF65-F5344CB8AC3E}">
        <p14:creationId xmlns:p14="http://schemas.microsoft.com/office/powerpoint/2010/main" val="195611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F336AF-6B80-FD15-27DB-08C56CDD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Analysis – D0</a:t>
            </a:r>
          </a:p>
        </p:txBody>
      </p:sp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84CB668-5B7A-188E-DBB5-51F5F555F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215483"/>
            <a:ext cx="11096115" cy="4575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48B52-A1CD-C404-C718-AB836786F5C5}"/>
              </a:ext>
            </a:extLst>
          </p:cNvPr>
          <p:cNvSpPr txBox="1"/>
          <p:nvPr/>
        </p:nvSpPr>
        <p:spPr>
          <a:xfrm>
            <a:off x="768096" y="59618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Period ~ 137 weeks/ 2.63 years</a:t>
            </a:r>
          </a:p>
        </p:txBody>
      </p:sp>
    </p:spTree>
    <p:extLst>
      <p:ext uri="{BB962C8B-B14F-4D97-AF65-F5344CB8AC3E}">
        <p14:creationId xmlns:p14="http://schemas.microsoft.com/office/powerpoint/2010/main" val="2551259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2B1F881-6EC7-BC4B-2778-CD5BFFFE3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786" y="977313"/>
            <a:ext cx="9486481" cy="49033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34A060-7F86-A8A1-9376-5732B807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Analysis – D1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A742D-D5D2-AFA9-A691-7218943C7939}"/>
              </a:ext>
            </a:extLst>
          </p:cNvPr>
          <p:cNvSpPr txBox="1"/>
          <p:nvPr/>
        </p:nvSpPr>
        <p:spPr>
          <a:xfrm>
            <a:off x="768096" y="59618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Period ~ 219 weeks/ 4.21 years</a:t>
            </a:r>
          </a:p>
        </p:txBody>
      </p:sp>
    </p:spTree>
    <p:extLst>
      <p:ext uri="{BB962C8B-B14F-4D97-AF65-F5344CB8AC3E}">
        <p14:creationId xmlns:p14="http://schemas.microsoft.com/office/powerpoint/2010/main" val="77091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4A060-7F86-A8A1-9376-5732B807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Analysis – D2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A742D-D5D2-AFA9-A691-7218943C7939}"/>
              </a:ext>
            </a:extLst>
          </p:cNvPr>
          <p:cNvSpPr txBox="1"/>
          <p:nvPr/>
        </p:nvSpPr>
        <p:spPr>
          <a:xfrm>
            <a:off x="768096" y="59618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Period ~ 274 weeks/ 5.27 years</a:t>
            </a:r>
          </a:p>
        </p:txBody>
      </p:sp>
      <p:pic>
        <p:nvPicPr>
          <p:cNvPr id="8" name="Content Placeholder 7" descr="A graph of two people&#10;&#10;Description automatically generated with medium confidence">
            <a:extLst>
              <a:ext uri="{FF2B5EF4-FFF2-40B4-BE49-F238E27FC236}">
                <a16:creationId xmlns:a16="http://schemas.microsoft.com/office/drawing/2014/main" id="{51C94ABE-6EBA-BDF4-4BBD-004AC6759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4571" y="1216025"/>
            <a:ext cx="9002858" cy="4224338"/>
          </a:xfrm>
        </p:spPr>
      </p:pic>
    </p:spTree>
    <p:extLst>
      <p:ext uri="{BB962C8B-B14F-4D97-AF65-F5344CB8AC3E}">
        <p14:creationId xmlns:p14="http://schemas.microsoft.com/office/powerpoint/2010/main" val="4099905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4A060-7F86-A8A1-9376-5732B807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Analysis – D3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A742D-D5D2-AFA9-A691-7218943C7939}"/>
              </a:ext>
            </a:extLst>
          </p:cNvPr>
          <p:cNvSpPr txBox="1"/>
          <p:nvPr/>
        </p:nvSpPr>
        <p:spPr>
          <a:xfrm>
            <a:off x="768096" y="59618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Period ~ 365 weeks/ 7.02 years</a:t>
            </a:r>
          </a:p>
        </p:txBody>
      </p:sp>
      <p:pic>
        <p:nvPicPr>
          <p:cNvPr id="7" name="Content Placeholder 6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DF77DE6D-C451-6F55-2BD6-F97740AF9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049" y="1215483"/>
            <a:ext cx="9193901" cy="4562983"/>
          </a:xfrm>
        </p:spPr>
      </p:pic>
    </p:spTree>
    <p:extLst>
      <p:ext uri="{BB962C8B-B14F-4D97-AF65-F5344CB8AC3E}">
        <p14:creationId xmlns:p14="http://schemas.microsoft.com/office/powerpoint/2010/main" val="175350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4A060-7F86-A8A1-9376-5732B807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Analysis – D4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A742D-D5D2-AFA9-A691-7218943C7939}"/>
              </a:ext>
            </a:extLst>
          </p:cNvPr>
          <p:cNvSpPr txBox="1"/>
          <p:nvPr/>
        </p:nvSpPr>
        <p:spPr>
          <a:xfrm>
            <a:off x="768096" y="596188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Period ~ 548 weeks/ 10.53 years</a:t>
            </a:r>
          </a:p>
        </p:txBody>
      </p:sp>
      <p:pic>
        <p:nvPicPr>
          <p:cNvPr id="10" name="Picture 9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BB22639-AF29-178F-3A24-A732148F9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28" y="1215483"/>
            <a:ext cx="9077030" cy="43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59A02C-A2F8-B3AD-CAA2-3802E8CBB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Least squares: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Negative correlation between drought area and wildfire occurrence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Positive but weak correlation between drought area and acres burned by wildfire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Negative/weak positive could be due to lack of data</a:t>
            </a:r>
          </a:p>
          <a:p>
            <a:pPr lvl="1"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r>
              <a:rPr lang="en-US" sz="2800" dirty="0"/>
              <a:t>Error Analysis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Bootstrap gives 95% confidence intervals for slope of LS regression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Residual for acres burned by wildfire LS is NOT normal</a:t>
            </a:r>
          </a:p>
          <a:p>
            <a:pPr lvl="1"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r>
              <a:rPr lang="en-US" sz="2800" dirty="0"/>
              <a:t>Time Series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Periods increase with drought severity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3FA278-491E-2258-1ED0-4DDFB994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1535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B86D15-F767-04EA-6B75-7E3D3D3BD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Is there a statistically significant relationship between drought severity and wildfire occurrence?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Is there a statistically significant relationship between drought severity and acres burned by wildfire?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Can the periodicity of drought severity help predict wildfires?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40CB7-1E29-9893-FCEB-9947FCBE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2075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230-838E-BEF1-A1E7-1DE7CBF8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914"/>
            <a:ext cx="11430000" cy="1014761"/>
          </a:xfrm>
        </p:spPr>
        <p:txBody>
          <a:bodyPr/>
          <a:lstStyle/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Data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8FDAFA-E3DB-7729-6E45-ACEA0FC55333}"/>
              </a:ext>
            </a:extLst>
          </p:cNvPr>
          <p:cNvGrpSpPr/>
          <p:nvPr/>
        </p:nvGrpSpPr>
        <p:grpSpPr>
          <a:xfrm>
            <a:off x="1914144" y="911649"/>
            <a:ext cx="7516368" cy="5241966"/>
            <a:chOff x="938784" y="728769"/>
            <a:chExt cx="7516368" cy="524196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166F64F-C0DE-7CED-F485-2F6C65D1598A}"/>
                </a:ext>
              </a:extLst>
            </p:cNvPr>
            <p:cNvSpPr/>
            <p:nvPr/>
          </p:nvSpPr>
          <p:spPr>
            <a:xfrm>
              <a:off x="938784" y="1938528"/>
              <a:ext cx="2852928" cy="22189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% of Total Area Covered in Drought by Severity 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3325393-01D9-CEE1-749B-D5DC426E615B}"/>
                </a:ext>
              </a:extLst>
            </p:cNvPr>
            <p:cNvSpPr/>
            <p:nvPr/>
          </p:nvSpPr>
          <p:spPr>
            <a:xfrm>
              <a:off x="5882640" y="728769"/>
              <a:ext cx="2572512" cy="16824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Wildfire Occurrence Per Year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FD9B539-8D9E-46EB-B7B4-3257B3F7F953}"/>
                </a:ext>
              </a:extLst>
            </p:cNvPr>
            <p:cNvSpPr/>
            <p:nvPr/>
          </p:nvSpPr>
          <p:spPr>
            <a:xfrm>
              <a:off x="5882640" y="4288239"/>
              <a:ext cx="2572512" cy="1682496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Acres Burned by Wildfires Per Year</a:t>
              </a:r>
            </a:p>
          </p:txBody>
        </p: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2967989B-1B45-89E0-CCFD-C216E9D21742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 flipV="1">
              <a:off x="3791712" y="1570017"/>
              <a:ext cx="2090928" cy="1477983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E4D84A3D-08C2-686B-5D79-2B7585D60840}"/>
                </a:ext>
              </a:extLst>
            </p:cNvPr>
            <p:cNvCxnSpPr>
              <a:cxnSpLocks/>
              <a:stCxn id="23" idx="3"/>
              <a:endCxn id="25" idx="1"/>
            </p:cNvCxnSpPr>
            <p:nvPr/>
          </p:nvCxnSpPr>
          <p:spPr>
            <a:xfrm>
              <a:off x="3791712" y="3048000"/>
              <a:ext cx="2090928" cy="2081487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B2A2164-4314-CF04-8CA3-9C1A67E74FCE}"/>
              </a:ext>
            </a:extLst>
          </p:cNvPr>
          <p:cNvSpPr txBox="1"/>
          <p:nvPr/>
        </p:nvSpPr>
        <p:spPr>
          <a:xfrm>
            <a:off x="280416" y="5382757"/>
            <a:ext cx="285292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Time Period:</a:t>
            </a:r>
          </a:p>
          <a:p>
            <a:pPr algn="ctr"/>
            <a:r>
              <a:rPr lang="en-US" sz="2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2000-2020</a:t>
            </a:r>
          </a:p>
          <a:p>
            <a:pPr algn="ctr"/>
            <a:r>
              <a:rPr lang="en-US" sz="2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California, USA</a:t>
            </a:r>
          </a:p>
        </p:txBody>
      </p:sp>
    </p:spTree>
    <p:extLst>
      <p:ext uri="{BB962C8B-B14F-4D97-AF65-F5344CB8AC3E}">
        <p14:creationId xmlns:p14="http://schemas.microsoft.com/office/powerpoint/2010/main" val="2361331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95E042A-48F0-47CE-AC4D-46C492F8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Analysis Methods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871B9D-EC4D-A8AA-1886-78B7C051AADB}"/>
              </a:ext>
            </a:extLst>
          </p:cNvPr>
          <p:cNvGrpSpPr/>
          <p:nvPr/>
        </p:nvGrpSpPr>
        <p:grpSpPr>
          <a:xfrm>
            <a:off x="528108" y="1767656"/>
            <a:ext cx="2695690" cy="3725333"/>
            <a:chOff x="1617091" y="1777565"/>
            <a:chExt cx="2695690" cy="37253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DA0DB9-B3DF-4041-801A-649CB64D9172}"/>
                </a:ext>
              </a:extLst>
            </p:cNvPr>
            <p:cNvSpPr/>
            <p:nvPr/>
          </p:nvSpPr>
          <p:spPr>
            <a:xfrm>
              <a:off x="1617091" y="2274220"/>
              <a:ext cx="2695690" cy="3228678"/>
            </a:xfrm>
            <a:prstGeom prst="rect">
              <a:avLst/>
            </a:prstGeom>
            <a:solidFill>
              <a:srgbClr val="D6D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 Slab" pitchFamily="2" charset="0"/>
                <a:ea typeface="Roboto Slab" pitchFamily="2" charset="0"/>
                <a:cs typeface="Roboto Slab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64F068-7C48-415A-BF48-31342BCD8197}"/>
                </a:ext>
              </a:extLst>
            </p:cNvPr>
            <p:cNvSpPr/>
            <p:nvPr/>
          </p:nvSpPr>
          <p:spPr>
            <a:xfrm>
              <a:off x="1617091" y="1777565"/>
              <a:ext cx="2695689" cy="552285"/>
            </a:xfrm>
            <a:prstGeom prst="rect">
              <a:avLst/>
            </a:prstGeom>
            <a:solidFill>
              <a:srgbClr val="B3A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 Slab" pitchFamily="2" charset="0"/>
                <a:ea typeface="Roboto Slab" pitchFamily="2" charset="0"/>
                <a:cs typeface="Roboto Slab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98D1AF-183B-4EAF-B2A2-2E3ECD8E8512}"/>
                </a:ext>
              </a:extLst>
            </p:cNvPr>
            <p:cNvSpPr txBox="1"/>
            <p:nvPr/>
          </p:nvSpPr>
          <p:spPr>
            <a:xfrm>
              <a:off x="1845738" y="2474035"/>
              <a:ext cx="2299049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Assign line of best fit using least squares regression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Report R^2 value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6F5445-7A3B-45C1-9C28-D8CE8B022BCF}"/>
                </a:ext>
              </a:extLst>
            </p:cNvPr>
            <p:cNvSpPr txBox="1"/>
            <p:nvPr/>
          </p:nvSpPr>
          <p:spPr>
            <a:xfrm>
              <a:off x="1845738" y="1891399"/>
              <a:ext cx="2167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Least Squares</a:t>
              </a:r>
              <a:endParaRPr lang="en-US" b="1" dirty="0">
                <a:latin typeface="Roboto Slab" pitchFamily="2" charset="0"/>
                <a:ea typeface="Roboto Slab" pitchFamily="2" charset="0"/>
                <a:cs typeface="Roboto Slab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00CCEF7-03AD-4771-8312-6A29AA3FE55E}"/>
              </a:ext>
            </a:extLst>
          </p:cNvPr>
          <p:cNvSpPr/>
          <p:nvPr/>
        </p:nvSpPr>
        <p:spPr>
          <a:xfrm>
            <a:off x="3400310" y="2264310"/>
            <a:ext cx="2695690" cy="3228678"/>
          </a:xfrm>
          <a:prstGeom prst="rect">
            <a:avLst/>
          </a:prstGeom>
          <a:solidFill>
            <a:srgbClr val="D6D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B2895A-F2C1-41AF-8289-8B6D75094A26}"/>
              </a:ext>
            </a:extLst>
          </p:cNvPr>
          <p:cNvSpPr/>
          <p:nvPr/>
        </p:nvSpPr>
        <p:spPr>
          <a:xfrm>
            <a:off x="3400310" y="1767655"/>
            <a:ext cx="2695689" cy="5522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42B63E-90FB-4F41-96DB-A8EA4E621C17}"/>
              </a:ext>
            </a:extLst>
          </p:cNvPr>
          <p:cNvSpPr txBox="1"/>
          <p:nvPr/>
        </p:nvSpPr>
        <p:spPr>
          <a:xfrm>
            <a:off x="3583994" y="2464125"/>
            <a:ext cx="229904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Access regression reproducibility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Calculate 95% confidence intervals for slope of regression lines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>
              <a:spcAft>
                <a:spcPts val="600"/>
              </a:spcAft>
            </a:pPr>
            <a:endParaRPr lang="en-US" sz="1400" dirty="0">
              <a:solidFill>
                <a:srgbClr val="000000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>
              <a:spcAft>
                <a:spcPts val="600"/>
              </a:spcAft>
            </a:pPr>
            <a:endParaRPr lang="en-US" sz="1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F7A9FD-CF9A-4875-8942-7D78DAE5ED69}"/>
              </a:ext>
            </a:extLst>
          </p:cNvPr>
          <p:cNvSpPr txBox="1"/>
          <p:nvPr/>
        </p:nvSpPr>
        <p:spPr>
          <a:xfrm>
            <a:off x="3583994" y="1892776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Bootstrap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361AB5-2D72-277D-5882-3276A0B47771}"/>
              </a:ext>
            </a:extLst>
          </p:cNvPr>
          <p:cNvGrpSpPr/>
          <p:nvPr/>
        </p:nvGrpSpPr>
        <p:grpSpPr>
          <a:xfrm>
            <a:off x="9115310" y="1767655"/>
            <a:ext cx="2695690" cy="3716185"/>
            <a:chOff x="7541616" y="1776804"/>
            <a:chExt cx="2695690" cy="371618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C90E278-EBC6-4ECC-9F00-698D37018B02}"/>
                </a:ext>
              </a:extLst>
            </p:cNvPr>
            <p:cNvSpPr/>
            <p:nvPr/>
          </p:nvSpPr>
          <p:spPr>
            <a:xfrm>
              <a:off x="7541616" y="2264311"/>
              <a:ext cx="2695690" cy="3228678"/>
            </a:xfrm>
            <a:prstGeom prst="rect">
              <a:avLst/>
            </a:prstGeom>
            <a:solidFill>
              <a:srgbClr val="D6DB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 Slab" pitchFamily="2" charset="0"/>
                <a:ea typeface="Roboto Slab" pitchFamily="2" charset="0"/>
                <a:cs typeface="Roboto Slab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6254BB-D654-4A3B-A599-0ACE67F2A3E1}"/>
                </a:ext>
              </a:extLst>
            </p:cNvPr>
            <p:cNvSpPr/>
            <p:nvPr/>
          </p:nvSpPr>
          <p:spPr>
            <a:xfrm>
              <a:off x="7541616" y="1776804"/>
              <a:ext cx="2695689" cy="552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 Slab" pitchFamily="2" charset="0"/>
                <a:ea typeface="Roboto Slab" pitchFamily="2" charset="0"/>
                <a:cs typeface="Roboto Slab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7E11D1-CA5D-4D05-AECD-DA01C98E77C9}"/>
                </a:ext>
              </a:extLst>
            </p:cNvPr>
            <p:cNvSpPr txBox="1"/>
            <p:nvPr/>
          </p:nvSpPr>
          <p:spPr>
            <a:xfrm>
              <a:off x="7725300" y="2464126"/>
              <a:ext cx="2299049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Identify tends in drought occurrence and severity over a period of 20 years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Compute periodogram to identify the period (if any) of drought occurrence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39B987-20D9-4D52-807C-7E432CC787F3}"/>
                </a:ext>
              </a:extLst>
            </p:cNvPr>
            <p:cNvSpPr txBox="1"/>
            <p:nvPr/>
          </p:nvSpPr>
          <p:spPr>
            <a:xfrm>
              <a:off x="7725300" y="1887986"/>
              <a:ext cx="2167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Roboto Slab" pitchFamily="2" charset="0"/>
                  <a:ea typeface="Roboto Slab" pitchFamily="2" charset="0"/>
                  <a:cs typeface="Roboto Slab" pitchFamily="2" charset="0"/>
                </a:rPr>
                <a:t>Periodogram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1844D41-8BBC-CCAF-5165-7A8EE21EC04A}"/>
              </a:ext>
            </a:extLst>
          </p:cNvPr>
          <p:cNvSpPr/>
          <p:nvPr/>
        </p:nvSpPr>
        <p:spPr>
          <a:xfrm>
            <a:off x="6279683" y="2267326"/>
            <a:ext cx="2695690" cy="3228678"/>
          </a:xfrm>
          <a:prstGeom prst="rect">
            <a:avLst/>
          </a:prstGeom>
          <a:solidFill>
            <a:srgbClr val="D6D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B931E-82EE-8D37-A938-1628F68E2DEF}"/>
              </a:ext>
            </a:extLst>
          </p:cNvPr>
          <p:cNvSpPr/>
          <p:nvPr/>
        </p:nvSpPr>
        <p:spPr>
          <a:xfrm>
            <a:off x="6279683" y="1770671"/>
            <a:ext cx="2695689" cy="5522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002B3-200C-16EC-3D20-B7BD89E62BA5}"/>
              </a:ext>
            </a:extLst>
          </p:cNvPr>
          <p:cNvSpPr txBox="1"/>
          <p:nvPr/>
        </p:nvSpPr>
        <p:spPr>
          <a:xfrm>
            <a:off x="6463367" y="2467141"/>
            <a:ext cx="2299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Compute stem plot of residuals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Perform Chi Squared test for normality on residual terms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D2653-518B-B82E-868E-977B3F43D23E}"/>
              </a:ext>
            </a:extLst>
          </p:cNvPr>
          <p:cNvSpPr txBox="1"/>
          <p:nvPr/>
        </p:nvSpPr>
        <p:spPr>
          <a:xfrm>
            <a:off x="6463367" y="1895792"/>
            <a:ext cx="21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Test of Normality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0EFDF8-DA15-15A9-230C-E9F9740234ED}"/>
              </a:ext>
            </a:extLst>
          </p:cNvPr>
          <p:cNvSpPr/>
          <p:nvPr/>
        </p:nvSpPr>
        <p:spPr>
          <a:xfrm>
            <a:off x="528109" y="1215483"/>
            <a:ext cx="2695688" cy="4304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Regression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FDA87B-DCA9-89D6-28AC-40099791680D}"/>
              </a:ext>
            </a:extLst>
          </p:cNvPr>
          <p:cNvSpPr/>
          <p:nvPr/>
        </p:nvSpPr>
        <p:spPr>
          <a:xfrm>
            <a:off x="3385673" y="1193033"/>
            <a:ext cx="5582532" cy="4304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Error Analysis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4005DD-9C61-B996-BA33-9B5FAC1D63DF}"/>
              </a:ext>
            </a:extLst>
          </p:cNvPr>
          <p:cNvSpPr/>
          <p:nvPr/>
        </p:nvSpPr>
        <p:spPr>
          <a:xfrm>
            <a:off x="9130082" y="1177591"/>
            <a:ext cx="2680918" cy="4304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Time Series</a:t>
            </a:r>
          </a:p>
        </p:txBody>
      </p:sp>
    </p:spTree>
    <p:extLst>
      <p:ext uri="{BB962C8B-B14F-4D97-AF65-F5344CB8AC3E}">
        <p14:creationId xmlns:p14="http://schemas.microsoft.com/office/powerpoint/2010/main" val="186103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3CFF-3069-E995-90A2-95A755E1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Regression</a:t>
            </a:r>
          </a:p>
        </p:txBody>
      </p:sp>
    </p:spTree>
    <p:extLst>
      <p:ext uri="{BB962C8B-B14F-4D97-AF65-F5344CB8AC3E}">
        <p14:creationId xmlns:p14="http://schemas.microsoft.com/office/powerpoint/2010/main" val="13663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0C19C1-B55F-5FB3-7D65-28AAA93C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 Regression Results</a:t>
            </a:r>
          </a:p>
        </p:txBody>
      </p:sp>
      <p:pic>
        <p:nvPicPr>
          <p:cNvPr id="5" name="Picture 4" descr="A graph with orange dots&#10;&#10;Description automatically generated">
            <a:extLst>
              <a:ext uri="{FF2B5EF4-FFF2-40B4-BE49-F238E27FC236}">
                <a16:creationId xmlns:a16="http://schemas.microsoft.com/office/drawing/2014/main" id="{121EAC5B-C531-3637-07A5-6EFA0919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" y="1121663"/>
            <a:ext cx="6093182" cy="4539141"/>
          </a:xfrm>
          <a:prstGeom prst="rect">
            <a:avLst/>
          </a:prstGeom>
        </p:spPr>
      </p:pic>
      <p:pic>
        <p:nvPicPr>
          <p:cNvPr id="7" name="Picture 6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20AA7E93-700E-BF66-5CFD-EDE50AEDC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599" y="1114900"/>
            <a:ext cx="5834401" cy="4539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D1F6E4-3AE1-FD62-85BF-04894160DD94}"/>
              </a:ext>
            </a:extLst>
          </p:cNvPr>
          <p:cNvSpPr txBox="1"/>
          <p:nvPr/>
        </p:nvSpPr>
        <p:spPr>
          <a:xfrm>
            <a:off x="2026391" y="5736337"/>
            <a:ext cx="326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R^2 = 0.0371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1144C-B01B-C5A5-4799-6791A9B15626}"/>
              </a:ext>
            </a:extLst>
          </p:cNvPr>
          <p:cNvSpPr txBox="1"/>
          <p:nvPr/>
        </p:nvSpPr>
        <p:spPr>
          <a:xfrm>
            <a:off x="7876034" y="5743100"/>
            <a:ext cx="326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R^2 = 0.0477</a:t>
            </a:r>
          </a:p>
        </p:txBody>
      </p:sp>
    </p:spTree>
    <p:extLst>
      <p:ext uri="{BB962C8B-B14F-4D97-AF65-F5344CB8AC3E}">
        <p14:creationId xmlns:p14="http://schemas.microsoft.com/office/powerpoint/2010/main" val="1474581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51CF-0BB9-9B37-9EBE-505636EF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</a:t>
            </a:r>
          </a:p>
        </p:txBody>
      </p:sp>
    </p:spTree>
    <p:extLst>
      <p:ext uri="{BB962C8B-B14F-4D97-AF65-F5344CB8AC3E}">
        <p14:creationId xmlns:p14="http://schemas.microsoft.com/office/powerpoint/2010/main" val="179374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76DDC1-FA58-9CC8-9BFD-8C37C5FC0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 Results</a:t>
            </a:r>
          </a:p>
        </p:txBody>
      </p:sp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65698C94-5910-A9EE-490B-2A5BD699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143" y="1246632"/>
            <a:ext cx="5606271" cy="4480560"/>
          </a:xfrm>
          <a:prstGeom prst="rect">
            <a:avLst/>
          </a:prstGeom>
        </p:spPr>
      </p:pic>
      <p:pic>
        <p:nvPicPr>
          <p:cNvPr id="7" name="Picture 6" descr="A graph of a blue and black graph&#10;&#10;Description automatically generated with medium confidence">
            <a:extLst>
              <a:ext uri="{FF2B5EF4-FFF2-40B4-BE49-F238E27FC236}">
                <a16:creationId xmlns:a16="http://schemas.microsoft.com/office/drawing/2014/main" id="{5D45A7D4-EDE0-B724-2EE8-F92D8E280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246632"/>
            <a:ext cx="5687296" cy="4480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31F40-A4C6-7901-784A-42C14C579B3E}"/>
              </a:ext>
            </a:extLst>
          </p:cNvPr>
          <p:cNvSpPr txBox="1"/>
          <p:nvPr/>
        </p:nvSpPr>
        <p:spPr>
          <a:xfrm>
            <a:off x="1444615" y="5628394"/>
            <a:ext cx="3560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95% CI = [-16.8238, 5.0099]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86FC7-BA53-7463-5EEE-CBE3AE6E1677}"/>
              </a:ext>
            </a:extLst>
          </p:cNvPr>
          <p:cNvSpPr txBox="1"/>
          <p:nvPr/>
        </p:nvSpPr>
        <p:spPr>
          <a:xfrm>
            <a:off x="7092423" y="561136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95% CI = [-1.1029e+03, 1.3141e+04]</a:t>
            </a:r>
          </a:p>
        </p:txBody>
      </p:sp>
    </p:spTree>
    <p:extLst>
      <p:ext uri="{BB962C8B-B14F-4D97-AF65-F5344CB8AC3E}">
        <p14:creationId xmlns:p14="http://schemas.microsoft.com/office/powerpoint/2010/main" val="119564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7EEEDEF4-D84D-DE7D-1AF9-FAC032445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488" y="1215483"/>
            <a:ext cx="5374475" cy="4224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889D6D-BFA3-D800-6500-A8E133FD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Plots of Residuals</a:t>
            </a:r>
          </a:p>
        </p:txBody>
      </p:sp>
      <p:pic>
        <p:nvPicPr>
          <p:cNvPr id="7" name="Picture 6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F9D9B302-D8A8-98A1-360C-AB819B2D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556" y="1215483"/>
            <a:ext cx="527925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4593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13115</TotalTime>
  <Words>401</Words>
  <Application>Microsoft Macintosh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Roboto Slab</vt:lpstr>
      <vt:lpstr>Arial</vt:lpstr>
      <vt:lpstr>Roboto</vt:lpstr>
      <vt:lpstr>Calibri</vt:lpstr>
      <vt:lpstr>Title Page</vt:lpstr>
      <vt:lpstr>Dividers</vt:lpstr>
      <vt:lpstr>Content Page</vt:lpstr>
      <vt:lpstr>Investigating the Relationship between Drought Severity and Wildfires in California</vt:lpstr>
      <vt:lpstr>Questions</vt:lpstr>
      <vt:lpstr>Data</vt:lpstr>
      <vt:lpstr>Analysis Methods</vt:lpstr>
      <vt:lpstr>Least Squares Regression</vt:lpstr>
      <vt:lpstr>Least Squares Regression Results</vt:lpstr>
      <vt:lpstr>Error Analysis</vt:lpstr>
      <vt:lpstr>Bootstrap Results</vt:lpstr>
      <vt:lpstr>Stem Plots of Residuals</vt:lpstr>
      <vt:lpstr>Chi Square Test for Normality</vt:lpstr>
      <vt:lpstr>Results of Chi Squared Test</vt:lpstr>
      <vt:lpstr>Time Series Analysis</vt:lpstr>
      <vt:lpstr>Time Series Analysis – D0</vt:lpstr>
      <vt:lpstr>Time Series Analysis – D1</vt:lpstr>
      <vt:lpstr>Time Series Analysis – D2</vt:lpstr>
      <vt:lpstr>Time Series Analysis – D3</vt:lpstr>
      <vt:lpstr>Time Series Analysis – D4</vt:lpstr>
      <vt:lpstr>Conclusions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Anand, Amita L</cp:lastModifiedBy>
  <cp:revision>45</cp:revision>
  <dcterms:created xsi:type="dcterms:W3CDTF">2022-08-24T13:02:54Z</dcterms:created>
  <dcterms:modified xsi:type="dcterms:W3CDTF">2024-04-16T19:25:18Z</dcterms:modified>
</cp:coreProperties>
</file>