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8288000" cy="10287000"/>
  <p:notesSz cx="6858000" cy="9144000"/>
  <p:embeddedFontLst>
    <p:embeddedFont>
      <p:font typeface="Playfair Display" pitchFamily="2" charset="77"/>
      <p:regular r:id="rId10"/>
      <p:bold r:id="rId11"/>
    </p:embeddedFont>
    <p:embeddedFont>
      <p:font typeface="Public Sans" pitchFamily="2" charset="77"/>
      <p:regular r:id="rId12"/>
    </p:embeddedFont>
    <p:embeddedFont>
      <p:font typeface="Public Sans Bold" pitchFamily="2" charset="7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6" autoAdjust="0"/>
  </p:normalViewPr>
  <p:slideViewPr>
    <p:cSldViewPr>
      <p:cViewPr varScale="1">
        <p:scale>
          <a:sx n="68" d="100"/>
          <a:sy n="68" d="100"/>
        </p:scale>
        <p:origin x="10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iencedirect.com/science/article/pii/B97803239079890010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595530" y="8993505"/>
            <a:ext cx="4363093" cy="983514"/>
          </a:xfrm>
          <a:custGeom>
            <a:avLst/>
            <a:gdLst/>
            <a:ahLst/>
            <a:cxnLst/>
            <a:rect l="l" t="t" r="r" b="b"/>
            <a:pathLst>
              <a:path w="4363093" h="983514">
                <a:moveTo>
                  <a:pt x="0" y="0"/>
                </a:moveTo>
                <a:lnTo>
                  <a:pt x="4363093" y="0"/>
                </a:lnTo>
                <a:lnTo>
                  <a:pt x="4363093" y="983514"/>
                </a:lnTo>
                <a:lnTo>
                  <a:pt x="0" y="983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82" y="4747842"/>
            <a:ext cx="16230600" cy="49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0"/>
              </a:lnSpc>
              <a:spcBef>
                <a:spcPct val="0"/>
              </a:spcBef>
            </a:pPr>
            <a:r>
              <a:rPr lang="en-US" sz="2814" spc="638">
                <a:solidFill>
                  <a:srgbClr val="2B2C30"/>
                </a:solidFill>
                <a:latin typeface="Public Sans Bold"/>
              </a:rPr>
              <a:t>Cecilia Guterman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0974" y="2028900"/>
            <a:ext cx="16408332" cy="238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9999" spc="49">
                <a:solidFill>
                  <a:srgbClr val="2B2C30"/>
                </a:solidFill>
                <a:latin typeface="Playfair Display"/>
              </a:rPr>
              <a:t>Comparison of Estuary Inflow &amp; Nutrients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6407" y="8917305"/>
            <a:ext cx="7862435" cy="4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 dirty="0">
                <a:solidFill>
                  <a:srgbClr val="2B2C30"/>
                </a:solidFill>
                <a:latin typeface="Public Sans"/>
              </a:rPr>
              <a:t>EAS4480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54061" y="6179813"/>
            <a:ext cx="6319860" cy="3563325"/>
          </a:xfrm>
          <a:custGeom>
            <a:avLst/>
            <a:gdLst/>
            <a:ahLst/>
            <a:cxnLst/>
            <a:rect l="l" t="t" r="r" b="b"/>
            <a:pathLst>
              <a:path w="6319860" h="3563325">
                <a:moveTo>
                  <a:pt x="0" y="0"/>
                </a:moveTo>
                <a:lnTo>
                  <a:pt x="6319860" y="0"/>
                </a:lnTo>
                <a:lnTo>
                  <a:pt x="6319860" y="3563326"/>
                </a:lnTo>
                <a:lnTo>
                  <a:pt x="0" y="3563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85006" y="6179813"/>
            <a:ext cx="2674294" cy="3563325"/>
          </a:xfrm>
          <a:custGeom>
            <a:avLst/>
            <a:gdLst/>
            <a:ahLst/>
            <a:cxnLst/>
            <a:rect l="l" t="t" r="r" b="b"/>
            <a:pathLst>
              <a:path w="2674294" h="3563325">
                <a:moveTo>
                  <a:pt x="0" y="0"/>
                </a:moveTo>
                <a:lnTo>
                  <a:pt x="2674294" y="0"/>
                </a:lnTo>
                <a:lnTo>
                  <a:pt x="2674294" y="3563326"/>
                </a:lnTo>
                <a:lnTo>
                  <a:pt x="0" y="3563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UNDERLYING SCIENCE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689" y="2122290"/>
            <a:ext cx="16230611" cy="455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Estuary - where a river (freshwater) meets the sea (saltwater) (</a:t>
            </a:r>
            <a:r>
              <a:rPr lang="en-US" sz="2799" u="sng">
                <a:solidFill>
                  <a:srgbClr val="2B2C30"/>
                </a:solidFill>
                <a:latin typeface="Public Sans"/>
                <a:hlinkClick r:id="rId4" tooltip="https://www.sciencedirect.com/science/article/pii/B9780323907989001086"/>
              </a:rPr>
              <a:t>x</a:t>
            </a:r>
            <a:r>
              <a:rPr lang="en-US" sz="2799">
                <a:solidFill>
                  <a:srgbClr val="2B2C30"/>
                </a:solidFill>
                <a:latin typeface="Public Sans"/>
              </a:rPr>
              <a:t>)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Inflow - incoming freshwater to the estuary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It is thought that inflow is an important source of nutrients to estuaries </a:t>
            </a:r>
          </a:p>
          <a:p>
            <a:pPr marL="1209039" lvl="2" indent="-403013">
              <a:lnSpc>
                <a:spcPts val="5235"/>
              </a:lnSpc>
              <a:buFont typeface="Arial"/>
              <a:buChar char="⚬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One experiment found a correlation between inflow and phytoplankton (</a:t>
            </a:r>
            <a:r>
              <a:rPr lang="en-US" sz="2799" u="sng">
                <a:solidFill>
                  <a:srgbClr val="2B2C30"/>
                </a:solidFill>
                <a:latin typeface="Public Sans"/>
                <a:hlinkClick r:id="rId4" tooltip="https://www.sciencedirect.com/science/article/pii/B9780323907989001086"/>
              </a:rPr>
              <a:t>x</a:t>
            </a:r>
            <a:r>
              <a:rPr lang="en-US" sz="2799">
                <a:solidFill>
                  <a:srgbClr val="2B2C30"/>
                </a:solidFill>
                <a:latin typeface="Public Sans"/>
              </a:rPr>
              <a:t>)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Nitrogen, bioavailable as nitrite and nitrate, is a major nutrient needed for photosynthesis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Given all this, I wanted to see if I could find a statistical correlation between inflow and nitrogen concentrations in an estuary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28170" y="5771801"/>
            <a:ext cx="6444048" cy="3185159"/>
          </a:xfrm>
          <a:custGeom>
            <a:avLst/>
            <a:gdLst/>
            <a:ahLst/>
            <a:cxnLst/>
            <a:rect l="l" t="t" r="r" b="b"/>
            <a:pathLst>
              <a:path w="6444048" h="3185159">
                <a:moveTo>
                  <a:pt x="0" y="0"/>
                </a:moveTo>
                <a:lnTo>
                  <a:pt x="6444047" y="0"/>
                </a:lnTo>
                <a:lnTo>
                  <a:pt x="6444047" y="3185158"/>
                </a:lnTo>
                <a:lnTo>
                  <a:pt x="0" y="318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52519" y="2171503"/>
            <a:ext cx="6562152" cy="1008041"/>
          </a:xfrm>
          <a:custGeom>
            <a:avLst/>
            <a:gdLst/>
            <a:ahLst/>
            <a:cxnLst/>
            <a:rect l="l" t="t" r="r" b="b"/>
            <a:pathLst>
              <a:path w="6562152" h="1008041">
                <a:moveTo>
                  <a:pt x="0" y="0"/>
                </a:moveTo>
                <a:lnTo>
                  <a:pt x="6562152" y="0"/>
                </a:lnTo>
                <a:lnTo>
                  <a:pt x="6562152" y="1008041"/>
                </a:lnTo>
                <a:lnTo>
                  <a:pt x="0" y="1008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167131" y="6282243"/>
            <a:ext cx="8414623" cy="2164273"/>
          </a:xfrm>
          <a:custGeom>
            <a:avLst/>
            <a:gdLst/>
            <a:ahLst/>
            <a:cxnLst/>
            <a:rect l="l" t="t" r="r" b="b"/>
            <a:pathLst>
              <a:path w="8414623" h="2164273">
                <a:moveTo>
                  <a:pt x="0" y="0"/>
                </a:moveTo>
                <a:lnTo>
                  <a:pt x="8414623" y="0"/>
                </a:lnTo>
                <a:lnTo>
                  <a:pt x="8414623" y="2164274"/>
                </a:lnTo>
                <a:lnTo>
                  <a:pt x="0" y="216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689" y="2122290"/>
            <a:ext cx="16208782" cy="258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Galveston Bay Regional Monitoring Database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Inflows: Monthly values in acre-feet going back to 1941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Nitrogen: Nitrite + Nitrate (mg/L) (and some other values) in mg/L at irregular intervals going back to 1969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87445" y="2312790"/>
            <a:ext cx="4178015" cy="5146092"/>
          </a:xfrm>
          <a:custGeom>
            <a:avLst/>
            <a:gdLst/>
            <a:ahLst/>
            <a:cxnLst/>
            <a:rect l="l" t="t" r="r" b="b"/>
            <a:pathLst>
              <a:path w="4178015" h="5146092">
                <a:moveTo>
                  <a:pt x="0" y="0"/>
                </a:moveTo>
                <a:lnTo>
                  <a:pt x="4178015" y="0"/>
                </a:lnTo>
                <a:lnTo>
                  <a:pt x="4178015" y="5146092"/>
                </a:lnTo>
                <a:lnTo>
                  <a:pt x="0" y="5146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346796" y="6837038"/>
            <a:ext cx="3104992" cy="3297252"/>
          </a:xfrm>
          <a:custGeom>
            <a:avLst/>
            <a:gdLst/>
            <a:ahLst/>
            <a:cxnLst/>
            <a:rect l="l" t="t" r="r" b="b"/>
            <a:pathLst>
              <a:path w="3104992" h="3297252">
                <a:moveTo>
                  <a:pt x="0" y="0"/>
                </a:moveTo>
                <a:lnTo>
                  <a:pt x="3104993" y="0"/>
                </a:lnTo>
                <a:lnTo>
                  <a:pt x="3104993" y="3297252"/>
                </a:lnTo>
                <a:lnTo>
                  <a:pt x="0" y="3297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863791" y="6837038"/>
            <a:ext cx="2328005" cy="3297252"/>
          </a:xfrm>
          <a:custGeom>
            <a:avLst/>
            <a:gdLst/>
            <a:ahLst/>
            <a:cxnLst/>
            <a:rect l="l" t="t" r="r" b="b"/>
            <a:pathLst>
              <a:path w="2328005" h="3297252">
                <a:moveTo>
                  <a:pt x="0" y="0"/>
                </a:moveTo>
                <a:lnTo>
                  <a:pt x="2328005" y="0"/>
                </a:lnTo>
                <a:lnTo>
                  <a:pt x="2328005" y="3297252"/>
                </a:lnTo>
                <a:lnTo>
                  <a:pt x="0" y="329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DATA - MAKING IT USABLE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689" y="2122290"/>
            <a:ext cx="16208782" cy="455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Removed data from before 2010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Nutrients</a:t>
            </a:r>
          </a:p>
          <a:p>
            <a:pPr marL="1209039" lvl="2" indent="-403013">
              <a:lnSpc>
                <a:spcPts val="5235"/>
              </a:lnSpc>
              <a:buFont typeface="Arial"/>
              <a:buChar char="⚬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Removed non-Nitrogen measurements</a:t>
            </a:r>
          </a:p>
          <a:p>
            <a:pPr marL="1209039" lvl="2" indent="-403013">
              <a:lnSpc>
                <a:spcPts val="5235"/>
              </a:lnSpc>
              <a:buFont typeface="Arial"/>
              <a:buChar char="⚬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Removed data from sites not within the estuary </a:t>
            </a:r>
          </a:p>
          <a:p>
            <a:pPr marL="1209039" lvl="2" indent="-403013">
              <a:lnSpc>
                <a:spcPts val="5235"/>
              </a:lnSpc>
              <a:buFont typeface="Arial"/>
              <a:buChar char="⚬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Calculated a monthly mean (for every month that there was data)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Inflows</a:t>
            </a:r>
          </a:p>
          <a:p>
            <a:pPr marL="1209039" lvl="2" indent="-403013">
              <a:lnSpc>
                <a:spcPts val="5235"/>
              </a:lnSpc>
              <a:buFont typeface="Arial"/>
              <a:buChar char="⚬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Removed months that did not have nutrient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1905127"/>
            <a:ext cx="16208782" cy="3895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Calculated the Pearson Correlation Coefficient to test the linear relationship between inflow and Nitrogen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Found that r = 0.3355, meaning there is a medium positive correlation between the two variables (0.3 &lt; r &lt; 0.5)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Found that p = 0.0027 (p &lt; 0.05), so the correlation is significant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Confidence interval of r = 0.1220 to 0.5192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2420" y="6929783"/>
            <a:ext cx="6933233" cy="919324"/>
          </a:xfrm>
          <a:custGeom>
            <a:avLst/>
            <a:gdLst/>
            <a:ahLst/>
            <a:cxnLst/>
            <a:rect l="l" t="t" r="r" b="b"/>
            <a:pathLst>
              <a:path w="6933233" h="919324">
                <a:moveTo>
                  <a:pt x="0" y="0"/>
                </a:moveTo>
                <a:lnTo>
                  <a:pt x="6933234" y="0"/>
                </a:lnTo>
                <a:lnTo>
                  <a:pt x="6933234" y="919323"/>
                </a:lnTo>
                <a:lnTo>
                  <a:pt x="0" y="919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STATISTICS: CORRELATION TEST</a:t>
            </a:r>
          </a:p>
        </p:txBody>
      </p:sp>
      <p:sp>
        <p:nvSpPr>
          <p:cNvPr id="6" name="Freeform 6"/>
          <p:cNvSpPr/>
          <p:nvPr/>
        </p:nvSpPr>
        <p:spPr>
          <a:xfrm>
            <a:off x="1588427" y="6096000"/>
            <a:ext cx="7522836" cy="3940163"/>
          </a:xfrm>
          <a:custGeom>
            <a:avLst/>
            <a:gdLst/>
            <a:ahLst/>
            <a:cxnLst/>
            <a:rect l="l" t="t" r="r" b="b"/>
            <a:pathLst>
              <a:path w="7522836" h="3940163">
                <a:moveTo>
                  <a:pt x="0" y="0"/>
                </a:moveTo>
                <a:lnTo>
                  <a:pt x="7522835" y="0"/>
                </a:lnTo>
                <a:lnTo>
                  <a:pt x="7522835" y="3940163"/>
                </a:lnTo>
                <a:lnTo>
                  <a:pt x="0" y="3940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569356" y="3388988"/>
            <a:ext cx="10125738" cy="5364487"/>
          </a:xfrm>
          <a:custGeom>
            <a:avLst/>
            <a:gdLst/>
            <a:ahLst/>
            <a:cxnLst/>
            <a:rect l="l" t="t" r="r" b="b"/>
            <a:pathLst>
              <a:path w="10125738" h="5364487">
                <a:moveTo>
                  <a:pt x="0" y="0"/>
                </a:moveTo>
                <a:lnTo>
                  <a:pt x="10125738" y="0"/>
                </a:lnTo>
                <a:lnTo>
                  <a:pt x="10125738" y="5364487"/>
                </a:lnTo>
                <a:lnTo>
                  <a:pt x="0" y="5364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STATISTICS: BOOTSTRAP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689" y="2122290"/>
            <a:ext cx="7877184" cy="12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Uncertainties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</a:rPr>
              <a:t>Mean = 0.3440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20400" y="5026459"/>
            <a:ext cx="6876293" cy="3932486"/>
          </a:xfrm>
          <a:custGeom>
            <a:avLst/>
            <a:gdLst/>
            <a:ahLst/>
            <a:cxnLst/>
            <a:rect l="l" t="t" r="r" b="b"/>
            <a:pathLst>
              <a:path w="9086093" h="4656509">
                <a:moveTo>
                  <a:pt x="0" y="0"/>
                </a:moveTo>
                <a:lnTo>
                  <a:pt x="9086093" y="0"/>
                </a:lnTo>
                <a:lnTo>
                  <a:pt x="9086093" y="4656509"/>
                </a:lnTo>
                <a:lnTo>
                  <a:pt x="0" y="465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CONCLUSIONS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689" y="2122290"/>
            <a:ext cx="16230611" cy="525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There is a positive correlation between inflows and nitrogen concentrations in the Galveston Bay estuary 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Correlation does not mean causation</a:t>
            </a:r>
          </a:p>
          <a:p>
            <a:pPr marL="1209039" lvl="2" indent="-403013">
              <a:lnSpc>
                <a:spcPts val="5235"/>
              </a:lnSpc>
              <a:buFont typeface="Arial"/>
              <a:buChar char="⚬"/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Cannot conclude that the increase in nutrients are due to inflows</a:t>
            </a:r>
          </a:p>
          <a:p>
            <a:pPr marL="806026" lvl="2"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Future Analyses </a:t>
            </a:r>
          </a:p>
          <a:p>
            <a:pPr marL="1263226" lvl="2" indent="-457200">
              <a:lnSpc>
                <a:spcPts val="5235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Periodicity -&gt; Is there a connection between </a:t>
            </a:r>
          </a:p>
          <a:p>
            <a:pPr marL="806026" lvl="2"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month/season and inflows/nutrients? </a:t>
            </a:r>
          </a:p>
          <a:p>
            <a:pPr marL="806026" lvl="2">
              <a:lnSpc>
                <a:spcPts val="5235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0974" y="2332416"/>
            <a:ext cx="16408332" cy="208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308</Words>
  <Application>Microsoft Macintosh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Public Sans</vt:lpstr>
      <vt:lpstr>Playfair Display</vt:lpstr>
      <vt:lpstr>Calibri</vt:lpstr>
      <vt:lpstr>Public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EAS4480 Final Presentation</dc:title>
  <cp:lastModifiedBy>Guterman, Cecilia G</cp:lastModifiedBy>
  <cp:revision>4</cp:revision>
  <dcterms:created xsi:type="dcterms:W3CDTF">2006-08-16T00:00:00Z</dcterms:created>
  <dcterms:modified xsi:type="dcterms:W3CDTF">2024-04-16T19:29:54Z</dcterms:modified>
  <dc:identifier>DAGCi6VPniI</dc:identifier>
</cp:coreProperties>
</file>