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verage"/>
      <p:regular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swa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verag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c1e4f5611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c1e4f5611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c1e4f5611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c1e4f5611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c1e4f5611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c1e4f5611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c1e4f5611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cc1e4f5611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c1a6781b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c1a6781b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c1a6781b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c1a6781b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c1a6781b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c1a6781b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c1a6781b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c1a6781b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c1a6781b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c1a6781b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c1a6781b0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c1a6781b0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cc1e4f561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cc1e4f561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c1e4f5611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c1e4f5611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of El Nino on Average Temperatures in the Southeastern United States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Achyutan Narayanan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ENSO vs Temperatures in the Southeast - Summer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397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summer, there was a very weak correlation, almost nothing.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= -0.1263</a:t>
            </a:r>
            <a:r>
              <a:rPr lang="en"/>
              <a:t>, confidence interval: (-0.2120, -0.0386)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 = 0.0049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p-value was rather surprising given the lack of correlation but could be due to the large number of data points.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500" y="1170125"/>
            <a:ext cx="4550100" cy="347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ENSO vs Temperatures in the Southeast - Fall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870012"/>
            <a:ext cx="3977400" cy="21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Fall had no correlation at all between average SE US temperatures and ENSO phase</a:t>
            </a:r>
            <a:r>
              <a:rPr lang="en"/>
              <a:t>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= 0.0127, confidence interval: (-0.0755, 0.1007)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 = 0.776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500" y="1170125"/>
            <a:ext cx="4550100" cy="3500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Future Research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per the CESM2 model, La Nina does result in higher average monthly temperatures in the southeast - but only during winter and spring, as per the data analysis done here.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is likely due to the polar jet having a significant influence during winter and spring, as mentioned before.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Future research: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Analyzing ERA5 data (actual SST and 2m temperature data) in a similar way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Comparing “actual” data versus </a:t>
            </a:r>
            <a:r>
              <a:rPr lang="en"/>
              <a:t>model</a:t>
            </a:r>
            <a:r>
              <a:rPr lang="en"/>
              <a:t>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Looking at the other components of the variance of El Nino SST data. While the principal component accounted for significantly more </a:t>
            </a:r>
            <a:r>
              <a:rPr lang="en"/>
              <a:t>variance</a:t>
            </a:r>
            <a:r>
              <a:rPr lang="en"/>
              <a:t> than the rest of the components (1200 vs &lt;250), the other components could indicate correlations </a:t>
            </a:r>
            <a:r>
              <a:rPr lang="en"/>
              <a:t>with</a:t>
            </a:r>
            <a:r>
              <a:rPr lang="en"/>
              <a:t> other variables, like precipitation.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Analysis of changing periods of El Nino over time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6089" y="1213725"/>
            <a:ext cx="3371827" cy="3371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5171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El Nino Southern Oscillation (ENSO) is a periodic fluctuation of sea surface temperature and atmospheric pressure in the </a:t>
            </a:r>
            <a:r>
              <a:rPr lang="en"/>
              <a:t>tropical Pacific.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There are 2 major phases: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El Nino - Warmer than average sea surface temperatures in the tropical Pacific.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La Nina - Colder than average sea surface temperatures in the tropical Pacific.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effect of the ENSO circulation is worldwide, as it affects atmospheric circulation patterns throughout the word.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This paper’s goal is to analyze the effect of ENSO on a smaller region of the world - the southeastern US (where I live). 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800" y="1170125"/>
            <a:ext cx="3355799" cy="300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the data was obtained from CMIP6 (Climate Model Intercomparison Project 6)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Specifically</a:t>
            </a:r>
            <a:r>
              <a:rPr lang="en"/>
              <a:t>, the CESM-2 model.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range was 1850-2014 (1980 months)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resolution was 180x360 for SST data and 192x288 for the surface temperature data.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Global scale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 total of 237790080 data points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525" y="1017725"/>
            <a:ext cx="4267199" cy="3429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PCR Analysis of ENSO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443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Before doing the comparison between SST and Southeast US temperature data, I first did a principal component analysis (EOF) to find the principal component of SSTs that accounted for most of the variance in the data. 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This was done over the Nino 3.4 region (120-170 W, 5S to 5 N)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 principal </a:t>
            </a:r>
            <a:r>
              <a:rPr lang="en"/>
              <a:t>component</a:t>
            </a:r>
            <a:r>
              <a:rPr lang="en"/>
              <a:t> v-vector turned out to indicate that whenever the u-phase is positive, there is La Nina (as per the fact that SST was below average in the primary v-vector). 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050" y="299650"/>
            <a:ext cx="2939075" cy="219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6050" y="2571750"/>
            <a:ext cx="2939075" cy="224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ENSO vs Nino 3.4 Index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443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 confirm the correlation between the u-vector and ENSO phases, I compared the u-vector to the Nino 3.4 index, calculated by </a:t>
            </a:r>
            <a:r>
              <a:rPr lang="en"/>
              <a:t>finding</a:t>
            </a:r>
            <a:r>
              <a:rPr lang="en"/>
              <a:t> the average sea surface temperature over the region at a </a:t>
            </a:r>
            <a:r>
              <a:rPr lang="en"/>
              <a:t>certain point </a:t>
            </a:r>
            <a:r>
              <a:rPr lang="en"/>
              <a:t>and subtracting the overall average from it.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 correlation was calculated using a least-squares regression.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There was a strong and significant negative correlation between SST deviations and the u-vector.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</a:t>
            </a:r>
            <a:r>
              <a:rPr lang="en"/>
              <a:t> = -0.9954, confidence interval: (-0.9958, -0.9950)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</a:t>
            </a:r>
            <a:r>
              <a:rPr lang="en"/>
              <a:t>-value: ~0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2400" y="1196250"/>
            <a:ext cx="4096799" cy="3102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ENSO Periodogram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14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also made a periodogram and a CPSD with the Nino 3.4 index and u-phase to look at the main periods of ENSO through the methods used here.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main periods (highest amplitude) were 1 year, 3.12 years, and 3.75 years, which makes sense given that ENSO is a 3-6 year cycle. The 1 year period is just SSTs changing with the seasons.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725" y="2571750"/>
            <a:ext cx="2921141" cy="22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016" y="2571750"/>
            <a:ext cx="2980921" cy="22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ENSO vs Temperatures in the Southeast - All Year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To begin with, I compared the ENSO phases (u-vector) with 2m air temperature deviations from average for each month/data point in the data analysis. 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 area that was considered the southeast US was 80-90 W and 25-35 N.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This was done using a least-squares regression.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There was a positive correlation between how far </a:t>
            </a:r>
            <a:r>
              <a:rPr lang="en"/>
              <a:t>above</a:t>
            </a:r>
            <a:r>
              <a:rPr lang="en"/>
              <a:t> </a:t>
            </a:r>
            <a:r>
              <a:rPr lang="en"/>
              <a:t>average</a:t>
            </a:r>
            <a:r>
              <a:rPr lang="en"/>
              <a:t> temperatures would be in a given month and the ENSO phase that month, but it was weak.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</a:t>
            </a:r>
            <a:r>
              <a:rPr lang="en"/>
              <a:t> = 0.1705, confidence interval: (0.1274, 0.2130)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</a:t>
            </a:r>
            <a:r>
              <a:rPr lang="en"/>
              <a:t> = 2.1753e-14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199" cy="322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ENSO vs Temperatures in the Southeast - Winter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397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El Nino and La Nina both affect the location of the polar jet in winter. Thus, I did a similar test as before with all year data, except only picking the winter months from the u-vector and the southeast temperature deviations.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This time, there was a significant and moderately strong positive correlation.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r = 0.3653, confidence interval: (0.2864, 0.4393)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p = 4.5412e-17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500" y="1170125"/>
            <a:ext cx="4550099" cy="338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ENSO vs Temperatures in the Southeast - Spring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397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did a </a:t>
            </a:r>
            <a:r>
              <a:rPr lang="en"/>
              <a:t>similar</a:t>
            </a:r>
            <a:r>
              <a:rPr lang="en"/>
              <a:t> test for the rest of the seasons to see what actually affected the original correlation for all year.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spring, there was a weak but positive </a:t>
            </a:r>
            <a:r>
              <a:rPr lang="en"/>
              <a:t>correlation</a:t>
            </a:r>
            <a:r>
              <a:rPr lang="en"/>
              <a:t> again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= </a:t>
            </a:r>
            <a:r>
              <a:rPr lang="en"/>
              <a:t>0.1666, confidence interval: (0.0796, 0.2510)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 = 1.9703e-4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1500" y="1170125"/>
            <a:ext cx="4550100" cy="339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