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cd5a053da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cd5a053da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cd5a053da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cd5a053da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cd5a053da0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cd5a053da0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cd5a053da0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cd5a053da0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cd5a053da0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cd5a053da0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cd5a053da0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2cd5a053da0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cd5a053da0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cd5a053da0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1.png"/><Relationship Id="rId4" Type="http://schemas.openxmlformats.org/officeDocument/2006/relationships/image" Target="../media/image9.png"/><Relationship Id="rId10" Type="http://schemas.openxmlformats.org/officeDocument/2006/relationships/image" Target="../media/image4.png"/><Relationship Id="rId9" Type="http://schemas.openxmlformats.org/officeDocument/2006/relationships/image" Target="../media/image8.png"/><Relationship Id="rId5" Type="http://schemas.openxmlformats.org/officeDocument/2006/relationships/image" Target="../media/image14.png"/><Relationship Id="rId6" Type="http://schemas.openxmlformats.org/officeDocument/2006/relationships/image" Target="../media/image12.png"/><Relationship Id="rId7" Type="http://schemas.openxmlformats.org/officeDocument/2006/relationships/image" Target="../media/image5.png"/><Relationship Id="rId8"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3.png"/><Relationship Id="rId4" Type="http://schemas.openxmlformats.org/officeDocument/2006/relationships/image" Target="../media/image1.png"/><Relationship Id="rId5"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0.png"/><Relationship Id="rId4" Type="http://schemas.openxmlformats.org/officeDocument/2006/relationships/image" Target="../media/image6.png"/><Relationship Id="rId5"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carbonbrief.org/analysis-what-the-new-ipcc-report-says-about-how-to-limit-warming-to-1-5c-or-2c/" TargetMode="External"/><Relationship Id="rId4" Type="http://schemas.openxmlformats.org/officeDocument/2006/relationships/hyperlink" Target="https://www.un.org/en/climatechange/paris-agreement" TargetMode="External"/><Relationship Id="rId10" Type="http://schemas.openxmlformats.org/officeDocument/2006/relationships/hyperlink" Target="https://climateactiontracker.org/documents/1188/CAT_2023-12_PublicData_GlobalTemperatureEstimates_COP28.xlsx" TargetMode="External"/><Relationship Id="rId9" Type="http://schemas.openxmlformats.org/officeDocument/2006/relationships/hyperlink" Target="https://climateactiontracker.org/publications/no-change-to-warming-as-fossil-fuel-endgame-brings-focus-onto-false-solutions/" TargetMode="External"/><Relationship Id="rId5" Type="http://schemas.openxmlformats.org/officeDocument/2006/relationships/hyperlink" Target="https://ipcc-browser.ipcc-data.org/browser/dataset/6127/0" TargetMode="External"/><Relationship Id="rId6" Type="http://schemas.openxmlformats.org/officeDocument/2006/relationships/hyperlink" Target="https://open-data.metadatadev.co.uk/ipcc-preprod/6127/data_syr_spm5_all_panels.xlsx?response-content-disposition=attachment" TargetMode="External"/><Relationship Id="rId7" Type="http://schemas.openxmlformats.org/officeDocument/2006/relationships/hyperlink" Target="https://ipcc-browser.ipcc-data.org/browser/dataset/445/0" TargetMode="External"/><Relationship Id="rId8" Type="http://schemas.openxmlformats.org/officeDocument/2006/relationships/hyperlink" Target="https://open-data.metadatadev.co.uk/ipcc-preprod/445/output_data_spm_5_tsu_data.xlsx?response-content-disposition=attachmen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Project: GHG Emission Uncertainty Analysis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Roberto Prieto</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Research Question</a:t>
            </a:r>
            <a:endParaRPr/>
          </a:p>
        </p:txBody>
      </p:sp>
      <p:sp>
        <p:nvSpPr>
          <p:cNvPr id="61" name="Google Shape;61;p14"/>
          <p:cNvSpPr txBox="1"/>
          <p:nvPr>
            <p:ph idx="1" type="body"/>
          </p:nvPr>
        </p:nvSpPr>
        <p:spPr>
          <a:xfrm>
            <a:off x="311700" y="1128500"/>
            <a:ext cx="8520600" cy="3582000"/>
          </a:xfrm>
          <a:prstGeom prst="rect">
            <a:avLst/>
          </a:prstGeom>
        </p:spPr>
        <p:txBody>
          <a:bodyPr anchorCtr="0" anchor="t" bIns="91425" lIns="91425" spcFirstLastPara="1" rIns="91425" wrap="square" tIns="91425">
            <a:noAutofit/>
          </a:bodyPr>
          <a:lstStyle/>
          <a:p>
            <a:pPr indent="-298450" lvl="0" marL="457200" rtl="0" algn="l">
              <a:lnSpc>
                <a:spcPct val="150000"/>
              </a:lnSpc>
              <a:spcBef>
                <a:spcPts val="200"/>
              </a:spcBef>
              <a:spcAft>
                <a:spcPts val="0"/>
              </a:spcAft>
              <a:buClr>
                <a:srgbClr val="000000"/>
              </a:buClr>
              <a:buSzPts val="1100"/>
              <a:buChar char="-"/>
            </a:pPr>
            <a:r>
              <a:rPr lang="en" sz="1100">
                <a:solidFill>
                  <a:srgbClr val="000000"/>
                </a:solidFill>
              </a:rPr>
              <a:t>In the Paris Climate Agreement, a major goal is for nations to </a:t>
            </a:r>
            <a:r>
              <a:rPr lang="en" sz="1100">
                <a:solidFill>
                  <a:srgbClr val="000000"/>
                </a:solidFill>
              </a:rPr>
              <a:t>pursue</a:t>
            </a:r>
            <a:r>
              <a:rPr lang="en" sz="1100">
                <a:solidFill>
                  <a:srgbClr val="000000"/>
                </a:solidFill>
              </a:rPr>
              <a:t> </a:t>
            </a:r>
            <a:r>
              <a:rPr lang="en" sz="1100">
                <a:solidFill>
                  <a:srgbClr val="000000"/>
                </a:solidFill>
              </a:rPr>
              <a:t>efforts</a:t>
            </a:r>
            <a:r>
              <a:rPr lang="en" sz="1100">
                <a:solidFill>
                  <a:srgbClr val="000000"/>
                </a:solidFill>
              </a:rPr>
              <a:t> to limit global warming to </a:t>
            </a:r>
            <a:r>
              <a:rPr lang="en" sz="1100">
                <a:solidFill>
                  <a:srgbClr val="000000"/>
                </a:solidFill>
                <a:highlight>
                  <a:srgbClr val="FFFFFF"/>
                </a:highlight>
              </a:rPr>
              <a:t>1.5°C above pre-industrial levels, recognizing that this would significantly reduce the risks and impacts of climate change.</a:t>
            </a:r>
            <a:endParaRPr sz="1100">
              <a:solidFill>
                <a:srgbClr val="000000"/>
              </a:solidFill>
              <a:highlight>
                <a:srgbClr val="FFFFFF"/>
              </a:highlight>
            </a:endParaRPr>
          </a:p>
          <a:p>
            <a:pPr indent="-298450" lvl="0" marL="457200" rtl="0" algn="l">
              <a:lnSpc>
                <a:spcPct val="150000"/>
              </a:lnSpc>
              <a:spcBef>
                <a:spcPts val="0"/>
              </a:spcBef>
              <a:spcAft>
                <a:spcPts val="0"/>
              </a:spcAft>
              <a:buClr>
                <a:srgbClr val="000000"/>
              </a:buClr>
              <a:buSzPts val="1100"/>
              <a:buChar char="-"/>
            </a:pPr>
            <a:r>
              <a:rPr lang="en" sz="1100">
                <a:solidFill>
                  <a:srgbClr val="000000"/>
                </a:solidFill>
                <a:highlight>
                  <a:srgbClr val="FFFFFF"/>
                </a:highlight>
              </a:rPr>
              <a:t>In order to realize that goal, greenhouse gas (GHG) emissions must be considerably reduced over time, </a:t>
            </a:r>
            <a:r>
              <a:rPr lang="en" sz="1100">
                <a:solidFill>
                  <a:srgbClr val="000000"/>
                </a:solidFill>
                <a:highlight>
                  <a:srgbClr val="FFFFFF"/>
                </a:highlight>
              </a:rPr>
              <a:t>although</a:t>
            </a:r>
            <a:r>
              <a:rPr lang="en" sz="1100">
                <a:solidFill>
                  <a:srgbClr val="000000"/>
                </a:solidFill>
                <a:highlight>
                  <a:srgbClr val="FFFFFF"/>
                </a:highlight>
              </a:rPr>
              <a:t> GHG emissions at distinct points in time can vary to differing </a:t>
            </a:r>
            <a:r>
              <a:rPr lang="en" sz="1100">
                <a:solidFill>
                  <a:srgbClr val="000000"/>
                </a:solidFill>
                <a:highlight>
                  <a:srgbClr val="FFFFFF"/>
                </a:highlight>
              </a:rPr>
              <a:t>degrees. </a:t>
            </a:r>
            <a:endParaRPr sz="1100">
              <a:solidFill>
                <a:srgbClr val="000000"/>
              </a:solidFill>
              <a:highlight>
                <a:srgbClr val="FFFFFF"/>
              </a:highlight>
            </a:endParaRPr>
          </a:p>
          <a:p>
            <a:pPr indent="-298450" lvl="0" marL="457200" rtl="0" algn="l">
              <a:lnSpc>
                <a:spcPct val="150000"/>
              </a:lnSpc>
              <a:spcBef>
                <a:spcPts val="0"/>
              </a:spcBef>
              <a:spcAft>
                <a:spcPts val="0"/>
              </a:spcAft>
              <a:buClr>
                <a:srgbClr val="000000"/>
              </a:buClr>
              <a:buSzPts val="1100"/>
              <a:buChar char="-"/>
            </a:pPr>
            <a:r>
              <a:rPr lang="en" sz="1100">
                <a:solidFill>
                  <a:srgbClr val="000000"/>
                </a:solidFill>
              </a:rPr>
              <a:t>Main question: w</a:t>
            </a:r>
            <a:r>
              <a:rPr lang="en" sz="1100">
                <a:solidFill>
                  <a:srgbClr val="000000"/>
                </a:solidFill>
              </a:rPr>
              <a:t>hich future years will have higher uncertainty </a:t>
            </a:r>
            <a:r>
              <a:rPr lang="en" sz="1100">
                <a:solidFill>
                  <a:srgbClr val="000000"/>
                </a:solidFill>
              </a:rPr>
              <a:t>levels</a:t>
            </a:r>
            <a:r>
              <a:rPr lang="en" sz="1100">
                <a:solidFill>
                  <a:srgbClr val="000000"/>
                </a:solidFill>
              </a:rPr>
              <a:t> and lower </a:t>
            </a:r>
            <a:r>
              <a:rPr lang="en" sz="1100">
                <a:solidFill>
                  <a:srgbClr val="000000"/>
                </a:solidFill>
              </a:rPr>
              <a:t>uncertainty levels </a:t>
            </a:r>
            <a:r>
              <a:rPr lang="en" sz="1100">
                <a:solidFill>
                  <a:srgbClr val="000000"/>
                </a:solidFill>
              </a:rPr>
              <a:t>in terms of GHG emissions that are consistent with limiting global warming to 1.5</a:t>
            </a:r>
            <a:r>
              <a:rPr baseline="30000" lang="en" sz="1100">
                <a:solidFill>
                  <a:srgbClr val="000000"/>
                </a:solidFill>
              </a:rPr>
              <a:t>o</a:t>
            </a:r>
            <a:r>
              <a:rPr lang="en" sz="1100">
                <a:solidFill>
                  <a:srgbClr val="000000"/>
                </a:solidFill>
              </a:rPr>
              <a:t>C above pre-industrial levels by 2100?</a:t>
            </a:r>
            <a:endParaRPr sz="1100">
              <a:solidFill>
                <a:srgbClr val="000000"/>
              </a:solidFill>
            </a:endParaRPr>
          </a:p>
          <a:p>
            <a:pPr indent="-298450" lvl="0" marL="457200" rtl="0" algn="l">
              <a:lnSpc>
                <a:spcPct val="150000"/>
              </a:lnSpc>
              <a:spcBef>
                <a:spcPts val="0"/>
              </a:spcBef>
              <a:spcAft>
                <a:spcPts val="0"/>
              </a:spcAft>
              <a:buClr>
                <a:srgbClr val="000000"/>
              </a:buClr>
              <a:buSzPts val="1100"/>
              <a:buChar char="-"/>
            </a:pPr>
            <a:r>
              <a:rPr lang="en" sz="1100">
                <a:solidFill>
                  <a:srgbClr val="000000"/>
                </a:solidFill>
                <a:highlight>
                  <a:srgbClr val="FFFFFF"/>
                </a:highlight>
              </a:rPr>
              <a:t>Hypotheses:</a:t>
            </a:r>
            <a:endParaRPr sz="1100">
              <a:solidFill>
                <a:srgbClr val="000000"/>
              </a:solidFill>
              <a:highlight>
                <a:srgbClr val="FFFFFF"/>
              </a:highlight>
            </a:endParaRPr>
          </a:p>
          <a:p>
            <a:pPr indent="-298450" lvl="1" marL="914400" rtl="0" algn="l">
              <a:lnSpc>
                <a:spcPct val="150000"/>
              </a:lnSpc>
              <a:spcBef>
                <a:spcPts val="0"/>
              </a:spcBef>
              <a:spcAft>
                <a:spcPts val="0"/>
              </a:spcAft>
              <a:buClr>
                <a:srgbClr val="000000"/>
              </a:buClr>
              <a:buSzPts val="1100"/>
              <a:buChar char="-"/>
            </a:pPr>
            <a:r>
              <a:rPr lang="en" sz="1100">
                <a:solidFill>
                  <a:srgbClr val="000000"/>
                </a:solidFill>
                <a:highlight>
                  <a:srgbClr val="FFFFFF"/>
                </a:highlight>
              </a:rPr>
              <a:t>Earlier decades will have higher </a:t>
            </a:r>
            <a:r>
              <a:rPr lang="en" sz="1100">
                <a:solidFill>
                  <a:srgbClr val="000000"/>
                </a:solidFill>
                <a:highlight>
                  <a:srgbClr val="FFFFFF"/>
                </a:highlight>
              </a:rPr>
              <a:t>levels</a:t>
            </a:r>
            <a:r>
              <a:rPr lang="en" sz="1100">
                <a:solidFill>
                  <a:srgbClr val="000000"/>
                </a:solidFill>
                <a:highlight>
                  <a:srgbClr val="FFFFFF"/>
                </a:highlight>
              </a:rPr>
              <a:t> of GHG emission</a:t>
            </a:r>
            <a:r>
              <a:rPr lang="en" sz="1100">
                <a:solidFill>
                  <a:srgbClr val="000000"/>
                </a:solidFill>
                <a:highlight>
                  <a:srgbClr val="FFFFFF"/>
                </a:highlight>
              </a:rPr>
              <a:t> uncertainty</a:t>
            </a:r>
            <a:r>
              <a:rPr lang="en" sz="1100">
                <a:solidFill>
                  <a:srgbClr val="000000"/>
                </a:solidFill>
                <a:highlight>
                  <a:srgbClr val="FFFFFF"/>
                </a:highlight>
              </a:rPr>
              <a:t> (will have higher </a:t>
            </a:r>
            <a:r>
              <a:rPr lang="en" sz="1100">
                <a:solidFill>
                  <a:srgbClr val="000000"/>
                </a:solidFill>
                <a:highlight>
                  <a:srgbClr val="FFFFFF"/>
                </a:highlight>
              </a:rPr>
              <a:t>standard</a:t>
            </a:r>
            <a:r>
              <a:rPr lang="en" sz="1100">
                <a:solidFill>
                  <a:srgbClr val="000000"/>
                </a:solidFill>
                <a:highlight>
                  <a:srgbClr val="FFFFFF"/>
                </a:highlight>
              </a:rPr>
              <a:t> </a:t>
            </a:r>
            <a:r>
              <a:rPr lang="en" sz="1100">
                <a:solidFill>
                  <a:srgbClr val="000000"/>
                </a:solidFill>
                <a:highlight>
                  <a:srgbClr val="FFFFFF"/>
                </a:highlight>
              </a:rPr>
              <a:t>deviations</a:t>
            </a:r>
            <a:r>
              <a:rPr lang="en" sz="1100">
                <a:solidFill>
                  <a:srgbClr val="000000"/>
                </a:solidFill>
                <a:highlight>
                  <a:srgbClr val="FFFFFF"/>
                </a:highlight>
              </a:rPr>
              <a:t> and thus less strict GHG emission ranges)</a:t>
            </a:r>
            <a:endParaRPr sz="1100">
              <a:solidFill>
                <a:srgbClr val="000000"/>
              </a:solidFill>
              <a:highlight>
                <a:srgbClr val="FFFFFF"/>
              </a:highlight>
            </a:endParaRPr>
          </a:p>
          <a:p>
            <a:pPr indent="-298450" lvl="1" marL="914400" rtl="0" algn="l">
              <a:lnSpc>
                <a:spcPct val="150000"/>
              </a:lnSpc>
              <a:spcBef>
                <a:spcPts val="0"/>
              </a:spcBef>
              <a:spcAft>
                <a:spcPts val="0"/>
              </a:spcAft>
              <a:buClr>
                <a:srgbClr val="000000"/>
              </a:buClr>
              <a:buSzPts val="1100"/>
              <a:buChar char="-"/>
            </a:pPr>
            <a:r>
              <a:rPr lang="en" sz="1100">
                <a:solidFill>
                  <a:srgbClr val="000000"/>
                </a:solidFill>
                <a:highlight>
                  <a:srgbClr val="FFFFFF"/>
                </a:highlight>
              </a:rPr>
              <a:t>Later decades will have lower levels of GHG emission uncertainty (</a:t>
            </a:r>
            <a:r>
              <a:rPr lang="en" sz="1100">
                <a:solidFill>
                  <a:srgbClr val="000000"/>
                </a:solidFill>
                <a:highlight>
                  <a:srgbClr val="FFFFFF"/>
                </a:highlight>
              </a:rPr>
              <a:t>will have higher standard deviations and</a:t>
            </a:r>
            <a:r>
              <a:rPr lang="en" sz="1100">
                <a:solidFill>
                  <a:srgbClr val="000000"/>
                </a:solidFill>
                <a:highlight>
                  <a:srgbClr val="FFFFFF"/>
                </a:highlight>
              </a:rPr>
              <a:t> stricter GHG emission ranges). </a:t>
            </a:r>
            <a:endParaRPr sz="1100">
              <a:solidFill>
                <a:srgbClr val="000000"/>
              </a:solidFill>
              <a:highlight>
                <a:srgbClr val="FFFFFF"/>
              </a:highlight>
            </a:endParaRPr>
          </a:p>
          <a:p>
            <a:pPr indent="-298450" lvl="1" marL="914400" rtl="0" algn="l">
              <a:lnSpc>
                <a:spcPct val="150000"/>
              </a:lnSpc>
              <a:spcBef>
                <a:spcPts val="0"/>
              </a:spcBef>
              <a:spcAft>
                <a:spcPts val="0"/>
              </a:spcAft>
              <a:buClr>
                <a:srgbClr val="000000"/>
              </a:buClr>
              <a:buSzPts val="1100"/>
              <a:buChar char="-"/>
            </a:pPr>
            <a:r>
              <a:rPr lang="en" sz="1100">
                <a:solidFill>
                  <a:srgbClr val="000000"/>
                </a:solidFill>
                <a:highlight>
                  <a:srgbClr val="FFFFFF"/>
                </a:highlight>
              </a:rPr>
              <a:t>Therefore, I predict that the standard deviations of the GHG emissions over time will have a significant negative linear regression slope and correlation coefficient (the 95% confidence interval of the regression slope and correlation coefficient will fall entirely below 0).</a:t>
            </a:r>
            <a:endParaRPr sz="1100">
              <a:solidFill>
                <a:srgbClr val="000000"/>
              </a:solidFill>
              <a:highlight>
                <a:srgbClr val="FFFFFF"/>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Methodology</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298450" lvl="0" marL="457200" rtl="0" algn="l">
              <a:lnSpc>
                <a:spcPct val="150000"/>
              </a:lnSpc>
              <a:spcBef>
                <a:spcPts val="200"/>
              </a:spcBef>
              <a:spcAft>
                <a:spcPts val="0"/>
              </a:spcAft>
              <a:buClr>
                <a:srgbClr val="212529"/>
              </a:buClr>
              <a:buSzPts val="1100"/>
              <a:buChar char="-"/>
            </a:pPr>
            <a:r>
              <a:rPr lang="en" sz="1100">
                <a:solidFill>
                  <a:schemeClr val="dk1"/>
                </a:solidFill>
              </a:rPr>
              <a:t>The years analyzed are every five years from 2025 to 2100.</a:t>
            </a:r>
            <a:endParaRPr sz="1100">
              <a:solidFill>
                <a:srgbClr val="212529"/>
              </a:solidFill>
              <a:highlight>
                <a:srgbClr val="FFFFFF"/>
              </a:highlight>
            </a:endParaRPr>
          </a:p>
          <a:p>
            <a:pPr indent="-298450" lvl="0" marL="457200" rtl="0" algn="l">
              <a:lnSpc>
                <a:spcPct val="150000"/>
              </a:lnSpc>
              <a:spcBef>
                <a:spcPts val="0"/>
              </a:spcBef>
              <a:spcAft>
                <a:spcPts val="0"/>
              </a:spcAft>
              <a:buClr>
                <a:srgbClr val="212529"/>
              </a:buClr>
              <a:buSzPts val="1100"/>
              <a:buChar char="-"/>
            </a:pPr>
            <a:r>
              <a:rPr lang="en" sz="1100">
                <a:solidFill>
                  <a:srgbClr val="212529"/>
                </a:solidFill>
                <a:highlight>
                  <a:srgbClr val="FFFFFF"/>
                </a:highlight>
              </a:rPr>
              <a:t>For each five year period, I am keeping track of carbon emissions in various scenarios that will end up resulting in a 1.5</a:t>
            </a:r>
            <a:r>
              <a:rPr baseline="30000" lang="en" sz="1100">
                <a:solidFill>
                  <a:srgbClr val="212529"/>
                </a:solidFill>
                <a:highlight>
                  <a:srgbClr val="FFFFFF"/>
                </a:highlight>
              </a:rPr>
              <a:t>o</a:t>
            </a:r>
            <a:r>
              <a:rPr lang="en" sz="1100">
                <a:solidFill>
                  <a:srgbClr val="212529"/>
                </a:solidFill>
                <a:highlight>
                  <a:srgbClr val="FFFFFF"/>
                </a:highlight>
              </a:rPr>
              <a:t>C increase in temperature </a:t>
            </a:r>
            <a:r>
              <a:rPr lang="en" sz="1100">
                <a:solidFill>
                  <a:srgbClr val="212529"/>
                </a:solidFill>
                <a:highlight>
                  <a:srgbClr val="FFFFFF"/>
                </a:highlight>
              </a:rPr>
              <a:t>compared</a:t>
            </a:r>
            <a:r>
              <a:rPr lang="en" sz="1100">
                <a:solidFill>
                  <a:srgbClr val="212529"/>
                </a:solidFill>
                <a:highlight>
                  <a:srgbClr val="FFFFFF"/>
                </a:highlight>
              </a:rPr>
              <a:t> to pre-industrial levels.</a:t>
            </a:r>
            <a:endParaRPr sz="1100">
              <a:solidFill>
                <a:srgbClr val="212529"/>
              </a:solidFill>
              <a:highlight>
                <a:srgbClr val="FFFFFF"/>
              </a:highlight>
            </a:endParaRPr>
          </a:p>
          <a:p>
            <a:pPr indent="-298450" lvl="0" marL="457200" rtl="0" algn="l">
              <a:lnSpc>
                <a:spcPct val="150000"/>
              </a:lnSpc>
              <a:spcBef>
                <a:spcPts val="0"/>
              </a:spcBef>
              <a:spcAft>
                <a:spcPts val="0"/>
              </a:spcAft>
              <a:buClr>
                <a:srgbClr val="212529"/>
              </a:buClr>
              <a:buSzPts val="1100"/>
              <a:buChar char="-"/>
            </a:pPr>
            <a:r>
              <a:rPr lang="en" sz="1100">
                <a:solidFill>
                  <a:srgbClr val="212529"/>
                </a:solidFill>
                <a:highlight>
                  <a:srgbClr val="FFFFFF"/>
                </a:highlight>
              </a:rPr>
              <a:t>These scenarios include:</a:t>
            </a:r>
            <a:endParaRPr sz="1100">
              <a:solidFill>
                <a:srgbClr val="212529"/>
              </a:solidFill>
              <a:highlight>
                <a:srgbClr val="FFFFFF"/>
              </a:highlight>
            </a:endParaRPr>
          </a:p>
          <a:p>
            <a:pPr indent="-298450" lvl="1" marL="914400" rtl="0" algn="l">
              <a:lnSpc>
                <a:spcPct val="150000"/>
              </a:lnSpc>
              <a:spcBef>
                <a:spcPts val="0"/>
              </a:spcBef>
              <a:spcAft>
                <a:spcPts val="0"/>
              </a:spcAft>
              <a:buClr>
                <a:srgbClr val="212529"/>
              </a:buClr>
              <a:buSzPts val="1100"/>
              <a:buChar char="-"/>
            </a:pPr>
            <a:r>
              <a:rPr lang="en" sz="1100">
                <a:solidFill>
                  <a:srgbClr val="212529"/>
                </a:solidFill>
                <a:highlight>
                  <a:srgbClr val="FFFFFF"/>
                </a:highlight>
              </a:rPr>
              <a:t>The lower bound, upper bound, and median emissions of the 1.5</a:t>
            </a:r>
            <a:r>
              <a:rPr baseline="30000" lang="en" sz="1100">
                <a:solidFill>
                  <a:srgbClr val="212529"/>
                </a:solidFill>
                <a:highlight>
                  <a:srgbClr val="FFFFFF"/>
                </a:highlight>
              </a:rPr>
              <a:t>o</a:t>
            </a:r>
            <a:r>
              <a:rPr lang="en" sz="1100">
                <a:solidFill>
                  <a:srgbClr val="212529"/>
                </a:solidFill>
                <a:highlight>
                  <a:srgbClr val="FFFFFF"/>
                </a:highlight>
              </a:rPr>
              <a:t>C policy scenario provided by Climate Action Tracker (CAT).</a:t>
            </a:r>
            <a:endParaRPr sz="1100">
              <a:solidFill>
                <a:srgbClr val="212529"/>
              </a:solidFill>
              <a:highlight>
                <a:srgbClr val="FFFFFF"/>
              </a:highlight>
            </a:endParaRPr>
          </a:p>
          <a:p>
            <a:pPr indent="-298450" lvl="1" marL="914400" rtl="0" algn="l">
              <a:lnSpc>
                <a:spcPct val="150000"/>
              </a:lnSpc>
              <a:spcBef>
                <a:spcPts val="0"/>
              </a:spcBef>
              <a:spcAft>
                <a:spcPts val="0"/>
              </a:spcAft>
              <a:buClr>
                <a:srgbClr val="212529"/>
              </a:buClr>
              <a:buSzPts val="1100"/>
              <a:buChar char="-"/>
            </a:pPr>
            <a:r>
              <a:rPr lang="en" sz="1100">
                <a:solidFill>
                  <a:srgbClr val="212529"/>
                </a:solidFill>
                <a:highlight>
                  <a:srgbClr val="FFFFFF"/>
                </a:highlight>
              </a:rPr>
              <a:t>The 5th percentile, 95th percentile, and median emissions of the C1 climate sc</a:t>
            </a:r>
            <a:r>
              <a:rPr lang="en" sz="1100">
                <a:solidFill>
                  <a:srgbClr val="212529"/>
                </a:solidFill>
              </a:rPr>
              <a:t>en</a:t>
            </a:r>
            <a:r>
              <a:rPr lang="en" sz="1100">
                <a:solidFill>
                  <a:srgbClr val="000000"/>
                </a:solidFill>
              </a:rPr>
              <a:t>ario (keeping </a:t>
            </a:r>
            <a:r>
              <a:rPr lang="en" sz="1100">
                <a:solidFill>
                  <a:srgbClr val="000000"/>
                </a:solidFill>
              </a:rPr>
              <a:t>temperature</a:t>
            </a:r>
            <a:r>
              <a:rPr lang="en" sz="1100">
                <a:solidFill>
                  <a:srgbClr val="000000"/>
                </a:solidFill>
              </a:rPr>
              <a:t> increase to no greater than 1.5</a:t>
            </a:r>
            <a:r>
              <a:rPr baseline="30000" lang="en" sz="1100">
                <a:solidFill>
                  <a:srgbClr val="000000"/>
                </a:solidFill>
              </a:rPr>
              <a:t>o</a:t>
            </a:r>
            <a:r>
              <a:rPr lang="en" sz="1100">
                <a:solidFill>
                  <a:srgbClr val="000000"/>
                </a:solidFill>
              </a:rPr>
              <a:t>C with no or limited overshoot).</a:t>
            </a:r>
            <a:endParaRPr sz="1100">
              <a:solidFill>
                <a:srgbClr val="000000"/>
              </a:solidFill>
            </a:endParaRPr>
          </a:p>
          <a:p>
            <a:pPr indent="-298450" lvl="1" marL="914400" rtl="0" algn="l">
              <a:lnSpc>
                <a:spcPct val="150000"/>
              </a:lnSpc>
              <a:spcBef>
                <a:spcPts val="0"/>
              </a:spcBef>
              <a:spcAft>
                <a:spcPts val="0"/>
              </a:spcAft>
              <a:buClr>
                <a:srgbClr val="212529"/>
              </a:buClr>
              <a:buSzPts val="1100"/>
              <a:buChar char="-"/>
            </a:pPr>
            <a:r>
              <a:rPr lang="en" sz="1100">
                <a:solidFill>
                  <a:srgbClr val="212529"/>
                </a:solidFill>
                <a:highlight>
                  <a:srgbClr val="FFFFFF"/>
                </a:highlight>
              </a:rPr>
              <a:t>Illustrative</a:t>
            </a:r>
            <a:r>
              <a:rPr lang="en" sz="1100">
                <a:solidFill>
                  <a:srgbClr val="212529"/>
                </a:solidFill>
                <a:highlight>
                  <a:srgbClr val="FFFFFF"/>
                </a:highlight>
              </a:rPr>
              <a:t> mitigation pathways (IMPs) consistent with limiting warming to 1.5°C with a high reliance on net negative emissions (IMP-Neg) (“high overshoot”), high resource efficiency (IMP-LD), a focus on sustainable development (IMP-SP), and renewables (IMP-Ren). </a:t>
            </a:r>
            <a:endParaRPr sz="1100">
              <a:solidFill>
                <a:srgbClr val="212529"/>
              </a:solidFill>
              <a:highlight>
                <a:srgbClr val="FFFFFF"/>
              </a:highlight>
            </a:endParaRPr>
          </a:p>
          <a:p>
            <a:pPr indent="0" lvl="0" marL="0" rtl="0" algn="l">
              <a:lnSpc>
                <a:spcPct val="150000"/>
              </a:lnSpc>
              <a:spcBef>
                <a:spcPts val="700"/>
              </a:spcBef>
              <a:spcAft>
                <a:spcPts val="700"/>
              </a:spcAft>
              <a:buClr>
                <a:schemeClr val="dk1"/>
              </a:buClr>
              <a:buSzPts val="1100"/>
              <a:buFont typeface="Arial"/>
              <a:buNone/>
            </a:pPr>
            <a:r>
              <a:t/>
            </a:r>
            <a:endParaRPr sz="1100">
              <a:solidFill>
                <a:srgbClr val="212529"/>
              </a:solidFill>
              <a:highlight>
                <a:srgbClr val="FFFFFF"/>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Emission Boxplot</a:t>
            </a:r>
            <a:endParaRPr/>
          </a:p>
        </p:txBody>
      </p:sp>
      <p:sp>
        <p:nvSpPr>
          <p:cNvPr id="73" name="Google Shape;73;p16"/>
          <p:cNvSpPr txBox="1"/>
          <p:nvPr>
            <p:ph idx="1" type="body"/>
          </p:nvPr>
        </p:nvSpPr>
        <p:spPr>
          <a:xfrm>
            <a:off x="311700" y="1152475"/>
            <a:ext cx="27801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100">
                <a:solidFill>
                  <a:srgbClr val="000000"/>
                </a:solidFill>
              </a:rPr>
              <a:t>-GHG emissions are measured in gigatons of CO</a:t>
            </a:r>
            <a:r>
              <a:rPr baseline="-25000" lang="en" sz="1100">
                <a:solidFill>
                  <a:srgbClr val="000000"/>
                </a:solidFill>
              </a:rPr>
              <a:t>2</a:t>
            </a:r>
            <a:r>
              <a:rPr lang="en" sz="1100">
                <a:solidFill>
                  <a:srgbClr val="000000"/>
                </a:solidFill>
              </a:rPr>
              <a:t> equivalent (GTCO</a:t>
            </a:r>
            <a:r>
              <a:rPr baseline="-25000" lang="en" sz="1100">
                <a:solidFill>
                  <a:srgbClr val="000000"/>
                </a:solidFill>
              </a:rPr>
              <a:t>2</a:t>
            </a:r>
            <a:r>
              <a:rPr lang="en" sz="1100">
                <a:solidFill>
                  <a:srgbClr val="000000"/>
                </a:solidFill>
              </a:rPr>
              <a:t>)</a:t>
            </a:r>
            <a:endParaRPr sz="1100">
              <a:solidFill>
                <a:srgbClr val="000000"/>
              </a:solidFill>
            </a:endParaRPr>
          </a:p>
          <a:p>
            <a:pPr indent="0" lvl="0" marL="0" rtl="0" algn="l">
              <a:spcBef>
                <a:spcPts val="1200"/>
              </a:spcBef>
              <a:spcAft>
                <a:spcPts val="0"/>
              </a:spcAft>
              <a:buNone/>
            </a:pPr>
            <a:r>
              <a:rPr lang="en" sz="1100">
                <a:solidFill>
                  <a:srgbClr val="000000"/>
                </a:solidFill>
              </a:rPr>
              <a:t>-Boxplots of </a:t>
            </a:r>
            <a:r>
              <a:rPr lang="en" sz="1100">
                <a:solidFill>
                  <a:srgbClr val="000000"/>
                </a:solidFill>
              </a:rPr>
              <a:t>carbon</a:t>
            </a:r>
            <a:r>
              <a:rPr lang="en" sz="1100">
                <a:solidFill>
                  <a:srgbClr val="000000"/>
                </a:solidFill>
              </a:rPr>
              <a:t> emissions were formed by </a:t>
            </a:r>
            <a:r>
              <a:rPr lang="en" sz="1100">
                <a:solidFill>
                  <a:srgbClr val="000000"/>
                </a:solidFill>
                <a:highlight>
                  <a:srgbClr val="FFFFFF"/>
                </a:highlight>
              </a:rPr>
              <a:t>combining the GHG emission data from each scenario.</a:t>
            </a:r>
            <a:r>
              <a:rPr lang="en" sz="1100">
                <a:solidFill>
                  <a:srgbClr val="000000"/>
                </a:solidFill>
              </a:rPr>
              <a:t> </a:t>
            </a:r>
            <a:endParaRPr sz="1100">
              <a:solidFill>
                <a:srgbClr val="000000"/>
              </a:solidFill>
            </a:endParaRPr>
          </a:p>
          <a:p>
            <a:pPr indent="0" lvl="0" marL="0" rtl="0" algn="l">
              <a:lnSpc>
                <a:spcPct val="150000"/>
              </a:lnSpc>
              <a:spcBef>
                <a:spcPts val="1200"/>
              </a:spcBef>
              <a:spcAft>
                <a:spcPts val="700"/>
              </a:spcAft>
              <a:buNone/>
            </a:pPr>
            <a:r>
              <a:rPr lang="en" sz="1100">
                <a:solidFill>
                  <a:srgbClr val="000000"/>
                </a:solidFill>
                <a:highlight>
                  <a:srgbClr val="FFFFFF"/>
                </a:highlight>
              </a:rPr>
              <a:t>-Standard deviations of carbon emissions and 95% confidence intervals of carbon emissions were also produced for each year.</a:t>
            </a:r>
            <a:endParaRPr sz="1100">
              <a:solidFill>
                <a:srgbClr val="000000"/>
              </a:solidFill>
            </a:endParaRPr>
          </a:p>
        </p:txBody>
      </p:sp>
      <p:pic>
        <p:nvPicPr>
          <p:cNvPr id="74" name="Google Shape;74;p16"/>
          <p:cNvPicPr preferRelativeResize="0"/>
          <p:nvPr/>
        </p:nvPicPr>
        <p:blipFill rotWithShape="1">
          <a:blip r:embed="rId3">
            <a:alphaModFix/>
          </a:blip>
          <a:srcRect b="3808" l="0" r="0" t="2610"/>
          <a:stretch/>
        </p:blipFill>
        <p:spPr>
          <a:xfrm>
            <a:off x="3717825" y="60975"/>
            <a:ext cx="2575146" cy="2148725"/>
          </a:xfrm>
          <a:prstGeom prst="rect">
            <a:avLst/>
          </a:prstGeom>
          <a:noFill/>
          <a:ln>
            <a:noFill/>
          </a:ln>
        </p:spPr>
      </p:pic>
      <p:pic>
        <p:nvPicPr>
          <p:cNvPr id="75" name="Google Shape;75;p16"/>
          <p:cNvPicPr preferRelativeResize="0"/>
          <p:nvPr/>
        </p:nvPicPr>
        <p:blipFill rotWithShape="1">
          <a:blip r:embed="rId4">
            <a:alphaModFix/>
          </a:blip>
          <a:srcRect b="3564" l="0" r="0" t="2379"/>
          <a:stretch/>
        </p:blipFill>
        <p:spPr>
          <a:xfrm>
            <a:off x="6393375" y="115137"/>
            <a:ext cx="2497601" cy="2094551"/>
          </a:xfrm>
          <a:prstGeom prst="rect">
            <a:avLst/>
          </a:prstGeom>
          <a:noFill/>
          <a:ln>
            <a:noFill/>
          </a:ln>
        </p:spPr>
      </p:pic>
      <p:pic>
        <p:nvPicPr>
          <p:cNvPr id="76" name="Google Shape;76;p16"/>
          <p:cNvPicPr preferRelativeResize="0"/>
          <p:nvPr/>
        </p:nvPicPr>
        <p:blipFill rotWithShape="1">
          <a:blip r:embed="rId5">
            <a:alphaModFix/>
          </a:blip>
          <a:srcRect b="4003" l="0" r="0" t="0"/>
          <a:stretch/>
        </p:blipFill>
        <p:spPr>
          <a:xfrm>
            <a:off x="3823875" y="2649375"/>
            <a:ext cx="2346975" cy="1953650"/>
          </a:xfrm>
          <a:prstGeom prst="rect">
            <a:avLst/>
          </a:prstGeom>
          <a:noFill/>
          <a:ln>
            <a:noFill/>
          </a:ln>
        </p:spPr>
      </p:pic>
      <p:pic>
        <p:nvPicPr>
          <p:cNvPr id="77" name="Google Shape;77;p16"/>
          <p:cNvPicPr preferRelativeResize="0"/>
          <p:nvPr/>
        </p:nvPicPr>
        <p:blipFill>
          <a:blip r:embed="rId6">
            <a:alphaModFix/>
          </a:blip>
          <a:stretch>
            <a:fillRect/>
          </a:stretch>
        </p:blipFill>
        <p:spPr>
          <a:xfrm>
            <a:off x="6245945" y="2649375"/>
            <a:ext cx="2701055" cy="1997975"/>
          </a:xfrm>
          <a:prstGeom prst="rect">
            <a:avLst/>
          </a:prstGeom>
          <a:noFill/>
          <a:ln>
            <a:noFill/>
          </a:ln>
        </p:spPr>
      </p:pic>
      <p:pic>
        <p:nvPicPr>
          <p:cNvPr id="78" name="Google Shape;78;p16"/>
          <p:cNvPicPr preferRelativeResize="0"/>
          <p:nvPr/>
        </p:nvPicPr>
        <p:blipFill rotWithShape="1">
          <a:blip r:embed="rId7">
            <a:alphaModFix/>
          </a:blip>
          <a:srcRect b="10849" l="0" r="22136" t="0"/>
          <a:stretch/>
        </p:blipFill>
        <p:spPr>
          <a:xfrm>
            <a:off x="3985875" y="2190700"/>
            <a:ext cx="1513425" cy="439685"/>
          </a:xfrm>
          <a:prstGeom prst="rect">
            <a:avLst/>
          </a:prstGeom>
          <a:noFill/>
          <a:ln>
            <a:noFill/>
          </a:ln>
        </p:spPr>
      </p:pic>
      <p:pic>
        <p:nvPicPr>
          <p:cNvPr id="79" name="Google Shape;79;p16"/>
          <p:cNvPicPr preferRelativeResize="0"/>
          <p:nvPr/>
        </p:nvPicPr>
        <p:blipFill rotWithShape="1">
          <a:blip r:embed="rId8">
            <a:alphaModFix/>
          </a:blip>
          <a:srcRect b="9958" l="5081" r="12830" t="0"/>
          <a:stretch/>
        </p:blipFill>
        <p:spPr>
          <a:xfrm>
            <a:off x="6746975" y="2171700"/>
            <a:ext cx="1492101" cy="477675"/>
          </a:xfrm>
          <a:prstGeom prst="rect">
            <a:avLst/>
          </a:prstGeom>
          <a:noFill/>
          <a:ln>
            <a:noFill/>
          </a:ln>
        </p:spPr>
      </p:pic>
      <p:pic>
        <p:nvPicPr>
          <p:cNvPr id="80" name="Google Shape;80;p16"/>
          <p:cNvPicPr preferRelativeResize="0"/>
          <p:nvPr/>
        </p:nvPicPr>
        <p:blipFill rotWithShape="1">
          <a:blip r:embed="rId9">
            <a:alphaModFix/>
          </a:blip>
          <a:srcRect b="0" l="0" r="18593" t="12541"/>
          <a:stretch/>
        </p:blipFill>
        <p:spPr>
          <a:xfrm>
            <a:off x="4248380" y="4622025"/>
            <a:ext cx="1402270" cy="439675"/>
          </a:xfrm>
          <a:prstGeom prst="rect">
            <a:avLst/>
          </a:prstGeom>
          <a:noFill/>
          <a:ln>
            <a:noFill/>
          </a:ln>
        </p:spPr>
      </p:pic>
      <p:pic>
        <p:nvPicPr>
          <p:cNvPr id="81" name="Google Shape;81;p16"/>
          <p:cNvPicPr preferRelativeResize="0"/>
          <p:nvPr/>
        </p:nvPicPr>
        <p:blipFill rotWithShape="1">
          <a:blip r:embed="rId10">
            <a:alphaModFix/>
          </a:blip>
          <a:srcRect b="0" l="6268" r="17009" t="0"/>
          <a:stretch/>
        </p:blipFill>
        <p:spPr>
          <a:xfrm>
            <a:off x="6746975" y="4568873"/>
            <a:ext cx="1335450" cy="50797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Least Squares Regression Line</a:t>
            </a:r>
            <a:endParaRPr/>
          </a:p>
        </p:txBody>
      </p:sp>
      <p:sp>
        <p:nvSpPr>
          <p:cNvPr id="87" name="Google Shape;87;p17"/>
          <p:cNvSpPr txBox="1"/>
          <p:nvPr>
            <p:ph idx="1" type="body"/>
          </p:nvPr>
        </p:nvSpPr>
        <p:spPr>
          <a:xfrm>
            <a:off x="311700" y="1152475"/>
            <a:ext cx="4306500" cy="3416400"/>
          </a:xfrm>
          <a:prstGeom prst="rect">
            <a:avLst/>
          </a:prstGeom>
        </p:spPr>
        <p:txBody>
          <a:bodyPr anchorCtr="0" anchor="t" bIns="91425" lIns="91425" spcFirstLastPara="1" rIns="91425" wrap="square" tIns="91425">
            <a:noAutofit/>
          </a:bodyPr>
          <a:lstStyle/>
          <a:p>
            <a:pPr indent="0" lvl="0" marL="0" rtl="0" algn="l">
              <a:lnSpc>
                <a:spcPct val="115000"/>
              </a:lnSpc>
              <a:spcBef>
                <a:spcPts val="200"/>
              </a:spcBef>
              <a:spcAft>
                <a:spcPts val="0"/>
              </a:spcAft>
              <a:buClr>
                <a:schemeClr val="dk1"/>
              </a:buClr>
              <a:buSzPts val="1018"/>
              <a:buFont typeface="Arial"/>
              <a:buNone/>
            </a:pPr>
            <a:r>
              <a:rPr lang="en" sz="1400">
                <a:solidFill>
                  <a:srgbClr val="212529"/>
                </a:solidFill>
                <a:highlight>
                  <a:srgbClr val="FFFFFF"/>
                </a:highlight>
              </a:rPr>
              <a:t>-A least squares regression line of the emission standard deviations over the five year periods was calculated alongside the correlation </a:t>
            </a:r>
            <a:r>
              <a:rPr lang="en" sz="1400">
                <a:solidFill>
                  <a:srgbClr val="212529"/>
                </a:solidFill>
                <a:highlight>
                  <a:srgbClr val="FFFFFF"/>
                </a:highlight>
              </a:rPr>
              <a:t>coefficient</a:t>
            </a:r>
            <a:r>
              <a:rPr lang="en" sz="1400">
                <a:solidFill>
                  <a:srgbClr val="212529"/>
                </a:solidFill>
                <a:highlight>
                  <a:srgbClr val="FFFFFF"/>
                </a:highlight>
              </a:rPr>
              <a:t> of the time and </a:t>
            </a:r>
            <a:r>
              <a:rPr lang="en" sz="1400">
                <a:solidFill>
                  <a:srgbClr val="212529"/>
                </a:solidFill>
                <a:highlight>
                  <a:srgbClr val="FFFFFF"/>
                </a:highlight>
              </a:rPr>
              <a:t>emission standard deviations</a:t>
            </a:r>
            <a:endParaRPr sz="1400">
              <a:solidFill>
                <a:srgbClr val="212529"/>
              </a:solidFill>
            </a:endParaRPr>
          </a:p>
          <a:p>
            <a:pPr indent="0" lvl="0" marL="0" rtl="0" algn="l">
              <a:lnSpc>
                <a:spcPct val="95000"/>
              </a:lnSpc>
              <a:spcBef>
                <a:spcPts val="700"/>
              </a:spcBef>
              <a:spcAft>
                <a:spcPts val="0"/>
              </a:spcAft>
              <a:buSzPts val="1018"/>
              <a:buNone/>
            </a:pPr>
            <a:r>
              <a:rPr lang="en" sz="1400">
                <a:solidFill>
                  <a:srgbClr val="212529"/>
                </a:solidFill>
              </a:rPr>
              <a:t>-The emission variability (standard </a:t>
            </a:r>
            <a:r>
              <a:rPr lang="en" sz="1400">
                <a:solidFill>
                  <a:srgbClr val="212529"/>
                </a:solidFill>
              </a:rPr>
              <a:t>deviation) increased from 2025 to 2040, decreased sharply from 2040 to 2065, and increased again from 2065 to 2100.</a:t>
            </a:r>
            <a:endParaRPr sz="1400">
              <a:solidFill>
                <a:srgbClr val="212529"/>
              </a:solidFill>
            </a:endParaRPr>
          </a:p>
          <a:p>
            <a:pPr indent="0" lvl="0" marL="0" rtl="0" algn="l">
              <a:lnSpc>
                <a:spcPct val="95000"/>
              </a:lnSpc>
              <a:spcBef>
                <a:spcPts val="1200"/>
              </a:spcBef>
              <a:spcAft>
                <a:spcPts val="1200"/>
              </a:spcAft>
              <a:buSzPts val="1018"/>
              <a:buNone/>
            </a:pPr>
            <a:r>
              <a:rPr lang="en" sz="1400">
                <a:solidFill>
                  <a:srgbClr val="212529"/>
                </a:solidFill>
              </a:rPr>
              <a:t>-From 2025 to 2100, the least squares regression line shows a slight decrease in emission variability over time, and there is a weak negative association between emission variability and time</a:t>
            </a:r>
            <a:endParaRPr sz="1400">
              <a:solidFill>
                <a:srgbClr val="212529"/>
              </a:solidFill>
            </a:endParaRPr>
          </a:p>
        </p:txBody>
      </p:sp>
      <p:pic>
        <p:nvPicPr>
          <p:cNvPr id="88" name="Google Shape;88;p17"/>
          <p:cNvPicPr preferRelativeResize="0"/>
          <p:nvPr/>
        </p:nvPicPr>
        <p:blipFill rotWithShape="1">
          <a:blip r:embed="rId3">
            <a:alphaModFix/>
          </a:blip>
          <a:srcRect b="0" l="0" r="6463" t="0"/>
          <a:stretch/>
        </p:blipFill>
        <p:spPr>
          <a:xfrm>
            <a:off x="5226825" y="1288200"/>
            <a:ext cx="3917174" cy="2968150"/>
          </a:xfrm>
          <a:prstGeom prst="rect">
            <a:avLst/>
          </a:prstGeom>
          <a:noFill/>
          <a:ln>
            <a:noFill/>
          </a:ln>
        </p:spPr>
      </p:pic>
      <p:pic>
        <p:nvPicPr>
          <p:cNvPr id="89" name="Google Shape;89;p17"/>
          <p:cNvPicPr preferRelativeResize="0"/>
          <p:nvPr/>
        </p:nvPicPr>
        <p:blipFill rotWithShape="1">
          <a:blip r:embed="rId4">
            <a:alphaModFix/>
          </a:blip>
          <a:srcRect b="0" l="19231" r="0" t="0"/>
          <a:stretch/>
        </p:blipFill>
        <p:spPr>
          <a:xfrm>
            <a:off x="5623850" y="4277700"/>
            <a:ext cx="1525500" cy="269825"/>
          </a:xfrm>
          <a:prstGeom prst="rect">
            <a:avLst/>
          </a:prstGeom>
          <a:noFill/>
          <a:ln>
            <a:noFill/>
          </a:ln>
        </p:spPr>
      </p:pic>
      <p:pic>
        <p:nvPicPr>
          <p:cNvPr id="90" name="Google Shape;90;p17"/>
          <p:cNvPicPr preferRelativeResize="0"/>
          <p:nvPr/>
        </p:nvPicPr>
        <p:blipFill>
          <a:blip r:embed="rId5">
            <a:alphaModFix/>
          </a:blip>
          <a:stretch>
            <a:fillRect/>
          </a:stretch>
        </p:blipFill>
        <p:spPr>
          <a:xfrm>
            <a:off x="7290525" y="4256350"/>
            <a:ext cx="1371077" cy="3125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Bootstrap</a:t>
            </a:r>
            <a:endParaRPr/>
          </a:p>
        </p:txBody>
      </p:sp>
      <p:sp>
        <p:nvSpPr>
          <p:cNvPr id="96" name="Google Shape;96;p18"/>
          <p:cNvSpPr txBox="1"/>
          <p:nvPr>
            <p:ph idx="1" type="body"/>
          </p:nvPr>
        </p:nvSpPr>
        <p:spPr>
          <a:xfrm>
            <a:off x="311700" y="1118750"/>
            <a:ext cx="3929700" cy="35652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sz="1400"/>
              <a:t>-</a:t>
            </a:r>
            <a:r>
              <a:rPr lang="en" sz="1400">
                <a:solidFill>
                  <a:srgbClr val="212529"/>
                </a:solidFill>
                <a:highlight>
                  <a:srgbClr val="FFFFFF"/>
                </a:highlight>
              </a:rPr>
              <a:t>The bootstrap method was used to estimate the mean, standard deviation, and 95% confidence interval of the slope and correlation coefficient of this regression.</a:t>
            </a:r>
            <a:endParaRPr sz="1400">
              <a:solidFill>
                <a:srgbClr val="212529"/>
              </a:solidFill>
              <a:highlight>
                <a:srgbClr val="FFFFFF"/>
              </a:highlight>
            </a:endParaRPr>
          </a:p>
          <a:p>
            <a:pPr indent="0" lvl="0" marL="0" rtl="0" algn="l">
              <a:spcBef>
                <a:spcPts val="1200"/>
              </a:spcBef>
              <a:spcAft>
                <a:spcPts val="0"/>
              </a:spcAft>
              <a:buNone/>
            </a:pPr>
            <a:r>
              <a:rPr lang="en" sz="1400">
                <a:solidFill>
                  <a:srgbClr val="212529"/>
                </a:solidFill>
                <a:highlight>
                  <a:srgbClr val="FFFFFF"/>
                </a:highlight>
              </a:rPr>
              <a:t>-Zero falls within the 95% confidence interval of the </a:t>
            </a:r>
            <a:r>
              <a:rPr lang="en" sz="1400">
                <a:solidFill>
                  <a:srgbClr val="212529"/>
                </a:solidFill>
                <a:highlight>
                  <a:srgbClr val="FFFFFF"/>
                </a:highlight>
              </a:rPr>
              <a:t>regression</a:t>
            </a:r>
            <a:r>
              <a:rPr lang="en" sz="1400">
                <a:solidFill>
                  <a:srgbClr val="212529"/>
                </a:solidFill>
                <a:highlight>
                  <a:srgbClr val="FFFFFF"/>
                </a:highlight>
              </a:rPr>
              <a:t> slope and the correlation coefficient.</a:t>
            </a:r>
            <a:endParaRPr sz="1400">
              <a:solidFill>
                <a:srgbClr val="212529"/>
              </a:solidFill>
              <a:highlight>
                <a:srgbClr val="FFFFFF"/>
              </a:highlight>
            </a:endParaRPr>
          </a:p>
          <a:p>
            <a:pPr indent="0" lvl="0" marL="0" rtl="0" algn="l">
              <a:spcBef>
                <a:spcPts val="1200"/>
              </a:spcBef>
              <a:spcAft>
                <a:spcPts val="0"/>
              </a:spcAft>
              <a:buNone/>
            </a:pPr>
            <a:r>
              <a:rPr lang="en" sz="1400">
                <a:solidFill>
                  <a:srgbClr val="212529"/>
                </a:solidFill>
                <a:highlight>
                  <a:srgbClr val="FFFFFF"/>
                </a:highlight>
              </a:rPr>
              <a:t>-As a result, </a:t>
            </a:r>
            <a:r>
              <a:rPr lang="en" sz="1400">
                <a:solidFill>
                  <a:srgbClr val="212529"/>
                </a:solidFill>
                <a:highlight>
                  <a:srgbClr val="FFFFFF"/>
                </a:highlight>
              </a:rPr>
              <a:t>the standard deviations of the GHG emissions</a:t>
            </a:r>
            <a:r>
              <a:rPr lang="en" sz="1400">
                <a:solidFill>
                  <a:schemeClr val="dk1"/>
                </a:solidFill>
                <a:highlight>
                  <a:srgbClr val="FFFFFF"/>
                </a:highlight>
              </a:rPr>
              <a:t> over time do </a:t>
            </a:r>
            <a:r>
              <a:rPr lang="en" sz="1400">
                <a:solidFill>
                  <a:srgbClr val="212529"/>
                </a:solidFill>
                <a:highlight>
                  <a:srgbClr val="FFFFFF"/>
                </a:highlight>
              </a:rPr>
              <a:t>not have a significant negative linear regression slope or correlation coefficient.</a:t>
            </a:r>
            <a:endParaRPr sz="1400">
              <a:solidFill>
                <a:srgbClr val="212529"/>
              </a:solidFill>
              <a:highlight>
                <a:srgbClr val="FFFFFF"/>
              </a:highlight>
            </a:endParaRPr>
          </a:p>
          <a:p>
            <a:pPr indent="0" lvl="0" marL="0" rtl="0" algn="l">
              <a:spcBef>
                <a:spcPts val="1200"/>
              </a:spcBef>
              <a:spcAft>
                <a:spcPts val="1200"/>
              </a:spcAft>
              <a:buNone/>
            </a:pPr>
            <a:r>
              <a:rPr lang="en" sz="1400">
                <a:solidFill>
                  <a:srgbClr val="212529"/>
                </a:solidFill>
                <a:highlight>
                  <a:srgbClr val="FFFFFF"/>
                </a:highlight>
              </a:rPr>
              <a:t>-GHG emission uncertainty does not significantly decrease over time from 2025 to 2100.</a:t>
            </a:r>
            <a:endParaRPr sz="1400">
              <a:solidFill>
                <a:srgbClr val="212529"/>
              </a:solidFill>
              <a:highlight>
                <a:srgbClr val="FFFFFF"/>
              </a:highlight>
            </a:endParaRPr>
          </a:p>
        </p:txBody>
      </p:sp>
      <p:pic>
        <p:nvPicPr>
          <p:cNvPr id="97" name="Google Shape;97;p18"/>
          <p:cNvPicPr preferRelativeResize="0"/>
          <p:nvPr/>
        </p:nvPicPr>
        <p:blipFill>
          <a:blip r:embed="rId3">
            <a:alphaModFix/>
          </a:blip>
          <a:stretch>
            <a:fillRect/>
          </a:stretch>
        </p:blipFill>
        <p:spPr>
          <a:xfrm>
            <a:off x="4382625" y="1118750"/>
            <a:ext cx="4179099" cy="3286549"/>
          </a:xfrm>
          <a:prstGeom prst="rect">
            <a:avLst/>
          </a:prstGeom>
          <a:noFill/>
          <a:ln>
            <a:noFill/>
          </a:ln>
        </p:spPr>
      </p:pic>
      <p:pic>
        <p:nvPicPr>
          <p:cNvPr id="98" name="Google Shape;98;p18"/>
          <p:cNvPicPr preferRelativeResize="0"/>
          <p:nvPr/>
        </p:nvPicPr>
        <p:blipFill>
          <a:blip r:embed="rId4">
            <a:alphaModFix/>
          </a:blip>
          <a:stretch>
            <a:fillRect/>
          </a:stretch>
        </p:blipFill>
        <p:spPr>
          <a:xfrm>
            <a:off x="6553866" y="4438975"/>
            <a:ext cx="2157835" cy="572700"/>
          </a:xfrm>
          <a:prstGeom prst="rect">
            <a:avLst/>
          </a:prstGeom>
          <a:noFill/>
          <a:ln>
            <a:noFill/>
          </a:ln>
        </p:spPr>
      </p:pic>
      <p:pic>
        <p:nvPicPr>
          <p:cNvPr id="99" name="Google Shape;99;p18"/>
          <p:cNvPicPr preferRelativeResize="0"/>
          <p:nvPr/>
        </p:nvPicPr>
        <p:blipFill rotWithShape="1">
          <a:blip r:embed="rId5">
            <a:alphaModFix/>
          </a:blip>
          <a:srcRect b="13264" l="4252" r="14121" t="7827"/>
          <a:stretch/>
        </p:blipFill>
        <p:spPr>
          <a:xfrm>
            <a:off x="4697500" y="4506325"/>
            <a:ext cx="1707050" cy="438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Limitations and Extensions</a:t>
            </a:r>
            <a:endParaRPr/>
          </a:p>
        </p:txBody>
      </p:sp>
      <p:sp>
        <p:nvSpPr>
          <p:cNvPr id="105" name="Google Shape;105;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a:bodyPr>
          <a:lstStyle/>
          <a:p>
            <a:pPr indent="0" lvl="0" marL="0" rtl="0" algn="l">
              <a:spcBef>
                <a:spcPts val="0"/>
              </a:spcBef>
              <a:spcAft>
                <a:spcPts val="0"/>
              </a:spcAft>
              <a:buNone/>
            </a:pPr>
            <a:r>
              <a:rPr lang="en">
                <a:solidFill>
                  <a:srgbClr val="000000"/>
                </a:solidFill>
              </a:rPr>
              <a:t>-The emission data used were the medians, upper bounds, lower bounds, and/or single values across 1.5</a:t>
            </a:r>
            <a:r>
              <a:rPr baseline="30000" lang="en">
                <a:solidFill>
                  <a:srgbClr val="000000"/>
                </a:solidFill>
              </a:rPr>
              <a:t>o</a:t>
            </a:r>
            <a:r>
              <a:rPr lang="en">
                <a:solidFill>
                  <a:srgbClr val="000000"/>
                </a:solidFill>
              </a:rPr>
              <a:t>C </a:t>
            </a:r>
            <a:r>
              <a:rPr lang="en">
                <a:solidFill>
                  <a:srgbClr val="000000"/>
                </a:solidFill>
              </a:rPr>
              <a:t>emission scenarios; having a distribution of emissions within each scenario or even in a broader scenario would improve the </a:t>
            </a:r>
            <a:r>
              <a:rPr lang="en">
                <a:solidFill>
                  <a:srgbClr val="000000"/>
                </a:solidFill>
              </a:rPr>
              <a:t>accuracy</a:t>
            </a:r>
            <a:r>
              <a:rPr lang="en">
                <a:solidFill>
                  <a:srgbClr val="000000"/>
                </a:solidFill>
              </a:rPr>
              <a:t> of the </a:t>
            </a:r>
            <a:r>
              <a:rPr lang="en">
                <a:solidFill>
                  <a:srgbClr val="000000"/>
                </a:solidFill>
              </a:rPr>
              <a:t>emission uncertainty analysis.</a:t>
            </a:r>
            <a:endParaRPr>
              <a:solidFill>
                <a:srgbClr val="000000"/>
              </a:solidFill>
            </a:endParaRPr>
          </a:p>
          <a:p>
            <a:pPr indent="0" lvl="0" marL="0" rtl="0" algn="l">
              <a:spcBef>
                <a:spcPts val="1200"/>
              </a:spcBef>
              <a:spcAft>
                <a:spcPts val="0"/>
              </a:spcAft>
              <a:buNone/>
            </a:pPr>
            <a:r>
              <a:rPr lang="en">
                <a:solidFill>
                  <a:srgbClr val="000000"/>
                </a:solidFill>
              </a:rPr>
              <a:t>-Emission data was </a:t>
            </a:r>
            <a:r>
              <a:rPr lang="en">
                <a:solidFill>
                  <a:srgbClr val="000000"/>
                </a:solidFill>
              </a:rPr>
              <a:t>only</a:t>
            </a:r>
            <a:r>
              <a:rPr lang="en">
                <a:solidFill>
                  <a:srgbClr val="000000"/>
                </a:solidFill>
              </a:rPr>
              <a:t> obtained across five </a:t>
            </a:r>
            <a:r>
              <a:rPr lang="en">
                <a:solidFill>
                  <a:srgbClr val="000000"/>
                </a:solidFill>
              </a:rPr>
              <a:t>year periods, finding emission data for every year would produce a more thorough depiction of the change in emission uncertainty across time.</a:t>
            </a:r>
            <a:endParaRPr>
              <a:solidFill>
                <a:srgbClr val="000000"/>
              </a:solidFill>
            </a:endParaRPr>
          </a:p>
          <a:p>
            <a:pPr indent="0" lvl="0" marL="0" rtl="0" algn="l">
              <a:spcBef>
                <a:spcPts val="1200"/>
              </a:spcBef>
              <a:spcAft>
                <a:spcPts val="0"/>
              </a:spcAft>
              <a:buNone/>
            </a:pPr>
            <a:r>
              <a:rPr lang="en">
                <a:solidFill>
                  <a:srgbClr val="000000"/>
                </a:solidFill>
              </a:rPr>
              <a:t>-GHG emission uncertainty analyses can be performed for additional time periods such as the next 25 years (up to 2050) and the next 50 years (up to 2075) to determine the trend in </a:t>
            </a:r>
            <a:r>
              <a:rPr lang="en">
                <a:solidFill>
                  <a:srgbClr val="000000"/>
                </a:solidFill>
              </a:rPr>
              <a:t>emission </a:t>
            </a:r>
            <a:r>
              <a:rPr lang="en">
                <a:solidFill>
                  <a:srgbClr val="000000"/>
                </a:solidFill>
              </a:rPr>
              <a:t>variability across those intervals.</a:t>
            </a:r>
            <a:endParaRPr>
              <a:solidFill>
                <a:srgbClr val="000000"/>
              </a:solidFill>
            </a:endParaRPr>
          </a:p>
          <a:p>
            <a:pPr indent="0" lvl="0" marL="0" rtl="0" algn="l">
              <a:spcBef>
                <a:spcPts val="1200"/>
              </a:spcBef>
              <a:spcAft>
                <a:spcPts val="1200"/>
              </a:spcAft>
              <a:buNone/>
            </a:pPr>
            <a:r>
              <a:rPr lang="en">
                <a:solidFill>
                  <a:srgbClr val="000000"/>
                </a:solidFill>
              </a:rPr>
              <a:t>-Net GHG uncertainty analyses can be also </a:t>
            </a:r>
            <a:r>
              <a:rPr lang="en">
                <a:solidFill>
                  <a:srgbClr val="000000"/>
                </a:solidFill>
              </a:rPr>
              <a:t>performed</a:t>
            </a:r>
            <a:r>
              <a:rPr lang="en">
                <a:solidFill>
                  <a:srgbClr val="000000"/>
                </a:solidFill>
              </a:rPr>
              <a:t> in order to account for distinct rates of change in emissions over time across each climate scenario.</a:t>
            </a:r>
            <a:endParaRPr>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Sources</a:t>
            </a:r>
            <a:endParaRPr/>
          </a:p>
        </p:txBody>
      </p:sp>
      <p:sp>
        <p:nvSpPr>
          <p:cNvPr id="111" name="Google Shape;111;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100" u="sng">
                <a:solidFill>
                  <a:schemeClr val="dk1"/>
                </a:solidFill>
                <a:hlinkClick r:id="rId3">
                  <a:extLst>
                    <a:ext uri="{A12FA001-AC4F-418D-AE19-62706E023703}">
                      <ahyp:hlinkClr val="tx"/>
                    </a:ext>
                  </a:extLst>
                </a:hlinkClick>
              </a:rPr>
              <a:t>https://www.carbonbrief.org/analysis-what-the-new-ipcc-report-says-about-how-to-limit-warming-to-1-5c-or-2c/</a:t>
            </a:r>
            <a:endParaRPr sz="1100">
              <a:solidFill>
                <a:schemeClr val="dk1"/>
              </a:solidFill>
            </a:endParaRPr>
          </a:p>
          <a:p>
            <a:pPr indent="0" lvl="0" marL="0" rtl="0" algn="l">
              <a:spcBef>
                <a:spcPts val="1200"/>
              </a:spcBef>
              <a:spcAft>
                <a:spcPts val="0"/>
              </a:spcAft>
              <a:buNone/>
            </a:pPr>
            <a:r>
              <a:rPr lang="en" sz="1100" u="sng">
                <a:solidFill>
                  <a:schemeClr val="dk1"/>
                </a:solidFill>
                <a:hlinkClick r:id="rId4">
                  <a:extLst>
                    <a:ext uri="{A12FA001-AC4F-418D-AE19-62706E023703}">
                      <ahyp:hlinkClr val="tx"/>
                    </a:ext>
                  </a:extLst>
                </a:hlinkClick>
              </a:rPr>
              <a:t>https://www.un.org/en/climatechange/paris-agreement</a:t>
            </a:r>
            <a:endParaRPr sz="1100">
              <a:solidFill>
                <a:schemeClr val="dk1"/>
              </a:solidFill>
            </a:endParaRPr>
          </a:p>
          <a:p>
            <a:pPr indent="0" lvl="0" marL="0" rtl="0" algn="l">
              <a:lnSpc>
                <a:spcPct val="150000"/>
              </a:lnSpc>
              <a:spcBef>
                <a:spcPts val="1200"/>
              </a:spcBef>
              <a:spcAft>
                <a:spcPts val="0"/>
              </a:spcAft>
              <a:buNone/>
            </a:pPr>
            <a:r>
              <a:rPr lang="en" sz="1100" u="sng">
                <a:solidFill>
                  <a:schemeClr val="dk1"/>
                </a:solidFill>
                <a:hlinkClick r:id="rId5">
                  <a:extLst>
                    <a:ext uri="{A12FA001-AC4F-418D-AE19-62706E023703}">
                      <ahyp:hlinkClr val="tx"/>
                    </a:ext>
                  </a:extLst>
                </a:hlinkClick>
              </a:rPr>
              <a:t>https://ipcc-browser.ipcc-data.org/browser/dataset/6127/0</a:t>
            </a:r>
            <a:r>
              <a:rPr lang="en" sz="1100">
                <a:solidFill>
                  <a:schemeClr val="dk1"/>
                </a:solidFill>
              </a:rPr>
              <a:t> (Spreadsheet:  </a:t>
            </a:r>
            <a:r>
              <a:rPr lang="en" sz="1100" u="sng">
                <a:solidFill>
                  <a:schemeClr val="dk1"/>
                </a:solidFill>
                <a:hlinkClick r:id="rId6">
                  <a:extLst>
                    <a:ext uri="{A12FA001-AC4F-418D-AE19-62706E023703}">
                      <ahyp:hlinkClr val="tx"/>
                    </a:ext>
                  </a:extLst>
                </a:hlinkClick>
              </a:rPr>
              <a:t>data_syr_spm5_all_panels.xlsx</a:t>
            </a:r>
            <a:r>
              <a:rPr lang="en" sz="1100">
                <a:solidFill>
                  <a:schemeClr val="dk1"/>
                </a:solidFill>
              </a:rPr>
              <a:t>)</a:t>
            </a:r>
            <a:endParaRPr sz="1100">
              <a:solidFill>
                <a:schemeClr val="dk1"/>
              </a:solidFill>
            </a:endParaRPr>
          </a:p>
          <a:p>
            <a:pPr indent="0" lvl="0" marL="0" rtl="0" algn="l">
              <a:lnSpc>
                <a:spcPct val="150000"/>
              </a:lnSpc>
              <a:spcBef>
                <a:spcPts val="700"/>
              </a:spcBef>
              <a:spcAft>
                <a:spcPts val="0"/>
              </a:spcAft>
              <a:buNone/>
            </a:pPr>
            <a:r>
              <a:rPr lang="en" sz="1100" u="sng">
                <a:solidFill>
                  <a:schemeClr val="dk1"/>
                </a:solidFill>
                <a:hlinkClick r:id="rId7">
                  <a:extLst>
                    <a:ext uri="{A12FA001-AC4F-418D-AE19-62706E023703}">
                      <ahyp:hlinkClr val="tx"/>
                    </a:ext>
                  </a:extLst>
                </a:hlinkClick>
              </a:rPr>
              <a:t>https://ipcc-browser.ipcc-data.org/browser/dataset/445/0</a:t>
            </a:r>
            <a:r>
              <a:rPr lang="en" sz="1100">
                <a:solidFill>
                  <a:schemeClr val="dk1"/>
                </a:solidFill>
              </a:rPr>
              <a:t> </a:t>
            </a:r>
            <a:r>
              <a:rPr lang="en" sz="1100">
                <a:solidFill>
                  <a:schemeClr val="dk1"/>
                </a:solidFill>
              </a:rPr>
              <a:t>(Spreadsheet: </a:t>
            </a:r>
            <a:r>
              <a:rPr lang="en" sz="1100" u="sng">
                <a:solidFill>
                  <a:schemeClr val="dk1"/>
                </a:solidFill>
                <a:hlinkClick r:id="rId8">
                  <a:extLst>
                    <a:ext uri="{A12FA001-AC4F-418D-AE19-62706E023703}">
                      <ahyp:hlinkClr val="tx"/>
                    </a:ext>
                  </a:extLst>
                </a:hlinkClick>
              </a:rPr>
              <a:t>output_data_spm_5_tsu_data.xlsx</a:t>
            </a:r>
            <a:r>
              <a:rPr lang="en" sz="1100">
                <a:solidFill>
                  <a:schemeClr val="dk1"/>
                </a:solidFill>
              </a:rPr>
              <a:t>)</a:t>
            </a:r>
            <a:endParaRPr sz="1100">
              <a:solidFill>
                <a:schemeClr val="dk1"/>
              </a:solidFill>
            </a:endParaRPr>
          </a:p>
          <a:p>
            <a:pPr indent="0" lvl="0" marL="0" rtl="0" algn="l">
              <a:lnSpc>
                <a:spcPct val="150000"/>
              </a:lnSpc>
              <a:spcBef>
                <a:spcPts val="700"/>
              </a:spcBef>
              <a:spcAft>
                <a:spcPts val="700"/>
              </a:spcAft>
              <a:buNone/>
            </a:pPr>
            <a:r>
              <a:rPr lang="en" sz="1100" u="sng">
                <a:solidFill>
                  <a:schemeClr val="dk1"/>
                </a:solidFill>
                <a:hlinkClick r:id="rId9">
                  <a:extLst>
                    <a:ext uri="{A12FA001-AC4F-418D-AE19-62706E023703}">
                      <ahyp:hlinkClr val="tx"/>
                    </a:ext>
                  </a:extLst>
                </a:hlinkClick>
              </a:rPr>
              <a:t>https://climateactiontracker.org/publications/no-change-to-warming-as-fossil-fuel-endgame-brings-focus-onto-false-solutions/</a:t>
            </a:r>
            <a:r>
              <a:rPr lang="en" sz="1100" u="sng">
                <a:solidFill>
                  <a:schemeClr val="dk1"/>
                </a:solidFill>
              </a:rPr>
              <a:t> </a:t>
            </a:r>
            <a:r>
              <a:rPr lang="en" sz="1100">
                <a:solidFill>
                  <a:schemeClr val="dk1"/>
                </a:solidFill>
              </a:rPr>
              <a:t>(Spreadsheet: </a:t>
            </a:r>
            <a:r>
              <a:rPr lang="en" sz="1100" u="sng">
                <a:solidFill>
                  <a:schemeClr val="dk1"/>
                </a:solidFill>
                <a:hlinkClick r:id="rId10">
                  <a:extLst>
                    <a:ext uri="{A12FA001-AC4F-418D-AE19-62706E023703}">
                      <ahyp:hlinkClr val="tx"/>
                    </a:ext>
                  </a:extLst>
                </a:hlinkClick>
              </a:rPr>
              <a:t>CAT_2023-12_PublicData_GlobalTemperatureEstimates_COP28</a:t>
            </a:r>
            <a:r>
              <a:rPr lang="en" sz="1100"/>
              <a:t>)</a:t>
            </a:r>
            <a:endParaRPr sz="11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