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4"/>
  </p:notesMasterIdLst>
  <p:sldIdLst>
    <p:sldId id="256" r:id="rId2"/>
    <p:sldId id="262" r:id="rId3"/>
    <p:sldId id="272" r:id="rId4"/>
    <p:sldId id="263" r:id="rId5"/>
    <p:sldId id="257" r:id="rId6"/>
    <p:sldId id="258" r:id="rId7"/>
    <p:sldId id="264" r:id="rId8"/>
    <p:sldId id="267" r:id="rId9"/>
    <p:sldId id="273" r:id="rId10"/>
    <p:sldId id="269" r:id="rId11"/>
    <p:sldId id="265" r:id="rId12"/>
    <p:sldId id="266" r:id="rId13"/>
    <p:sldId id="274" r:id="rId14"/>
    <p:sldId id="275" r:id="rId15"/>
    <p:sldId id="279" r:id="rId16"/>
    <p:sldId id="276" r:id="rId17"/>
    <p:sldId id="270" r:id="rId18"/>
    <p:sldId id="268" r:id="rId19"/>
    <p:sldId id="271" r:id="rId20"/>
    <p:sldId id="277" r:id="rId21"/>
    <p:sldId id="278"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6AEDC-F82E-47ED-9A87-49AC45A2E1E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3BB2F3F-026E-4684-B75A-FD6DCCE538F5}">
      <dgm:prSet/>
      <dgm:spPr/>
      <dgm:t>
        <a:bodyPr/>
        <a:lstStyle/>
        <a:p>
          <a:r>
            <a:rPr lang="en-US"/>
            <a:t>OBGYN Practitioners</a:t>
          </a:r>
        </a:p>
      </dgm:t>
    </dgm:pt>
    <dgm:pt modelId="{9A235DBC-D7EC-4712-808F-5EC001B3029F}" type="parTrans" cxnId="{6689F9DD-3D15-460F-BD8D-C1793E241E28}">
      <dgm:prSet/>
      <dgm:spPr/>
      <dgm:t>
        <a:bodyPr/>
        <a:lstStyle/>
        <a:p>
          <a:endParaRPr lang="en-US"/>
        </a:p>
      </dgm:t>
    </dgm:pt>
    <dgm:pt modelId="{521EC847-3EA6-486C-8F44-604CCB21C635}" type="sibTrans" cxnId="{6689F9DD-3D15-460F-BD8D-C1793E241E28}">
      <dgm:prSet/>
      <dgm:spPr/>
      <dgm:t>
        <a:bodyPr/>
        <a:lstStyle/>
        <a:p>
          <a:endParaRPr lang="en-US"/>
        </a:p>
      </dgm:t>
    </dgm:pt>
    <dgm:pt modelId="{17AAA825-54BA-4996-8848-CE7EA9ED29AE}">
      <dgm:prSet custT="1"/>
      <dgm:spPr/>
      <dgm:t>
        <a:bodyPr/>
        <a:lstStyle/>
        <a:p>
          <a:r>
            <a:rPr lang="en-US" sz="1300" dirty="0"/>
            <a:t>Number of OBGYN’s per county (</a:t>
          </a:r>
          <a:r>
            <a:rPr lang="en-US" sz="1200" dirty="0"/>
            <a:t>for years: 1994, 1996, 1998, 2000, 2002, 2004, 2006, 2008, 2010, 2013, 2015, 2017, 2020)</a:t>
          </a:r>
          <a:endParaRPr lang="en-US" sz="1300" dirty="0"/>
        </a:p>
      </dgm:t>
    </dgm:pt>
    <dgm:pt modelId="{6DCD7386-CBF8-4450-A28A-01A02DBB6068}" type="parTrans" cxnId="{6F71627C-E859-44FE-B769-418AC437B44E}">
      <dgm:prSet/>
      <dgm:spPr/>
      <dgm:t>
        <a:bodyPr/>
        <a:lstStyle/>
        <a:p>
          <a:endParaRPr lang="en-US"/>
        </a:p>
      </dgm:t>
    </dgm:pt>
    <dgm:pt modelId="{8FD002DA-823E-4B10-9100-3FD04B24B494}" type="sibTrans" cxnId="{6F71627C-E859-44FE-B769-418AC437B44E}">
      <dgm:prSet/>
      <dgm:spPr/>
      <dgm:t>
        <a:bodyPr/>
        <a:lstStyle/>
        <a:p>
          <a:endParaRPr lang="en-US"/>
        </a:p>
      </dgm:t>
    </dgm:pt>
    <dgm:pt modelId="{8E761E9F-E106-4BCF-8EAD-4D8F10E89E26}">
      <dgm:prSet/>
      <dgm:spPr/>
      <dgm:t>
        <a:bodyPr/>
        <a:lstStyle/>
        <a:p>
          <a:r>
            <a:rPr lang="en-US"/>
            <a:t>Deaths Related to Health Care Level &amp; Access</a:t>
          </a:r>
        </a:p>
      </dgm:t>
    </dgm:pt>
    <dgm:pt modelId="{F8FB6F95-9C3D-47B0-AAC1-2562F8B12BF0}" type="parTrans" cxnId="{A5AD764D-AC66-4EB9-B5E1-1A2FB9D81143}">
      <dgm:prSet/>
      <dgm:spPr/>
      <dgm:t>
        <a:bodyPr/>
        <a:lstStyle/>
        <a:p>
          <a:endParaRPr lang="en-US"/>
        </a:p>
      </dgm:t>
    </dgm:pt>
    <dgm:pt modelId="{3962AA5A-21C8-42A7-9981-48E82B2B7934}" type="sibTrans" cxnId="{A5AD764D-AC66-4EB9-B5E1-1A2FB9D81143}">
      <dgm:prSet/>
      <dgm:spPr/>
      <dgm:t>
        <a:bodyPr/>
        <a:lstStyle/>
        <a:p>
          <a:endParaRPr lang="en-US"/>
        </a:p>
      </dgm:t>
    </dgm:pt>
    <dgm:pt modelId="{612A51B9-446B-4C0E-9922-5B32EEE9E1FE}">
      <dgm:prSet/>
      <dgm:spPr/>
      <dgm:t>
        <a:bodyPr/>
        <a:lstStyle/>
        <a:p>
          <a:r>
            <a:rPr lang="en-US" dirty="0"/>
            <a:t>Women’s Health Care</a:t>
          </a:r>
        </a:p>
      </dgm:t>
    </dgm:pt>
    <dgm:pt modelId="{9C7277F6-A273-45B9-9A96-27AB293C2AF9}" type="parTrans" cxnId="{929A0DE8-CAD6-4B01-AD0F-ECF0EFF26CA2}">
      <dgm:prSet/>
      <dgm:spPr/>
      <dgm:t>
        <a:bodyPr/>
        <a:lstStyle/>
        <a:p>
          <a:endParaRPr lang="en-US"/>
        </a:p>
      </dgm:t>
    </dgm:pt>
    <dgm:pt modelId="{ECE65038-909C-41FA-9100-CFD7EE2035AD}" type="sibTrans" cxnId="{929A0DE8-CAD6-4B01-AD0F-ECF0EFF26CA2}">
      <dgm:prSet/>
      <dgm:spPr/>
      <dgm:t>
        <a:bodyPr/>
        <a:lstStyle/>
        <a:p>
          <a:endParaRPr lang="en-US"/>
        </a:p>
      </dgm:t>
    </dgm:pt>
    <dgm:pt modelId="{B78B4404-1162-430D-9044-B1FE50FCD09A}">
      <dgm:prSet/>
      <dgm:spPr/>
      <dgm:t>
        <a:bodyPr/>
        <a:lstStyle/>
        <a:p>
          <a:r>
            <a:rPr lang="en-US" dirty="0"/>
            <a:t>Maternal Health Care</a:t>
          </a:r>
        </a:p>
      </dgm:t>
    </dgm:pt>
    <dgm:pt modelId="{A0A2A1D6-E6C6-462D-A100-CC4AE4051314}" type="parTrans" cxnId="{1F8DC512-9262-417B-882B-D8D66B221445}">
      <dgm:prSet/>
      <dgm:spPr/>
      <dgm:t>
        <a:bodyPr/>
        <a:lstStyle/>
        <a:p>
          <a:endParaRPr lang="en-US"/>
        </a:p>
      </dgm:t>
    </dgm:pt>
    <dgm:pt modelId="{8BB00C7A-3E3B-4222-A3F3-FB8D38A957BD}" type="sibTrans" cxnId="{1F8DC512-9262-417B-882B-D8D66B221445}">
      <dgm:prSet/>
      <dgm:spPr/>
      <dgm:t>
        <a:bodyPr/>
        <a:lstStyle/>
        <a:p>
          <a:endParaRPr lang="en-US"/>
        </a:p>
      </dgm:t>
    </dgm:pt>
    <dgm:pt modelId="{F47ADDA9-3356-4E46-A88E-63D8F68E5169}">
      <dgm:prSet/>
      <dgm:spPr/>
      <dgm:t>
        <a:bodyPr/>
        <a:lstStyle/>
        <a:p>
          <a:r>
            <a:rPr lang="en-US" dirty="0"/>
            <a:t>Newborn Health Care</a:t>
          </a:r>
        </a:p>
      </dgm:t>
    </dgm:pt>
    <dgm:pt modelId="{EDAEDA4A-D804-4D97-A4B7-4F20720F0AF6}" type="parTrans" cxnId="{3F361AB0-230D-4F74-9DFD-F5F8567171D9}">
      <dgm:prSet/>
      <dgm:spPr/>
      <dgm:t>
        <a:bodyPr/>
        <a:lstStyle/>
        <a:p>
          <a:endParaRPr lang="en-US"/>
        </a:p>
      </dgm:t>
    </dgm:pt>
    <dgm:pt modelId="{38451B4F-238A-4180-9035-FBB41800A262}" type="sibTrans" cxnId="{3F361AB0-230D-4F74-9DFD-F5F8567171D9}">
      <dgm:prSet/>
      <dgm:spPr/>
      <dgm:t>
        <a:bodyPr/>
        <a:lstStyle/>
        <a:p>
          <a:endParaRPr lang="en-US"/>
        </a:p>
      </dgm:t>
    </dgm:pt>
    <dgm:pt modelId="{0E6F2A94-12AF-4315-B961-6BE87E09E84B}">
      <dgm:prSet/>
      <dgm:spPr/>
      <dgm:t>
        <a:bodyPr/>
        <a:lstStyle/>
        <a:p>
          <a:r>
            <a:rPr lang="en-US" dirty="0"/>
            <a:t>Infant Health Care</a:t>
          </a:r>
        </a:p>
      </dgm:t>
    </dgm:pt>
    <dgm:pt modelId="{F2B085C6-5E87-4718-9C99-C3B84A1FEA40}" type="parTrans" cxnId="{AD7DECE6-A05F-47F3-9E61-6008A0790A47}">
      <dgm:prSet/>
      <dgm:spPr/>
      <dgm:t>
        <a:bodyPr/>
        <a:lstStyle/>
        <a:p>
          <a:endParaRPr lang="en-US"/>
        </a:p>
      </dgm:t>
    </dgm:pt>
    <dgm:pt modelId="{FB9F6A62-B013-4911-9649-16818A25AB58}" type="sibTrans" cxnId="{AD7DECE6-A05F-47F3-9E61-6008A0790A47}">
      <dgm:prSet/>
      <dgm:spPr/>
      <dgm:t>
        <a:bodyPr/>
        <a:lstStyle/>
        <a:p>
          <a:endParaRPr lang="en-US"/>
        </a:p>
      </dgm:t>
    </dgm:pt>
    <dgm:pt modelId="{D3ED426E-0726-40B3-8E9D-A0B3F691A1C1}">
      <dgm:prSet/>
      <dgm:spPr/>
      <dgm:t>
        <a:bodyPr/>
        <a:lstStyle/>
        <a:p>
          <a:r>
            <a:rPr lang="en-US" dirty="0"/>
            <a:t>Prenatal Visits</a:t>
          </a:r>
        </a:p>
      </dgm:t>
    </dgm:pt>
    <dgm:pt modelId="{F8ED7BEB-C538-4BB8-BBA6-E0C061CA19D6}" type="parTrans" cxnId="{89F9CA18-A9A3-44BD-B1A2-9CC2F3F4762E}">
      <dgm:prSet/>
      <dgm:spPr/>
      <dgm:t>
        <a:bodyPr/>
        <a:lstStyle/>
        <a:p>
          <a:endParaRPr lang="en-US"/>
        </a:p>
      </dgm:t>
    </dgm:pt>
    <dgm:pt modelId="{29ADA35E-598F-48E4-8AA0-BF9D54F0EFE7}" type="sibTrans" cxnId="{89F9CA18-A9A3-44BD-B1A2-9CC2F3F4762E}">
      <dgm:prSet/>
      <dgm:spPr/>
      <dgm:t>
        <a:bodyPr/>
        <a:lstStyle/>
        <a:p>
          <a:endParaRPr lang="en-US"/>
        </a:p>
      </dgm:t>
    </dgm:pt>
    <dgm:pt modelId="{DBCCE196-4E7B-4FE0-AEC2-8D828C4C02F3}">
      <dgm:prSet/>
      <dgm:spPr/>
      <dgm:t>
        <a:bodyPr/>
        <a:lstStyle/>
        <a:p>
          <a:r>
            <a:rPr lang="en-US" dirty="0"/>
            <a:t>Data not included because it was missing for all counties 2008-2014</a:t>
          </a:r>
        </a:p>
      </dgm:t>
    </dgm:pt>
    <dgm:pt modelId="{B8229E84-CA91-4E91-916F-703C2B34EE2F}" type="parTrans" cxnId="{C28F2591-A9F7-4FA4-8E0D-D94401F2B5E7}">
      <dgm:prSet/>
      <dgm:spPr/>
      <dgm:t>
        <a:bodyPr/>
        <a:lstStyle/>
        <a:p>
          <a:endParaRPr lang="en-US"/>
        </a:p>
      </dgm:t>
    </dgm:pt>
    <dgm:pt modelId="{CF12309A-9DF1-41E8-85EC-DEB893CE491F}" type="sibTrans" cxnId="{C28F2591-A9F7-4FA4-8E0D-D94401F2B5E7}">
      <dgm:prSet/>
      <dgm:spPr/>
      <dgm:t>
        <a:bodyPr/>
        <a:lstStyle/>
        <a:p>
          <a:endParaRPr lang="en-US"/>
        </a:p>
      </dgm:t>
    </dgm:pt>
    <dgm:pt modelId="{EE612A53-DA97-430A-A853-1E4564B090C9}" type="pres">
      <dgm:prSet presAssocID="{B2D6AEDC-F82E-47ED-9A87-49AC45A2E1E4}" presName="linear" presStyleCnt="0">
        <dgm:presLayoutVars>
          <dgm:dir/>
          <dgm:animLvl val="lvl"/>
          <dgm:resizeHandles val="exact"/>
        </dgm:presLayoutVars>
      </dgm:prSet>
      <dgm:spPr/>
    </dgm:pt>
    <dgm:pt modelId="{39930138-34FA-4945-AC92-2C97E581C797}" type="pres">
      <dgm:prSet presAssocID="{93BB2F3F-026E-4684-B75A-FD6DCCE538F5}" presName="parentLin" presStyleCnt="0"/>
      <dgm:spPr/>
    </dgm:pt>
    <dgm:pt modelId="{C453D349-7D13-459B-99F5-88CB4A8F4A71}" type="pres">
      <dgm:prSet presAssocID="{93BB2F3F-026E-4684-B75A-FD6DCCE538F5}" presName="parentLeftMargin" presStyleLbl="node1" presStyleIdx="0" presStyleCnt="3"/>
      <dgm:spPr/>
    </dgm:pt>
    <dgm:pt modelId="{F0D9D922-F01F-42A3-9CDE-95EF325B2848}" type="pres">
      <dgm:prSet presAssocID="{93BB2F3F-026E-4684-B75A-FD6DCCE538F5}" presName="parentText" presStyleLbl="node1" presStyleIdx="0" presStyleCnt="3">
        <dgm:presLayoutVars>
          <dgm:chMax val="0"/>
          <dgm:bulletEnabled val="1"/>
        </dgm:presLayoutVars>
      </dgm:prSet>
      <dgm:spPr/>
    </dgm:pt>
    <dgm:pt modelId="{8BF86C7A-5091-4981-85A4-1D944825DE86}" type="pres">
      <dgm:prSet presAssocID="{93BB2F3F-026E-4684-B75A-FD6DCCE538F5}" presName="negativeSpace" presStyleCnt="0"/>
      <dgm:spPr/>
    </dgm:pt>
    <dgm:pt modelId="{752F9216-1EC6-4A54-AD53-1672D93320BB}" type="pres">
      <dgm:prSet presAssocID="{93BB2F3F-026E-4684-B75A-FD6DCCE538F5}" presName="childText" presStyleLbl="conFgAcc1" presStyleIdx="0" presStyleCnt="3">
        <dgm:presLayoutVars>
          <dgm:bulletEnabled val="1"/>
        </dgm:presLayoutVars>
      </dgm:prSet>
      <dgm:spPr/>
    </dgm:pt>
    <dgm:pt modelId="{B9C481C5-6120-4F64-9372-069A856220DD}" type="pres">
      <dgm:prSet presAssocID="{521EC847-3EA6-486C-8F44-604CCB21C635}" presName="spaceBetweenRectangles" presStyleCnt="0"/>
      <dgm:spPr/>
    </dgm:pt>
    <dgm:pt modelId="{077CF515-33A7-45E4-9C94-E55501DB71D6}" type="pres">
      <dgm:prSet presAssocID="{8E761E9F-E106-4BCF-8EAD-4D8F10E89E26}" presName="parentLin" presStyleCnt="0"/>
      <dgm:spPr/>
    </dgm:pt>
    <dgm:pt modelId="{A0C58181-4C96-40B4-9366-2F0A144B7B6A}" type="pres">
      <dgm:prSet presAssocID="{8E761E9F-E106-4BCF-8EAD-4D8F10E89E26}" presName="parentLeftMargin" presStyleLbl="node1" presStyleIdx="0" presStyleCnt="3"/>
      <dgm:spPr/>
    </dgm:pt>
    <dgm:pt modelId="{50907272-E921-4C8C-B860-6A841A26482E}" type="pres">
      <dgm:prSet presAssocID="{8E761E9F-E106-4BCF-8EAD-4D8F10E89E26}" presName="parentText" presStyleLbl="node1" presStyleIdx="1" presStyleCnt="3">
        <dgm:presLayoutVars>
          <dgm:chMax val="0"/>
          <dgm:bulletEnabled val="1"/>
        </dgm:presLayoutVars>
      </dgm:prSet>
      <dgm:spPr/>
    </dgm:pt>
    <dgm:pt modelId="{309999C3-4882-4D04-ACCA-548DA8054989}" type="pres">
      <dgm:prSet presAssocID="{8E761E9F-E106-4BCF-8EAD-4D8F10E89E26}" presName="negativeSpace" presStyleCnt="0"/>
      <dgm:spPr/>
    </dgm:pt>
    <dgm:pt modelId="{90F01356-507A-43D9-8DA9-368CF6D6C807}" type="pres">
      <dgm:prSet presAssocID="{8E761E9F-E106-4BCF-8EAD-4D8F10E89E26}" presName="childText" presStyleLbl="conFgAcc1" presStyleIdx="1" presStyleCnt="3">
        <dgm:presLayoutVars>
          <dgm:bulletEnabled val="1"/>
        </dgm:presLayoutVars>
      </dgm:prSet>
      <dgm:spPr/>
    </dgm:pt>
    <dgm:pt modelId="{47262786-CC93-4AE9-8961-4FA28EB1B7B0}" type="pres">
      <dgm:prSet presAssocID="{3962AA5A-21C8-42A7-9981-48E82B2B7934}" presName="spaceBetweenRectangles" presStyleCnt="0"/>
      <dgm:spPr/>
    </dgm:pt>
    <dgm:pt modelId="{559C44C3-41DC-4E15-893D-B7F567EB3135}" type="pres">
      <dgm:prSet presAssocID="{D3ED426E-0726-40B3-8E9D-A0B3F691A1C1}" presName="parentLin" presStyleCnt="0"/>
      <dgm:spPr/>
    </dgm:pt>
    <dgm:pt modelId="{8F9D4AD6-1C8B-46D7-B8EE-48976F5FB97F}" type="pres">
      <dgm:prSet presAssocID="{D3ED426E-0726-40B3-8E9D-A0B3F691A1C1}" presName="parentLeftMargin" presStyleLbl="node1" presStyleIdx="1" presStyleCnt="3"/>
      <dgm:spPr/>
    </dgm:pt>
    <dgm:pt modelId="{D4B01022-A2D8-4D41-9537-BAA1F735E3AB}" type="pres">
      <dgm:prSet presAssocID="{D3ED426E-0726-40B3-8E9D-A0B3F691A1C1}" presName="parentText" presStyleLbl="node1" presStyleIdx="2" presStyleCnt="3">
        <dgm:presLayoutVars>
          <dgm:chMax val="0"/>
          <dgm:bulletEnabled val="1"/>
        </dgm:presLayoutVars>
      </dgm:prSet>
      <dgm:spPr/>
    </dgm:pt>
    <dgm:pt modelId="{FE1B450F-6623-466E-AD50-5A24EB65AD13}" type="pres">
      <dgm:prSet presAssocID="{D3ED426E-0726-40B3-8E9D-A0B3F691A1C1}" presName="negativeSpace" presStyleCnt="0"/>
      <dgm:spPr/>
    </dgm:pt>
    <dgm:pt modelId="{16C6CEB8-8810-44C3-BDCE-35845BD4E70C}" type="pres">
      <dgm:prSet presAssocID="{D3ED426E-0726-40B3-8E9D-A0B3F691A1C1}" presName="childText" presStyleLbl="conFgAcc1" presStyleIdx="2" presStyleCnt="3">
        <dgm:presLayoutVars>
          <dgm:bulletEnabled val="1"/>
        </dgm:presLayoutVars>
      </dgm:prSet>
      <dgm:spPr/>
    </dgm:pt>
  </dgm:ptLst>
  <dgm:cxnLst>
    <dgm:cxn modelId="{1F8DC512-9262-417B-882B-D8D66B221445}" srcId="{8E761E9F-E106-4BCF-8EAD-4D8F10E89E26}" destId="{B78B4404-1162-430D-9044-B1FE50FCD09A}" srcOrd="1" destOrd="0" parTransId="{A0A2A1D6-E6C6-462D-A100-CC4AE4051314}" sibTransId="{8BB00C7A-3E3B-4222-A3F3-FB8D38A957BD}"/>
    <dgm:cxn modelId="{89F9CA18-A9A3-44BD-B1A2-9CC2F3F4762E}" srcId="{B2D6AEDC-F82E-47ED-9A87-49AC45A2E1E4}" destId="{D3ED426E-0726-40B3-8E9D-A0B3F691A1C1}" srcOrd="2" destOrd="0" parTransId="{F8ED7BEB-C538-4BB8-BBA6-E0C061CA19D6}" sibTransId="{29ADA35E-598F-48E4-8AA0-BF9D54F0EFE7}"/>
    <dgm:cxn modelId="{AC0BDF1C-71C0-49BC-8282-F80676E94263}" type="presOf" srcId="{B2D6AEDC-F82E-47ED-9A87-49AC45A2E1E4}" destId="{EE612A53-DA97-430A-A853-1E4564B090C9}" srcOrd="0" destOrd="0" presId="urn:microsoft.com/office/officeart/2005/8/layout/list1"/>
    <dgm:cxn modelId="{A6508A1D-01FB-4739-B7F0-52A5C3CD8A5F}" type="presOf" srcId="{93BB2F3F-026E-4684-B75A-FD6DCCE538F5}" destId="{F0D9D922-F01F-42A3-9CDE-95EF325B2848}" srcOrd="1" destOrd="0" presId="urn:microsoft.com/office/officeart/2005/8/layout/list1"/>
    <dgm:cxn modelId="{90888521-0651-469B-9990-AAE415F4D7F7}" type="presOf" srcId="{F47ADDA9-3356-4E46-A88E-63D8F68E5169}" destId="{90F01356-507A-43D9-8DA9-368CF6D6C807}" srcOrd="0" destOrd="2" presId="urn:microsoft.com/office/officeart/2005/8/layout/list1"/>
    <dgm:cxn modelId="{11056C3F-F27F-4DC7-8068-7F98EF37AC88}" type="presOf" srcId="{8E761E9F-E106-4BCF-8EAD-4D8F10E89E26}" destId="{50907272-E921-4C8C-B860-6A841A26482E}" srcOrd="1" destOrd="0" presId="urn:microsoft.com/office/officeart/2005/8/layout/list1"/>
    <dgm:cxn modelId="{34168C41-B228-4057-A3EA-1C18C39A3877}" type="presOf" srcId="{0E6F2A94-12AF-4315-B961-6BE87E09E84B}" destId="{90F01356-507A-43D9-8DA9-368CF6D6C807}" srcOrd="0" destOrd="3" presId="urn:microsoft.com/office/officeart/2005/8/layout/list1"/>
    <dgm:cxn modelId="{0D726642-4105-4A97-B9C6-D7F30BE2984E}" type="presOf" srcId="{B78B4404-1162-430D-9044-B1FE50FCD09A}" destId="{90F01356-507A-43D9-8DA9-368CF6D6C807}" srcOrd="0" destOrd="1" presId="urn:microsoft.com/office/officeart/2005/8/layout/list1"/>
    <dgm:cxn modelId="{1F7FF648-C3E2-494B-B516-90F2CCA52F9A}" type="presOf" srcId="{8E761E9F-E106-4BCF-8EAD-4D8F10E89E26}" destId="{A0C58181-4C96-40B4-9366-2F0A144B7B6A}" srcOrd="0" destOrd="0" presId="urn:microsoft.com/office/officeart/2005/8/layout/list1"/>
    <dgm:cxn modelId="{A5AD764D-AC66-4EB9-B5E1-1A2FB9D81143}" srcId="{B2D6AEDC-F82E-47ED-9A87-49AC45A2E1E4}" destId="{8E761E9F-E106-4BCF-8EAD-4D8F10E89E26}" srcOrd="1" destOrd="0" parTransId="{F8FB6F95-9C3D-47B0-AAC1-2562F8B12BF0}" sibTransId="{3962AA5A-21C8-42A7-9981-48E82B2B7934}"/>
    <dgm:cxn modelId="{6F71627C-E859-44FE-B769-418AC437B44E}" srcId="{93BB2F3F-026E-4684-B75A-FD6DCCE538F5}" destId="{17AAA825-54BA-4996-8848-CE7EA9ED29AE}" srcOrd="0" destOrd="0" parTransId="{6DCD7386-CBF8-4450-A28A-01A02DBB6068}" sibTransId="{8FD002DA-823E-4B10-9100-3FD04B24B494}"/>
    <dgm:cxn modelId="{38508F8E-CCD5-4DFA-AB5B-F9298680585F}" type="presOf" srcId="{17AAA825-54BA-4996-8848-CE7EA9ED29AE}" destId="{752F9216-1EC6-4A54-AD53-1672D93320BB}" srcOrd="0" destOrd="0" presId="urn:microsoft.com/office/officeart/2005/8/layout/list1"/>
    <dgm:cxn modelId="{C28F2591-A9F7-4FA4-8E0D-D94401F2B5E7}" srcId="{D3ED426E-0726-40B3-8E9D-A0B3F691A1C1}" destId="{DBCCE196-4E7B-4FE0-AEC2-8D828C4C02F3}" srcOrd="0" destOrd="0" parTransId="{B8229E84-CA91-4E91-916F-703C2B34EE2F}" sibTransId="{CF12309A-9DF1-41E8-85EC-DEB893CE491F}"/>
    <dgm:cxn modelId="{D14D0196-FBE4-42AF-B2E6-69D05A66CDCE}" type="presOf" srcId="{D3ED426E-0726-40B3-8E9D-A0B3F691A1C1}" destId="{D4B01022-A2D8-4D41-9537-BAA1F735E3AB}" srcOrd="1" destOrd="0" presId="urn:microsoft.com/office/officeart/2005/8/layout/list1"/>
    <dgm:cxn modelId="{3F361AB0-230D-4F74-9DFD-F5F8567171D9}" srcId="{8E761E9F-E106-4BCF-8EAD-4D8F10E89E26}" destId="{F47ADDA9-3356-4E46-A88E-63D8F68E5169}" srcOrd="2" destOrd="0" parTransId="{EDAEDA4A-D804-4D97-A4B7-4F20720F0AF6}" sibTransId="{38451B4F-238A-4180-9035-FBB41800A262}"/>
    <dgm:cxn modelId="{12C4B5D1-9A1E-4176-9CA1-940D52928B1C}" type="presOf" srcId="{DBCCE196-4E7B-4FE0-AEC2-8D828C4C02F3}" destId="{16C6CEB8-8810-44C3-BDCE-35845BD4E70C}" srcOrd="0" destOrd="0" presId="urn:microsoft.com/office/officeart/2005/8/layout/list1"/>
    <dgm:cxn modelId="{BDF01BD5-2DD4-49BB-9947-76FC824044CC}" type="presOf" srcId="{612A51B9-446B-4C0E-9922-5B32EEE9E1FE}" destId="{90F01356-507A-43D9-8DA9-368CF6D6C807}" srcOrd="0" destOrd="0" presId="urn:microsoft.com/office/officeart/2005/8/layout/list1"/>
    <dgm:cxn modelId="{21EEF4D6-DC58-40F5-B1E8-B8AB67D1C48C}" type="presOf" srcId="{93BB2F3F-026E-4684-B75A-FD6DCCE538F5}" destId="{C453D349-7D13-459B-99F5-88CB4A8F4A71}" srcOrd="0" destOrd="0" presId="urn:microsoft.com/office/officeart/2005/8/layout/list1"/>
    <dgm:cxn modelId="{6689F9DD-3D15-460F-BD8D-C1793E241E28}" srcId="{B2D6AEDC-F82E-47ED-9A87-49AC45A2E1E4}" destId="{93BB2F3F-026E-4684-B75A-FD6DCCE538F5}" srcOrd="0" destOrd="0" parTransId="{9A235DBC-D7EC-4712-808F-5EC001B3029F}" sibTransId="{521EC847-3EA6-486C-8F44-604CCB21C635}"/>
    <dgm:cxn modelId="{AD7DECE6-A05F-47F3-9E61-6008A0790A47}" srcId="{8E761E9F-E106-4BCF-8EAD-4D8F10E89E26}" destId="{0E6F2A94-12AF-4315-B961-6BE87E09E84B}" srcOrd="3" destOrd="0" parTransId="{F2B085C6-5E87-4718-9C99-C3B84A1FEA40}" sibTransId="{FB9F6A62-B013-4911-9649-16818A25AB58}"/>
    <dgm:cxn modelId="{929A0DE8-CAD6-4B01-AD0F-ECF0EFF26CA2}" srcId="{8E761E9F-E106-4BCF-8EAD-4D8F10E89E26}" destId="{612A51B9-446B-4C0E-9922-5B32EEE9E1FE}" srcOrd="0" destOrd="0" parTransId="{9C7277F6-A273-45B9-9A96-27AB293C2AF9}" sibTransId="{ECE65038-909C-41FA-9100-CFD7EE2035AD}"/>
    <dgm:cxn modelId="{13886DEE-07CE-49F2-925F-7F967401862A}" type="presOf" srcId="{D3ED426E-0726-40B3-8E9D-A0B3F691A1C1}" destId="{8F9D4AD6-1C8B-46D7-B8EE-48976F5FB97F}" srcOrd="0" destOrd="0" presId="urn:microsoft.com/office/officeart/2005/8/layout/list1"/>
    <dgm:cxn modelId="{1D4880D5-8E39-476E-A41D-FAD9857F9CE5}" type="presParOf" srcId="{EE612A53-DA97-430A-A853-1E4564B090C9}" destId="{39930138-34FA-4945-AC92-2C97E581C797}" srcOrd="0" destOrd="0" presId="urn:microsoft.com/office/officeart/2005/8/layout/list1"/>
    <dgm:cxn modelId="{812A5DA9-17A8-4BAC-8F0C-D2F4D379B066}" type="presParOf" srcId="{39930138-34FA-4945-AC92-2C97E581C797}" destId="{C453D349-7D13-459B-99F5-88CB4A8F4A71}" srcOrd="0" destOrd="0" presId="urn:microsoft.com/office/officeart/2005/8/layout/list1"/>
    <dgm:cxn modelId="{28DEA732-8851-4D65-A733-EAC917D6846E}" type="presParOf" srcId="{39930138-34FA-4945-AC92-2C97E581C797}" destId="{F0D9D922-F01F-42A3-9CDE-95EF325B2848}" srcOrd="1" destOrd="0" presId="urn:microsoft.com/office/officeart/2005/8/layout/list1"/>
    <dgm:cxn modelId="{DA6DE478-49FD-462D-BB67-DBE32BDCBCE9}" type="presParOf" srcId="{EE612A53-DA97-430A-A853-1E4564B090C9}" destId="{8BF86C7A-5091-4981-85A4-1D944825DE86}" srcOrd="1" destOrd="0" presId="urn:microsoft.com/office/officeart/2005/8/layout/list1"/>
    <dgm:cxn modelId="{6D06DE3D-63AC-4027-AE46-2EE80F43067F}" type="presParOf" srcId="{EE612A53-DA97-430A-A853-1E4564B090C9}" destId="{752F9216-1EC6-4A54-AD53-1672D93320BB}" srcOrd="2" destOrd="0" presId="urn:microsoft.com/office/officeart/2005/8/layout/list1"/>
    <dgm:cxn modelId="{4058DBD3-08A4-4157-A917-91741AF4D712}" type="presParOf" srcId="{EE612A53-DA97-430A-A853-1E4564B090C9}" destId="{B9C481C5-6120-4F64-9372-069A856220DD}" srcOrd="3" destOrd="0" presId="urn:microsoft.com/office/officeart/2005/8/layout/list1"/>
    <dgm:cxn modelId="{62E52514-1068-4984-8F6F-D1CBDE2E9B8E}" type="presParOf" srcId="{EE612A53-DA97-430A-A853-1E4564B090C9}" destId="{077CF515-33A7-45E4-9C94-E55501DB71D6}" srcOrd="4" destOrd="0" presId="urn:microsoft.com/office/officeart/2005/8/layout/list1"/>
    <dgm:cxn modelId="{41B9D430-D003-4B04-9900-DDD68E001E3C}" type="presParOf" srcId="{077CF515-33A7-45E4-9C94-E55501DB71D6}" destId="{A0C58181-4C96-40B4-9366-2F0A144B7B6A}" srcOrd="0" destOrd="0" presId="urn:microsoft.com/office/officeart/2005/8/layout/list1"/>
    <dgm:cxn modelId="{AB90B8CD-EBD0-418F-8684-F08A7D0F345C}" type="presParOf" srcId="{077CF515-33A7-45E4-9C94-E55501DB71D6}" destId="{50907272-E921-4C8C-B860-6A841A26482E}" srcOrd="1" destOrd="0" presId="urn:microsoft.com/office/officeart/2005/8/layout/list1"/>
    <dgm:cxn modelId="{202FBC61-A4E6-4DC0-BAC5-A5ECFA29D56E}" type="presParOf" srcId="{EE612A53-DA97-430A-A853-1E4564B090C9}" destId="{309999C3-4882-4D04-ACCA-548DA8054989}" srcOrd="5" destOrd="0" presId="urn:microsoft.com/office/officeart/2005/8/layout/list1"/>
    <dgm:cxn modelId="{53B9B1ED-9A59-4237-920B-3812FD8ABD47}" type="presParOf" srcId="{EE612A53-DA97-430A-A853-1E4564B090C9}" destId="{90F01356-507A-43D9-8DA9-368CF6D6C807}" srcOrd="6" destOrd="0" presId="urn:microsoft.com/office/officeart/2005/8/layout/list1"/>
    <dgm:cxn modelId="{087952A7-AEDE-42E2-BEE3-9E1DE497A460}" type="presParOf" srcId="{EE612A53-DA97-430A-A853-1E4564B090C9}" destId="{47262786-CC93-4AE9-8961-4FA28EB1B7B0}" srcOrd="7" destOrd="0" presId="urn:microsoft.com/office/officeart/2005/8/layout/list1"/>
    <dgm:cxn modelId="{2DC38914-0DF8-457F-97A4-F378A7CBA8F8}" type="presParOf" srcId="{EE612A53-DA97-430A-A853-1E4564B090C9}" destId="{559C44C3-41DC-4E15-893D-B7F567EB3135}" srcOrd="8" destOrd="0" presId="urn:microsoft.com/office/officeart/2005/8/layout/list1"/>
    <dgm:cxn modelId="{27D2DF04-30B4-42DE-BF50-2C873771704D}" type="presParOf" srcId="{559C44C3-41DC-4E15-893D-B7F567EB3135}" destId="{8F9D4AD6-1C8B-46D7-B8EE-48976F5FB97F}" srcOrd="0" destOrd="0" presId="urn:microsoft.com/office/officeart/2005/8/layout/list1"/>
    <dgm:cxn modelId="{79813992-0E7A-47D6-AD50-E150A6140642}" type="presParOf" srcId="{559C44C3-41DC-4E15-893D-B7F567EB3135}" destId="{D4B01022-A2D8-4D41-9537-BAA1F735E3AB}" srcOrd="1" destOrd="0" presId="urn:microsoft.com/office/officeart/2005/8/layout/list1"/>
    <dgm:cxn modelId="{A35E97F4-9B5D-4A6A-B555-96B0916F34AB}" type="presParOf" srcId="{EE612A53-DA97-430A-A853-1E4564B090C9}" destId="{FE1B450F-6623-466E-AD50-5A24EB65AD13}" srcOrd="9" destOrd="0" presId="urn:microsoft.com/office/officeart/2005/8/layout/list1"/>
    <dgm:cxn modelId="{40477891-01C8-405C-AC33-3AD39EDC9C6F}" type="presParOf" srcId="{EE612A53-DA97-430A-A853-1E4564B090C9}" destId="{16C6CEB8-8810-44C3-BDCE-35845BD4E70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A925EA-8627-47B8-9C48-7169673BD6B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E93B93C-D179-4B52-90A3-0D12E2BDF9CD}">
      <dgm:prSet/>
      <dgm:spPr/>
      <dgm:t>
        <a:bodyPr/>
        <a:lstStyle/>
        <a:p>
          <a:r>
            <a:rPr lang="en-US" b="1"/>
            <a:t>Univariate:</a:t>
          </a:r>
          <a:endParaRPr lang="en-US"/>
        </a:p>
      </dgm:t>
    </dgm:pt>
    <dgm:pt modelId="{A2E33C36-9AC9-41C5-AD17-2BA6AD595FE4}" type="parTrans" cxnId="{ED9D9FF9-7072-4F30-9FAE-9609D884C482}">
      <dgm:prSet/>
      <dgm:spPr/>
      <dgm:t>
        <a:bodyPr/>
        <a:lstStyle/>
        <a:p>
          <a:endParaRPr lang="en-US"/>
        </a:p>
      </dgm:t>
    </dgm:pt>
    <dgm:pt modelId="{465B1D0D-BF35-431D-BB73-D275A9520315}" type="sibTrans" cxnId="{ED9D9FF9-7072-4F30-9FAE-9609D884C482}">
      <dgm:prSet/>
      <dgm:spPr/>
      <dgm:t>
        <a:bodyPr/>
        <a:lstStyle/>
        <a:p>
          <a:endParaRPr lang="en-US"/>
        </a:p>
      </dgm:t>
    </dgm:pt>
    <dgm:pt modelId="{CD88BEC1-A45F-445D-B96C-A144A255EBF5}">
      <dgm:prSet/>
      <dgm:spPr/>
      <dgm:t>
        <a:bodyPr/>
        <a:lstStyle/>
        <a:p>
          <a:r>
            <a:rPr lang="en-US" b="1"/>
            <a:t>Mean &amp; Standard Deviation </a:t>
          </a:r>
          <a:r>
            <a:rPr lang="en-US"/>
            <a:t>of OBGYN’s per county across years. I chose this to understand how the number of OBGYN’s increased across all of GA over the years</a:t>
          </a:r>
        </a:p>
      </dgm:t>
    </dgm:pt>
    <dgm:pt modelId="{D524BED8-A70C-4D3D-8667-4CE6671DA765}" type="parTrans" cxnId="{859663C2-0110-4D06-9D15-8DC30AE5BC2F}">
      <dgm:prSet/>
      <dgm:spPr/>
      <dgm:t>
        <a:bodyPr/>
        <a:lstStyle/>
        <a:p>
          <a:endParaRPr lang="en-US"/>
        </a:p>
      </dgm:t>
    </dgm:pt>
    <dgm:pt modelId="{D9D4C4B6-B7F4-41AD-BA0B-2F0B0604D787}" type="sibTrans" cxnId="{859663C2-0110-4D06-9D15-8DC30AE5BC2F}">
      <dgm:prSet/>
      <dgm:spPr/>
      <dgm:t>
        <a:bodyPr/>
        <a:lstStyle/>
        <a:p>
          <a:endParaRPr lang="en-US"/>
        </a:p>
      </dgm:t>
    </dgm:pt>
    <dgm:pt modelId="{2866432B-1F0A-47E6-8375-8067824D6657}">
      <dgm:prSet/>
      <dgm:spPr/>
      <dgm:t>
        <a:bodyPr/>
        <a:lstStyle/>
        <a:p>
          <a:r>
            <a:rPr lang="en-US" b="1"/>
            <a:t>Boxplot </a:t>
          </a:r>
          <a:r>
            <a:rPr lang="en-US"/>
            <a:t>of OBGYNs across counties in certain years, I chose this to visualize the spread of data between counties on the number of OBGYN’s</a:t>
          </a:r>
        </a:p>
      </dgm:t>
    </dgm:pt>
    <dgm:pt modelId="{1CE36531-284A-484C-B884-3DE4098B4740}" type="parTrans" cxnId="{180D4554-F1B2-480D-B2FB-5FA4F978372A}">
      <dgm:prSet/>
      <dgm:spPr/>
      <dgm:t>
        <a:bodyPr/>
        <a:lstStyle/>
        <a:p>
          <a:endParaRPr lang="en-US"/>
        </a:p>
      </dgm:t>
    </dgm:pt>
    <dgm:pt modelId="{C1826095-4E39-4452-BFB6-5BD28F709D43}" type="sibTrans" cxnId="{180D4554-F1B2-480D-B2FB-5FA4F978372A}">
      <dgm:prSet/>
      <dgm:spPr/>
      <dgm:t>
        <a:bodyPr/>
        <a:lstStyle/>
        <a:p>
          <a:endParaRPr lang="en-US"/>
        </a:p>
      </dgm:t>
    </dgm:pt>
    <dgm:pt modelId="{F1AC6403-4BC9-4225-B575-B374C69C479C}">
      <dgm:prSet/>
      <dgm:spPr/>
      <dgm:t>
        <a:bodyPr/>
        <a:lstStyle/>
        <a:p>
          <a:r>
            <a:rPr lang="en-US" b="1"/>
            <a:t>Bivariate</a:t>
          </a:r>
          <a:endParaRPr lang="en-US"/>
        </a:p>
      </dgm:t>
    </dgm:pt>
    <dgm:pt modelId="{26025095-A805-4F06-B734-A2BA2F2E80FD}" type="parTrans" cxnId="{6354B3A4-4FF5-41B8-8848-0BCF0DCC0355}">
      <dgm:prSet/>
      <dgm:spPr/>
      <dgm:t>
        <a:bodyPr/>
        <a:lstStyle/>
        <a:p>
          <a:endParaRPr lang="en-US"/>
        </a:p>
      </dgm:t>
    </dgm:pt>
    <dgm:pt modelId="{DD791EDC-21D1-4305-B7A0-EAFD4D34891F}" type="sibTrans" cxnId="{6354B3A4-4FF5-41B8-8848-0BCF0DCC0355}">
      <dgm:prSet/>
      <dgm:spPr/>
      <dgm:t>
        <a:bodyPr/>
        <a:lstStyle/>
        <a:p>
          <a:endParaRPr lang="en-US"/>
        </a:p>
      </dgm:t>
    </dgm:pt>
    <dgm:pt modelId="{652CED6A-F703-4E18-BEAD-DDF50442A5E6}">
      <dgm:prSet/>
      <dgm:spPr/>
      <dgm:t>
        <a:bodyPr/>
        <a:lstStyle/>
        <a:p>
          <a:r>
            <a:rPr lang="en-US" b="1" dirty="0"/>
            <a:t>Least Squares </a:t>
          </a:r>
          <a:r>
            <a:rPr lang="en-US" dirty="0"/>
            <a:t>was chosen to compare Fetus-Infant Mortality Rate &amp; Healthy Births Against OBGYN Numbers to show a correlation between the datasets.</a:t>
          </a:r>
        </a:p>
      </dgm:t>
    </dgm:pt>
    <dgm:pt modelId="{AFB5F6C8-EFE9-4D18-97DB-21FF3234A3CD}" type="parTrans" cxnId="{7A1C908A-993D-4353-8CC0-0C93E5A221B5}">
      <dgm:prSet/>
      <dgm:spPr/>
      <dgm:t>
        <a:bodyPr/>
        <a:lstStyle/>
        <a:p>
          <a:endParaRPr lang="en-US"/>
        </a:p>
      </dgm:t>
    </dgm:pt>
    <dgm:pt modelId="{21C41FEC-3B6A-457B-80CF-DCFB38AFE005}" type="sibTrans" cxnId="{7A1C908A-993D-4353-8CC0-0C93E5A221B5}">
      <dgm:prSet/>
      <dgm:spPr/>
      <dgm:t>
        <a:bodyPr/>
        <a:lstStyle/>
        <a:p>
          <a:endParaRPr lang="en-US"/>
        </a:p>
      </dgm:t>
    </dgm:pt>
    <dgm:pt modelId="{C12253B1-3810-4792-BA91-3F8293A3B90F}">
      <dgm:prSet/>
      <dgm:spPr/>
      <dgm:t>
        <a:bodyPr/>
        <a:lstStyle/>
        <a:p>
          <a:r>
            <a:rPr lang="en-US" b="1" dirty="0"/>
            <a:t>Reduced Major Axes </a:t>
          </a:r>
          <a:r>
            <a:rPr lang="en-US" dirty="0"/>
            <a:t>was used for the same comparison of the means across years because it can be assumed that there is error in both datasets as not every death is recorded and there could be physicians doing OBGYN work with quality, but reporting as one.</a:t>
          </a:r>
        </a:p>
      </dgm:t>
    </dgm:pt>
    <dgm:pt modelId="{2627048C-058B-4033-B6A9-59C6197AA779}" type="parTrans" cxnId="{F235F3B1-139B-48E0-9E77-AA98678FBC0A}">
      <dgm:prSet/>
      <dgm:spPr/>
      <dgm:t>
        <a:bodyPr/>
        <a:lstStyle/>
        <a:p>
          <a:endParaRPr lang="en-US"/>
        </a:p>
      </dgm:t>
    </dgm:pt>
    <dgm:pt modelId="{28EC6E92-A5B0-4586-BC72-20DDAA32FB19}" type="sibTrans" cxnId="{F235F3B1-139B-48E0-9E77-AA98678FBC0A}">
      <dgm:prSet/>
      <dgm:spPr/>
      <dgm:t>
        <a:bodyPr/>
        <a:lstStyle/>
        <a:p>
          <a:endParaRPr lang="en-US"/>
        </a:p>
      </dgm:t>
    </dgm:pt>
    <dgm:pt modelId="{08F9B844-8257-4C07-B883-E2881C0B3883}">
      <dgm:prSet/>
      <dgm:spPr/>
      <dgm:t>
        <a:bodyPr/>
        <a:lstStyle/>
        <a:p>
          <a:r>
            <a:rPr lang="en-US" b="1" dirty="0"/>
            <a:t>Principal Component </a:t>
          </a:r>
          <a:r>
            <a:rPr lang="en-US" dirty="0"/>
            <a:t>was chosen because the viability and success of a birth can be affected by many other things even with the best of care</a:t>
          </a:r>
        </a:p>
      </dgm:t>
    </dgm:pt>
    <dgm:pt modelId="{617F6F11-84E4-49B8-83CE-9E1980DC62DD}" type="parTrans" cxnId="{4C0CE0EE-F974-4CC9-BE57-B1E590392223}">
      <dgm:prSet/>
      <dgm:spPr/>
      <dgm:t>
        <a:bodyPr/>
        <a:lstStyle/>
        <a:p>
          <a:endParaRPr lang="en-US"/>
        </a:p>
      </dgm:t>
    </dgm:pt>
    <dgm:pt modelId="{29828A3B-4B28-4CCB-9041-58B439632661}" type="sibTrans" cxnId="{4C0CE0EE-F974-4CC9-BE57-B1E590392223}">
      <dgm:prSet/>
      <dgm:spPr/>
      <dgm:t>
        <a:bodyPr/>
        <a:lstStyle/>
        <a:p>
          <a:endParaRPr lang="en-US"/>
        </a:p>
      </dgm:t>
    </dgm:pt>
    <dgm:pt modelId="{E27A1F48-FCF6-49B4-A0B2-ECA2D3514F98}">
      <dgm:prSet/>
      <dgm:spPr/>
      <dgm:t>
        <a:bodyPr/>
        <a:lstStyle/>
        <a:p>
          <a:r>
            <a:rPr lang="en-US" b="1"/>
            <a:t>Visual Analysis of Change Over Time</a:t>
          </a:r>
          <a:endParaRPr lang="en-US"/>
        </a:p>
      </dgm:t>
    </dgm:pt>
    <dgm:pt modelId="{6D4C3D3F-8E12-482B-8DF6-E59E02C5F018}" type="parTrans" cxnId="{E3E96895-5E88-4631-B3FA-14AB890CFC1A}">
      <dgm:prSet/>
      <dgm:spPr/>
      <dgm:t>
        <a:bodyPr/>
        <a:lstStyle/>
        <a:p>
          <a:endParaRPr lang="en-US"/>
        </a:p>
      </dgm:t>
    </dgm:pt>
    <dgm:pt modelId="{CDC8489B-052B-4F49-BF58-C0995A94FC8D}" type="sibTrans" cxnId="{E3E96895-5E88-4631-B3FA-14AB890CFC1A}">
      <dgm:prSet/>
      <dgm:spPr/>
      <dgm:t>
        <a:bodyPr/>
        <a:lstStyle/>
        <a:p>
          <a:endParaRPr lang="en-US"/>
        </a:p>
      </dgm:t>
    </dgm:pt>
    <dgm:pt modelId="{1C84BA28-31DA-4253-B257-D539637FE2A4}">
      <dgm:prSet/>
      <dgm:spPr/>
      <dgm:t>
        <a:bodyPr/>
        <a:lstStyle/>
        <a:p>
          <a:r>
            <a:rPr lang="en-US"/>
            <a:t>I wanted  to look at if the peaks of OBGYN Number will correspond with the peaks of Healthy Births and data troughs of Fetus-Infant Mortality</a:t>
          </a:r>
        </a:p>
      </dgm:t>
    </dgm:pt>
    <dgm:pt modelId="{7075A43D-CE9E-43D5-880C-0201BC89F75B}" type="parTrans" cxnId="{37A6762F-00F4-45D1-8B9E-F972F2589D96}">
      <dgm:prSet/>
      <dgm:spPr/>
      <dgm:t>
        <a:bodyPr/>
        <a:lstStyle/>
        <a:p>
          <a:endParaRPr lang="en-US"/>
        </a:p>
      </dgm:t>
    </dgm:pt>
    <dgm:pt modelId="{B7AA45C1-6EFE-49EA-A942-238303479579}" type="sibTrans" cxnId="{37A6762F-00F4-45D1-8B9E-F972F2589D96}">
      <dgm:prSet/>
      <dgm:spPr/>
      <dgm:t>
        <a:bodyPr/>
        <a:lstStyle/>
        <a:p>
          <a:endParaRPr lang="en-US"/>
        </a:p>
      </dgm:t>
    </dgm:pt>
    <dgm:pt modelId="{29B1CA87-C005-47A8-B4D0-3752947A6B7B}">
      <dgm:prSet/>
      <dgm:spPr/>
      <dgm:t>
        <a:bodyPr/>
        <a:lstStyle/>
        <a:p>
          <a:r>
            <a:rPr lang="en-US" b="1" dirty="0"/>
            <a:t>Bootstrap </a:t>
          </a:r>
          <a:r>
            <a:rPr lang="en-US" b="0" dirty="0"/>
            <a:t>was chosen to show uncertainty</a:t>
          </a:r>
          <a:endParaRPr lang="en-US" b="1" dirty="0"/>
        </a:p>
      </dgm:t>
    </dgm:pt>
    <dgm:pt modelId="{7B6D62BF-0300-4119-8F6A-AB26FEB1098F}" type="parTrans" cxnId="{4D630CA0-B91A-4E5B-9CE7-52C30CA118C3}">
      <dgm:prSet/>
      <dgm:spPr/>
      <dgm:t>
        <a:bodyPr/>
        <a:lstStyle/>
        <a:p>
          <a:endParaRPr lang="en-US"/>
        </a:p>
      </dgm:t>
    </dgm:pt>
    <dgm:pt modelId="{8BBFEFE2-26CC-4D0D-AFCA-AFE9E5ECD66A}" type="sibTrans" cxnId="{4D630CA0-B91A-4E5B-9CE7-52C30CA118C3}">
      <dgm:prSet/>
      <dgm:spPr/>
      <dgm:t>
        <a:bodyPr/>
        <a:lstStyle/>
        <a:p>
          <a:endParaRPr lang="en-US"/>
        </a:p>
      </dgm:t>
    </dgm:pt>
    <dgm:pt modelId="{D1AE4A81-D579-4643-B80F-78485BE45732}" type="pres">
      <dgm:prSet presAssocID="{93A925EA-8627-47B8-9C48-7169673BD6B2}" presName="linear" presStyleCnt="0">
        <dgm:presLayoutVars>
          <dgm:animLvl val="lvl"/>
          <dgm:resizeHandles val="exact"/>
        </dgm:presLayoutVars>
      </dgm:prSet>
      <dgm:spPr/>
    </dgm:pt>
    <dgm:pt modelId="{B373CCBA-1948-4E12-96BD-CB7DAADFB25B}" type="pres">
      <dgm:prSet presAssocID="{CE93B93C-D179-4B52-90A3-0D12E2BDF9CD}" presName="parentText" presStyleLbl="node1" presStyleIdx="0" presStyleCnt="3">
        <dgm:presLayoutVars>
          <dgm:chMax val="0"/>
          <dgm:bulletEnabled val="1"/>
        </dgm:presLayoutVars>
      </dgm:prSet>
      <dgm:spPr/>
    </dgm:pt>
    <dgm:pt modelId="{3500EF2E-3FCF-4AC7-9413-4994A892BB84}" type="pres">
      <dgm:prSet presAssocID="{CE93B93C-D179-4B52-90A3-0D12E2BDF9CD}" presName="childText" presStyleLbl="revTx" presStyleIdx="0" presStyleCnt="3">
        <dgm:presLayoutVars>
          <dgm:bulletEnabled val="1"/>
        </dgm:presLayoutVars>
      </dgm:prSet>
      <dgm:spPr/>
    </dgm:pt>
    <dgm:pt modelId="{7FC10925-882D-4E1B-8AF2-F107BE8D9E3C}" type="pres">
      <dgm:prSet presAssocID="{F1AC6403-4BC9-4225-B575-B374C69C479C}" presName="parentText" presStyleLbl="node1" presStyleIdx="1" presStyleCnt="3">
        <dgm:presLayoutVars>
          <dgm:chMax val="0"/>
          <dgm:bulletEnabled val="1"/>
        </dgm:presLayoutVars>
      </dgm:prSet>
      <dgm:spPr/>
    </dgm:pt>
    <dgm:pt modelId="{89013E2B-5BAD-47E5-94FA-BC2A93CB89EE}" type="pres">
      <dgm:prSet presAssocID="{F1AC6403-4BC9-4225-B575-B374C69C479C}" presName="childText" presStyleLbl="revTx" presStyleIdx="1" presStyleCnt="3">
        <dgm:presLayoutVars>
          <dgm:bulletEnabled val="1"/>
        </dgm:presLayoutVars>
      </dgm:prSet>
      <dgm:spPr/>
    </dgm:pt>
    <dgm:pt modelId="{3DE46253-D9AE-4BDD-BC41-B8FFBCFC62FA}" type="pres">
      <dgm:prSet presAssocID="{E27A1F48-FCF6-49B4-A0B2-ECA2D3514F98}" presName="parentText" presStyleLbl="node1" presStyleIdx="2" presStyleCnt="3">
        <dgm:presLayoutVars>
          <dgm:chMax val="0"/>
          <dgm:bulletEnabled val="1"/>
        </dgm:presLayoutVars>
      </dgm:prSet>
      <dgm:spPr/>
    </dgm:pt>
    <dgm:pt modelId="{2F630F98-4846-49F7-808C-A165BDF5A268}" type="pres">
      <dgm:prSet presAssocID="{E27A1F48-FCF6-49B4-A0B2-ECA2D3514F98}" presName="childText" presStyleLbl="revTx" presStyleIdx="2" presStyleCnt="3">
        <dgm:presLayoutVars>
          <dgm:bulletEnabled val="1"/>
        </dgm:presLayoutVars>
      </dgm:prSet>
      <dgm:spPr/>
    </dgm:pt>
  </dgm:ptLst>
  <dgm:cxnLst>
    <dgm:cxn modelId="{3D8FF809-B6BE-497A-BDF6-4CDC0B497C5A}" type="presOf" srcId="{CE93B93C-D179-4B52-90A3-0D12E2BDF9CD}" destId="{B373CCBA-1948-4E12-96BD-CB7DAADFB25B}" srcOrd="0" destOrd="0" presId="urn:microsoft.com/office/officeart/2005/8/layout/vList2"/>
    <dgm:cxn modelId="{F369111D-D75A-468A-9975-09839CE9C6DD}" type="presOf" srcId="{2866432B-1F0A-47E6-8375-8067824D6657}" destId="{3500EF2E-3FCF-4AC7-9413-4994A892BB84}" srcOrd="0" destOrd="1" presId="urn:microsoft.com/office/officeart/2005/8/layout/vList2"/>
    <dgm:cxn modelId="{37A6762F-00F4-45D1-8B9E-F972F2589D96}" srcId="{E27A1F48-FCF6-49B4-A0B2-ECA2D3514F98}" destId="{1C84BA28-31DA-4253-B257-D539637FE2A4}" srcOrd="0" destOrd="0" parTransId="{7075A43D-CE9E-43D5-880C-0201BC89F75B}" sibTransId="{B7AA45C1-6EFE-49EA-A942-238303479579}"/>
    <dgm:cxn modelId="{BE11D736-C57C-43EE-B0F7-C2C8D8646D48}" type="presOf" srcId="{C12253B1-3810-4792-BA91-3F8293A3B90F}" destId="{89013E2B-5BAD-47E5-94FA-BC2A93CB89EE}" srcOrd="0" destOrd="1" presId="urn:microsoft.com/office/officeart/2005/8/layout/vList2"/>
    <dgm:cxn modelId="{2EC59764-87AC-4CC0-B870-8D5DA70D55D8}" type="presOf" srcId="{E27A1F48-FCF6-49B4-A0B2-ECA2D3514F98}" destId="{3DE46253-D9AE-4BDD-BC41-B8FFBCFC62FA}" srcOrd="0" destOrd="0" presId="urn:microsoft.com/office/officeart/2005/8/layout/vList2"/>
    <dgm:cxn modelId="{180D4554-F1B2-480D-B2FB-5FA4F978372A}" srcId="{CE93B93C-D179-4B52-90A3-0D12E2BDF9CD}" destId="{2866432B-1F0A-47E6-8375-8067824D6657}" srcOrd="1" destOrd="0" parTransId="{1CE36531-284A-484C-B884-3DE4098B4740}" sibTransId="{C1826095-4E39-4452-BFB6-5BD28F709D43}"/>
    <dgm:cxn modelId="{6142EE58-63D1-49D5-BED7-8FBEC7621AA3}" type="presOf" srcId="{1C84BA28-31DA-4253-B257-D539637FE2A4}" destId="{2F630F98-4846-49F7-808C-A165BDF5A268}" srcOrd="0" destOrd="0" presId="urn:microsoft.com/office/officeart/2005/8/layout/vList2"/>
    <dgm:cxn modelId="{DC849D59-D93D-4235-800C-148379D961A4}" type="presOf" srcId="{29B1CA87-C005-47A8-B4D0-3752947A6B7B}" destId="{89013E2B-5BAD-47E5-94FA-BC2A93CB89EE}" srcOrd="0" destOrd="3" presId="urn:microsoft.com/office/officeart/2005/8/layout/vList2"/>
    <dgm:cxn modelId="{7A1C908A-993D-4353-8CC0-0C93E5A221B5}" srcId="{F1AC6403-4BC9-4225-B575-B374C69C479C}" destId="{652CED6A-F703-4E18-BEAD-DDF50442A5E6}" srcOrd="0" destOrd="0" parTransId="{AFB5F6C8-EFE9-4D18-97DB-21FF3234A3CD}" sibTransId="{21C41FEC-3B6A-457B-80CF-DCFB38AFE005}"/>
    <dgm:cxn modelId="{E3E96895-5E88-4631-B3FA-14AB890CFC1A}" srcId="{93A925EA-8627-47B8-9C48-7169673BD6B2}" destId="{E27A1F48-FCF6-49B4-A0B2-ECA2D3514F98}" srcOrd="2" destOrd="0" parTransId="{6D4C3D3F-8E12-482B-8DF6-E59E02C5F018}" sibTransId="{CDC8489B-052B-4F49-BF58-C0995A94FC8D}"/>
    <dgm:cxn modelId="{4D630CA0-B91A-4E5B-9CE7-52C30CA118C3}" srcId="{F1AC6403-4BC9-4225-B575-B374C69C479C}" destId="{29B1CA87-C005-47A8-B4D0-3752947A6B7B}" srcOrd="3" destOrd="0" parTransId="{7B6D62BF-0300-4119-8F6A-AB26FEB1098F}" sibTransId="{8BBFEFE2-26CC-4D0D-AFCA-AFE9E5ECD66A}"/>
    <dgm:cxn modelId="{6354B3A4-4FF5-41B8-8848-0BCF0DCC0355}" srcId="{93A925EA-8627-47B8-9C48-7169673BD6B2}" destId="{F1AC6403-4BC9-4225-B575-B374C69C479C}" srcOrd="1" destOrd="0" parTransId="{26025095-A805-4F06-B734-A2BA2F2E80FD}" sibTransId="{DD791EDC-21D1-4305-B7A0-EAFD4D34891F}"/>
    <dgm:cxn modelId="{E4FC50AB-B744-45EA-A343-06977C1FD21B}" type="presOf" srcId="{93A925EA-8627-47B8-9C48-7169673BD6B2}" destId="{D1AE4A81-D579-4643-B80F-78485BE45732}" srcOrd="0" destOrd="0" presId="urn:microsoft.com/office/officeart/2005/8/layout/vList2"/>
    <dgm:cxn modelId="{F235F3B1-139B-48E0-9E77-AA98678FBC0A}" srcId="{F1AC6403-4BC9-4225-B575-B374C69C479C}" destId="{C12253B1-3810-4792-BA91-3F8293A3B90F}" srcOrd="1" destOrd="0" parTransId="{2627048C-058B-4033-B6A9-59C6197AA779}" sibTransId="{28EC6E92-A5B0-4586-BC72-20DDAA32FB19}"/>
    <dgm:cxn modelId="{859663C2-0110-4D06-9D15-8DC30AE5BC2F}" srcId="{CE93B93C-D179-4B52-90A3-0D12E2BDF9CD}" destId="{CD88BEC1-A45F-445D-B96C-A144A255EBF5}" srcOrd="0" destOrd="0" parTransId="{D524BED8-A70C-4D3D-8667-4CE6671DA765}" sibTransId="{D9D4C4B6-B7F4-41AD-BA0B-2F0B0604D787}"/>
    <dgm:cxn modelId="{CABD3DC4-C25A-4446-BA91-9729938476EF}" type="presOf" srcId="{CD88BEC1-A45F-445D-B96C-A144A255EBF5}" destId="{3500EF2E-3FCF-4AC7-9413-4994A892BB84}" srcOrd="0" destOrd="0" presId="urn:microsoft.com/office/officeart/2005/8/layout/vList2"/>
    <dgm:cxn modelId="{F2E8FBDA-549B-4CFA-9DE1-DF03EAA22682}" type="presOf" srcId="{652CED6A-F703-4E18-BEAD-DDF50442A5E6}" destId="{89013E2B-5BAD-47E5-94FA-BC2A93CB89EE}" srcOrd="0" destOrd="0" presId="urn:microsoft.com/office/officeart/2005/8/layout/vList2"/>
    <dgm:cxn modelId="{52959FE3-43F4-464B-B643-11C28A050EA7}" type="presOf" srcId="{08F9B844-8257-4C07-B883-E2881C0B3883}" destId="{89013E2B-5BAD-47E5-94FA-BC2A93CB89EE}" srcOrd="0" destOrd="2" presId="urn:microsoft.com/office/officeart/2005/8/layout/vList2"/>
    <dgm:cxn modelId="{4C0CE0EE-F974-4CC9-BE57-B1E590392223}" srcId="{F1AC6403-4BC9-4225-B575-B374C69C479C}" destId="{08F9B844-8257-4C07-B883-E2881C0B3883}" srcOrd="2" destOrd="0" parTransId="{617F6F11-84E4-49B8-83CE-9E1980DC62DD}" sibTransId="{29828A3B-4B28-4CCB-9041-58B439632661}"/>
    <dgm:cxn modelId="{98EFF4EF-15BB-4FD9-905C-98132BCF5A20}" type="presOf" srcId="{F1AC6403-4BC9-4225-B575-B374C69C479C}" destId="{7FC10925-882D-4E1B-8AF2-F107BE8D9E3C}" srcOrd="0" destOrd="0" presId="urn:microsoft.com/office/officeart/2005/8/layout/vList2"/>
    <dgm:cxn modelId="{ED9D9FF9-7072-4F30-9FAE-9609D884C482}" srcId="{93A925EA-8627-47B8-9C48-7169673BD6B2}" destId="{CE93B93C-D179-4B52-90A3-0D12E2BDF9CD}" srcOrd="0" destOrd="0" parTransId="{A2E33C36-9AC9-41C5-AD17-2BA6AD595FE4}" sibTransId="{465B1D0D-BF35-431D-BB73-D275A9520315}"/>
    <dgm:cxn modelId="{70390B92-5ADD-485B-B74A-2A5E72667222}" type="presParOf" srcId="{D1AE4A81-D579-4643-B80F-78485BE45732}" destId="{B373CCBA-1948-4E12-96BD-CB7DAADFB25B}" srcOrd="0" destOrd="0" presId="urn:microsoft.com/office/officeart/2005/8/layout/vList2"/>
    <dgm:cxn modelId="{505BACE6-8B5A-42CF-B2A8-BCBD2CFA3EC4}" type="presParOf" srcId="{D1AE4A81-D579-4643-B80F-78485BE45732}" destId="{3500EF2E-3FCF-4AC7-9413-4994A892BB84}" srcOrd="1" destOrd="0" presId="urn:microsoft.com/office/officeart/2005/8/layout/vList2"/>
    <dgm:cxn modelId="{43D11BEB-8553-41CD-99A5-27237208BBED}" type="presParOf" srcId="{D1AE4A81-D579-4643-B80F-78485BE45732}" destId="{7FC10925-882D-4E1B-8AF2-F107BE8D9E3C}" srcOrd="2" destOrd="0" presId="urn:microsoft.com/office/officeart/2005/8/layout/vList2"/>
    <dgm:cxn modelId="{F1B8A6BB-7B0A-40E3-8856-7BF9F920471E}" type="presParOf" srcId="{D1AE4A81-D579-4643-B80F-78485BE45732}" destId="{89013E2B-5BAD-47E5-94FA-BC2A93CB89EE}" srcOrd="3" destOrd="0" presId="urn:microsoft.com/office/officeart/2005/8/layout/vList2"/>
    <dgm:cxn modelId="{46958F1B-63ED-4DB7-90DE-C57144A4C502}" type="presParOf" srcId="{D1AE4A81-D579-4643-B80F-78485BE45732}" destId="{3DE46253-D9AE-4BDD-BC41-B8FFBCFC62FA}" srcOrd="4" destOrd="0" presId="urn:microsoft.com/office/officeart/2005/8/layout/vList2"/>
    <dgm:cxn modelId="{52A816D3-4CFD-4B81-A27D-E392826B0ABB}" type="presParOf" srcId="{D1AE4A81-D579-4643-B80F-78485BE45732}" destId="{2F630F98-4846-49F7-808C-A165BDF5A26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C74158-3FF6-48EB-A97D-D7F1BE2736E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3C1E1FE-72ED-49CB-878C-0C169F9EDF7E}">
      <dgm:prSet/>
      <dgm:spPr/>
      <dgm:t>
        <a:bodyPr/>
        <a:lstStyle/>
        <a:p>
          <a:r>
            <a:rPr lang="en-US"/>
            <a:t>As we can see there is a correlation/relationship of OBGYNs to Successful births.</a:t>
          </a:r>
        </a:p>
      </dgm:t>
    </dgm:pt>
    <dgm:pt modelId="{5F95F330-C6C6-4947-8BCD-EA98BC45EFEF}" type="parTrans" cxnId="{53991FED-F8C9-4E08-A09A-B2FC653733B5}">
      <dgm:prSet/>
      <dgm:spPr/>
      <dgm:t>
        <a:bodyPr/>
        <a:lstStyle/>
        <a:p>
          <a:endParaRPr lang="en-US"/>
        </a:p>
      </dgm:t>
    </dgm:pt>
    <dgm:pt modelId="{C1562B5D-B73F-4668-B303-ED0033688406}" type="sibTrans" cxnId="{53991FED-F8C9-4E08-A09A-B2FC653733B5}">
      <dgm:prSet/>
      <dgm:spPr/>
      <dgm:t>
        <a:bodyPr/>
        <a:lstStyle/>
        <a:p>
          <a:endParaRPr lang="en-US"/>
        </a:p>
      </dgm:t>
    </dgm:pt>
    <dgm:pt modelId="{8BFECA25-A77B-4845-A983-68545AB7A277}">
      <dgm:prSet/>
      <dgm:spPr/>
      <dgm:t>
        <a:bodyPr/>
        <a:lstStyle/>
        <a:p>
          <a:r>
            <a:rPr lang="en-US"/>
            <a:t>However, it can be shown in the last figure that this relationship is largely positive, meaning that as there is more OBGYN’s in an area the number of Successful births (As indicated by Fetus-Infant Mortality, in this case) goes down.</a:t>
          </a:r>
        </a:p>
      </dgm:t>
    </dgm:pt>
    <dgm:pt modelId="{B70D26B8-0618-4436-A563-8065E3596C4B}" type="parTrans" cxnId="{F250EE36-50FE-48C1-8F66-98CA0408DF5E}">
      <dgm:prSet/>
      <dgm:spPr/>
      <dgm:t>
        <a:bodyPr/>
        <a:lstStyle/>
        <a:p>
          <a:endParaRPr lang="en-US"/>
        </a:p>
      </dgm:t>
    </dgm:pt>
    <dgm:pt modelId="{11BD3F8B-52B1-48A6-B68C-4A0357F415D2}" type="sibTrans" cxnId="{F250EE36-50FE-48C1-8F66-98CA0408DF5E}">
      <dgm:prSet/>
      <dgm:spPr/>
      <dgm:t>
        <a:bodyPr/>
        <a:lstStyle/>
        <a:p>
          <a:endParaRPr lang="en-US"/>
        </a:p>
      </dgm:t>
    </dgm:pt>
    <dgm:pt modelId="{992C361E-5992-407F-A4EA-B3B3DCD6E2CD}" type="pres">
      <dgm:prSet presAssocID="{65C74158-3FF6-48EB-A97D-D7F1BE2736E1}" presName="linear" presStyleCnt="0">
        <dgm:presLayoutVars>
          <dgm:animLvl val="lvl"/>
          <dgm:resizeHandles val="exact"/>
        </dgm:presLayoutVars>
      </dgm:prSet>
      <dgm:spPr/>
    </dgm:pt>
    <dgm:pt modelId="{C2D69ECE-5F15-496E-A69A-B31F92148296}" type="pres">
      <dgm:prSet presAssocID="{23C1E1FE-72ED-49CB-878C-0C169F9EDF7E}" presName="parentText" presStyleLbl="node1" presStyleIdx="0" presStyleCnt="2">
        <dgm:presLayoutVars>
          <dgm:chMax val="0"/>
          <dgm:bulletEnabled val="1"/>
        </dgm:presLayoutVars>
      </dgm:prSet>
      <dgm:spPr/>
    </dgm:pt>
    <dgm:pt modelId="{82060945-9A7D-4B37-9F65-89AB2F84CBBD}" type="pres">
      <dgm:prSet presAssocID="{C1562B5D-B73F-4668-B303-ED0033688406}" presName="spacer" presStyleCnt="0"/>
      <dgm:spPr/>
    </dgm:pt>
    <dgm:pt modelId="{21404C8D-77DA-42FD-B8A7-53C7023DE705}" type="pres">
      <dgm:prSet presAssocID="{8BFECA25-A77B-4845-A983-68545AB7A277}" presName="parentText" presStyleLbl="node1" presStyleIdx="1" presStyleCnt="2">
        <dgm:presLayoutVars>
          <dgm:chMax val="0"/>
          <dgm:bulletEnabled val="1"/>
        </dgm:presLayoutVars>
      </dgm:prSet>
      <dgm:spPr/>
    </dgm:pt>
  </dgm:ptLst>
  <dgm:cxnLst>
    <dgm:cxn modelId="{F250EE36-50FE-48C1-8F66-98CA0408DF5E}" srcId="{65C74158-3FF6-48EB-A97D-D7F1BE2736E1}" destId="{8BFECA25-A77B-4845-A983-68545AB7A277}" srcOrd="1" destOrd="0" parTransId="{B70D26B8-0618-4436-A563-8065E3596C4B}" sibTransId="{11BD3F8B-52B1-48A6-B68C-4A0357F415D2}"/>
    <dgm:cxn modelId="{63401FA6-43DD-45A4-A711-372808BB3A11}" type="presOf" srcId="{8BFECA25-A77B-4845-A983-68545AB7A277}" destId="{21404C8D-77DA-42FD-B8A7-53C7023DE705}" srcOrd="0" destOrd="0" presId="urn:microsoft.com/office/officeart/2005/8/layout/vList2"/>
    <dgm:cxn modelId="{83F2DCB3-14A6-42E0-A7A0-DFA0DA40DBC6}" type="presOf" srcId="{23C1E1FE-72ED-49CB-878C-0C169F9EDF7E}" destId="{C2D69ECE-5F15-496E-A69A-B31F92148296}" srcOrd="0" destOrd="0" presId="urn:microsoft.com/office/officeart/2005/8/layout/vList2"/>
    <dgm:cxn modelId="{EDD753E6-7C3B-4828-BD96-99737DAE6D25}" type="presOf" srcId="{65C74158-3FF6-48EB-A97D-D7F1BE2736E1}" destId="{992C361E-5992-407F-A4EA-B3B3DCD6E2CD}" srcOrd="0" destOrd="0" presId="urn:microsoft.com/office/officeart/2005/8/layout/vList2"/>
    <dgm:cxn modelId="{53991FED-F8C9-4E08-A09A-B2FC653733B5}" srcId="{65C74158-3FF6-48EB-A97D-D7F1BE2736E1}" destId="{23C1E1FE-72ED-49CB-878C-0C169F9EDF7E}" srcOrd="0" destOrd="0" parTransId="{5F95F330-C6C6-4947-8BCD-EA98BC45EFEF}" sibTransId="{C1562B5D-B73F-4668-B303-ED0033688406}"/>
    <dgm:cxn modelId="{79F456FD-F499-4A7E-BF61-913CD8917244}" type="presParOf" srcId="{992C361E-5992-407F-A4EA-B3B3DCD6E2CD}" destId="{C2D69ECE-5F15-496E-A69A-B31F92148296}" srcOrd="0" destOrd="0" presId="urn:microsoft.com/office/officeart/2005/8/layout/vList2"/>
    <dgm:cxn modelId="{DFB69148-9F42-491F-8100-80E3F545D490}" type="presParOf" srcId="{992C361E-5992-407F-A4EA-B3B3DCD6E2CD}" destId="{82060945-9A7D-4B37-9F65-89AB2F84CBBD}" srcOrd="1" destOrd="0" presId="urn:microsoft.com/office/officeart/2005/8/layout/vList2"/>
    <dgm:cxn modelId="{026CFDEE-A022-4284-8676-394B733603A1}" type="presParOf" srcId="{992C361E-5992-407F-A4EA-B3B3DCD6E2CD}" destId="{21404C8D-77DA-42FD-B8A7-53C7023DE7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F9216-1EC6-4A54-AD53-1672D93320BB}">
      <dsp:nvSpPr>
        <dsp:cNvPr id="0" name=""/>
        <dsp:cNvSpPr/>
      </dsp:nvSpPr>
      <dsp:spPr>
        <a:xfrm>
          <a:off x="0" y="916830"/>
          <a:ext cx="5800912" cy="7166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0215" tIns="270764" rIns="45021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Number of OBGYN’s per county (</a:t>
          </a:r>
          <a:r>
            <a:rPr lang="en-US" sz="1200" kern="1200" dirty="0"/>
            <a:t>for years: 1994, 1996, 1998, 2000, 2002, 2004, 2006, 2008, 2010, 2013, 2015, 2017, 2020)</a:t>
          </a:r>
          <a:endParaRPr lang="en-US" sz="1300" kern="1200" dirty="0"/>
        </a:p>
      </dsp:txBody>
      <dsp:txXfrm>
        <a:off x="0" y="916830"/>
        <a:ext cx="5800912" cy="716625"/>
      </dsp:txXfrm>
    </dsp:sp>
    <dsp:sp modelId="{F0D9D922-F01F-42A3-9CDE-95EF325B2848}">
      <dsp:nvSpPr>
        <dsp:cNvPr id="0" name=""/>
        <dsp:cNvSpPr/>
      </dsp:nvSpPr>
      <dsp:spPr>
        <a:xfrm>
          <a:off x="290045" y="724950"/>
          <a:ext cx="4060639"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482" tIns="0" rIns="153482" bIns="0" numCol="1" spcCol="1270" anchor="ctr" anchorCtr="0">
          <a:noAutofit/>
        </a:bodyPr>
        <a:lstStyle/>
        <a:p>
          <a:pPr marL="0" lvl="0" indent="0" algn="l" defTabSz="577850">
            <a:lnSpc>
              <a:spcPct val="90000"/>
            </a:lnSpc>
            <a:spcBef>
              <a:spcPct val="0"/>
            </a:spcBef>
            <a:spcAft>
              <a:spcPct val="35000"/>
            </a:spcAft>
            <a:buNone/>
          </a:pPr>
          <a:r>
            <a:rPr lang="en-US" sz="1300" kern="1200"/>
            <a:t>OBGYN Practitioners</a:t>
          </a:r>
        </a:p>
      </dsp:txBody>
      <dsp:txXfrm>
        <a:off x="308779" y="743684"/>
        <a:ext cx="4023171" cy="346292"/>
      </dsp:txXfrm>
    </dsp:sp>
    <dsp:sp modelId="{90F01356-507A-43D9-8DA9-368CF6D6C807}">
      <dsp:nvSpPr>
        <dsp:cNvPr id="0" name=""/>
        <dsp:cNvSpPr/>
      </dsp:nvSpPr>
      <dsp:spPr>
        <a:xfrm>
          <a:off x="0" y="1895535"/>
          <a:ext cx="5800912" cy="1187550"/>
        </a:xfrm>
        <a:prstGeom prst="rect">
          <a:avLst/>
        </a:prstGeom>
        <a:solidFill>
          <a:schemeClr val="lt1">
            <a:alpha val="90000"/>
            <a:hueOff val="0"/>
            <a:satOff val="0"/>
            <a:lumOff val="0"/>
            <a:alphaOff val="0"/>
          </a:schemeClr>
        </a:solidFill>
        <a:ln w="12700" cap="flat" cmpd="sng" algn="ctr">
          <a:solidFill>
            <a:schemeClr val="accent2">
              <a:hueOff val="-747446"/>
              <a:satOff val="-209"/>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0215" tIns="270764" rIns="45021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Women’s Health Care</a:t>
          </a:r>
        </a:p>
        <a:p>
          <a:pPr marL="114300" lvl="1" indent="-114300" algn="l" defTabSz="577850">
            <a:lnSpc>
              <a:spcPct val="90000"/>
            </a:lnSpc>
            <a:spcBef>
              <a:spcPct val="0"/>
            </a:spcBef>
            <a:spcAft>
              <a:spcPct val="15000"/>
            </a:spcAft>
            <a:buChar char="•"/>
          </a:pPr>
          <a:r>
            <a:rPr lang="en-US" sz="1300" kern="1200" dirty="0"/>
            <a:t>Maternal Health Care</a:t>
          </a:r>
        </a:p>
        <a:p>
          <a:pPr marL="114300" lvl="1" indent="-114300" algn="l" defTabSz="577850">
            <a:lnSpc>
              <a:spcPct val="90000"/>
            </a:lnSpc>
            <a:spcBef>
              <a:spcPct val="0"/>
            </a:spcBef>
            <a:spcAft>
              <a:spcPct val="15000"/>
            </a:spcAft>
            <a:buChar char="•"/>
          </a:pPr>
          <a:r>
            <a:rPr lang="en-US" sz="1300" kern="1200" dirty="0"/>
            <a:t>Newborn Health Care</a:t>
          </a:r>
        </a:p>
        <a:p>
          <a:pPr marL="114300" lvl="1" indent="-114300" algn="l" defTabSz="577850">
            <a:lnSpc>
              <a:spcPct val="90000"/>
            </a:lnSpc>
            <a:spcBef>
              <a:spcPct val="0"/>
            </a:spcBef>
            <a:spcAft>
              <a:spcPct val="15000"/>
            </a:spcAft>
            <a:buChar char="•"/>
          </a:pPr>
          <a:r>
            <a:rPr lang="en-US" sz="1300" kern="1200" dirty="0"/>
            <a:t>Infant Health Care</a:t>
          </a:r>
        </a:p>
      </dsp:txBody>
      <dsp:txXfrm>
        <a:off x="0" y="1895535"/>
        <a:ext cx="5800912" cy="1187550"/>
      </dsp:txXfrm>
    </dsp:sp>
    <dsp:sp modelId="{50907272-E921-4C8C-B860-6A841A26482E}">
      <dsp:nvSpPr>
        <dsp:cNvPr id="0" name=""/>
        <dsp:cNvSpPr/>
      </dsp:nvSpPr>
      <dsp:spPr>
        <a:xfrm>
          <a:off x="290045" y="1703655"/>
          <a:ext cx="4060639" cy="383760"/>
        </a:xfrm>
        <a:prstGeom prst="roundRect">
          <a:avLst/>
        </a:prstGeom>
        <a:solidFill>
          <a:schemeClr val="accent2">
            <a:hueOff val="-747446"/>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482" tIns="0" rIns="153482" bIns="0" numCol="1" spcCol="1270" anchor="ctr" anchorCtr="0">
          <a:noAutofit/>
        </a:bodyPr>
        <a:lstStyle/>
        <a:p>
          <a:pPr marL="0" lvl="0" indent="0" algn="l" defTabSz="577850">
            <a:lnSpc>
              <a:spcPct val="90000"/>
            </a:lnSpc>
            <a:spcBef>
              <a:spcPct val="0"/>
            </a:spcBef>
            <a:spcAft>
              <a:spcPct val="35000"/>
            </a:spcAft>
            <a:buNone/>
          </a:pPr>
          <a:r>
            <a:rPr lang="en-US" sz="1300" kern="1200"/>
            <a:t>Deaths Related to Health Care Level &amp; Access</a:t>
          </a:r>
        </a:p>
      </dsp:txBody>
      <dsp:txXfrm>
        <a:off x="308779" y="1722389"/>
        <a:ext cx="4023171" cy="346292"/>
      </dsp:txXfrm>
    </dsp:sp>
    <dsp:sp modelId="{16C6CEB8-8810-44C3-BDCE-35845BD4E70C}">
      <dsp:nvSpPr>
        <dsp:cNvPr id="0" name=""/>
        <dsp:cNvSpPr/>
      </dsp:nvSpPr>
      <dsp:spPr>
        <a:xfrm>
          <a:off x="0" y="3345166"/>
          <a:ext cx="5800912" cy="737100"/>
        </a:xfrm>
        <a:prstGeom prst="rect">
          <a:avLst/>
        </a:prstGeom>
        <a:solidFill>
          <a:schemeClr val="lt1">
            <a:alpha val="90000"/>
            <a:hueOff val="0"/>
            <a:satOff val="0"/>
            <a:lumOff val="0"/>
            <a:alphaOff val="0"/>
          </a:schemeClr>
        </a:solidFill>
        <a:ln w="12700" cap="flat" cmpd="sng" algn="ctr">
          <a:solidFill>
            <a:schemeClr val="accent2">
              <a:hueOff val="-1494891"/>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0215" tIns="270764" rIns="45021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Data not included because it was missing for all counties 2008-2014</a:t>
          </a:r>
        </a:p>
      </dsp:txBody>
      <dsp:txXfrm>
        <a:off x="0" y="3345166"/>
        <a:ext cx="5800912" cy="737100"/>
      </dsp:txXfrm>
    </dsp:sp>
    <dsp:sp modelId="{D4B01022-A2D8-4D41-9537-BAA1F735E3AB}">
      <dsp:nvSpPr>
        <dsp:cNvPr id="0" name=""/>
        <dsp:cNvSpPr/>
      </dsp:nvSpPr>
      <dsp:spPr>
        <a:xfrm>
          <a:off x="290045" y="3153286"/>
          <a:ext cx="4060639" cy="383760"/>
        </a:xfrm>
        <a:prstGeom prst="roundRect">
          <a:avLst/>
        </a:prstGeom>
        <a:solidFill>
          <a:schemeClr val="accent2">
            <a:hueOff val="-1494891"/>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482" tIns="0" rIns="153482" bIns="0" numCol="1" spcCol="1270" anchor="ctr" anchorCtr="0">
          <a:noAutofit/>
        </a:bodyPr>
        <a:lstStyle/>
        <a:p>
          <a:pPr marL="0" lvl="0" indent="0" algn="l" defTabSz="577850">
            <a:lnSpc>
              <a:spcPct val="90000"/>
            </a:lnSpc>
            <a:spcBef>
              <a:spcPct val="0"/>
            </a:spcBef>
            <a:spcAft>
              <a:spcPct val="35000"/>
            </a:spcAft>
            <a:buNone/>
          </a:pPr>
          <a:r>
            <a:rPr lang="en-US" sz="1300" kern="1200" dirty="0"/>
            <a:t>Prenatal Visits</a:t>
          </a:r>
        </a:p>
      </dsp:txBody>
      <dsp:txXfrm>
        <a:off x="308779" y="3172020"/>
        <a:ext cx="402317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CCBA-1948-4E12-96BD-CB7DAADFB25B}">
      <dsp:nvSpPr>
        <dsp:cNvPr id="0" name=""/>
        <dsp:cNvSpPr/>
      </dsp:nvSpPr>
      <dsp:spPr>
        <a:xfrm>
          <a:off x="0" y="213968"/>
          <a:ext cx="6207841" cy="393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Univariate:</a:t>
          </a:r>
          <a:endParaRPr lang="en-US" sz="1600" kern="1200"/>
        </a:p>
      </dsp:txBody>
      <dsp:txXfrm>
        <a:off x="19191" y="233159"/>
        <a:ext cx="6169459" cy="354738"/>
      </dsp:txXfrm>
    </dsp:sp>
    <dsp:sp modelId="{3500EF2E-3FCF-4AC7-9413-4994A892BB84}">
      <dsp:nvSpPr>
        <dsp:cNvPr id="0" name=""/>
        <dsp:cNvSpPr/>
      </dsp:nvSpPr>
      <dsp:spPr>
        <a:xfrm>
          <a:off x="0" y="607088"/>
          <a:ext cx="6207841"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9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1" kern="1200"/>
            <a:t>Mean &amp; Standard Deviation </a:t>
          </a:r>
          <a:r>
            <a:rPr lang="en-US" sz="1200" kern="1200"/>
            <a:t>of OBGYN’s per county across years. I chose this to understand how the number of OBGYN’s increased across all of GA over the years</a:t>
          </a:r>
        </a:p>
        <a:p>
          <a:pPr marL="114300" lvl="1" indent="-114300" algn="l" defTabSz="533400">
            <a:lnSpc>
              <a:spcPct val="90000"/>
            </a:lnSpc>
            <a:spcBef>
              <a:spcPct val="0"/>
            </a:spcBef>
            <a:spcAft>
              <a:spcPct val="20000"/>
            </a:spcAft>
            <a:buChar char="•"/>
          </a:pPr>
          <a:r>
            <a:rPr lang="en-US" sz="1200" b="1" kern="1200"/>
            <a:t>Boxplot </a:t>
          </a:r>
          <a:r>
            <a:rPr lang="en-US" sz="1200" kern="1200"/>
            <a:t>of OBGYNs across counties in certain years, I chose this to visualize the spread of data between counties on the number of OBGYN’s</a:t>
          </a:r>
        </a:p>
      </dsp:txBody>
      <dsp:txXfrm>
        <a:off x="0" y="607088"/>
        <a:ext cx="6207841" cy="927360"/>
      </dsp:txXfrm>
    </dsp:sp>
    <dsp:sp modelId="{7FC10925-882D-4E1B-8AF2-F107BE8D9E3C}">
      <dsp:nvSpPr>
        <dsp:cNvPr id="0" name=""/>
        <dsp:cNvSpPr/>
      </dsp:nvSpPr>
      <dsp:spPr>
        <a:xfrm>
          <a:off x="0" y="1534448"/>
          <a:ext cx="6207841" cy="393120"/>
        </a:xfrm>
        <a:prstGeom prst="roundRect">
          <a:avLst/>
        </a:prstGeom>
        <a:solidFill>
          <a:schemeClr val="accent2">
            <a:hueOff val="-747446"/>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Bivariate</a:t>
          </a:r>
          <a:endParaRPr lang="en-US" sz="1600" kern="1200"/>
        </a:p>
      </dsp:txBody>
      <dsp:txXfrm>
        <a:off x="19191" y="1553639"/>
        <a:ext cx="6169459" cy="354738"/>
      </dsp:txXfrm>
    </dsp:sp>
    <dsp:sp modelId="{89013E2B-5BAD-47E5-94FA-BC2A93CB89EE}">
      <dsp:nvSpPr>
        <dsp:cNvPr id="0" name=""/>
        <dsp:cNvSpPr/>
      </dsp:nvSpPr>
      <dsp:spPr>
        <a:xfrm>
          <a:off x="0" y="1927568"/>
          <a:ext cx="6207841"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9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1" kern="1200" dirty="0"/>
            <a:t>Least Squares </a:t>
          </a:r>
          <a:r>
            <a:rPr lang="en-US" sz="1200" kern="1200" dirty="0"/>
            <a:t>was chosen to compare Fetus-Infant Mortality Rate &amp; Healthy Births Against OBGYN Numbers to show a correlation between the datasets.</a:t>
          </a:r>
        </a:p>
        <a:p>
          <a:pPr marL="114300" lvl="1" indent="-114300" algn="l" defTabSz="533400">
            <a:lnSpc>
              <a:spcPct val="90000"/>
            </a:lnSpc>
            <a:spcBef>
              <a:spcPct val="0"/>
            </a:spcBef>
            <a:spcAft>
              <a:spcPct val="20000"/>
            </a:spcAft>
            <a:buChar char="•"/>
          </a:pPr>
          <a:r>
            <a:rPr lang="en-US" sz="1200" b="1" kern="1200" dirty="0"/>
            <a:t>Reduced Major Axes </a:t>
          </a:r>
          <a:r>
            <a:rPr lang="en-US" sz="1200" kern="1200" dirty="0"/>
            <a:t>was used for the same comparison of the means across years because it can be assumed that there is error in both datasets as not every death is recorded and there could be physicians doing OBGYN work with quality, but reporting as one.</a:t>
          </a:r>
        </a:p>
        <a:p>
          <a:pPr marL="114300" lvl="1" indent="-114300" algn="l" defTabSz="533400">
            <a:lnSpc>
              <a:spcPct val="90000"/>
            </a:lnSpc>
            <a:spcBef>
              <a:spcPct val="0"/>
            </a:spcBef>
            <a:spcAft>
              <a:spcPct val="20000"/>
            </a:spcAft>
            <a:buChar char="•"/>
          </a:pPr>
          <a:r>
            <a:rPr lang="en-US" sz="1200" b="1" kern="1200" dirty="0"/>
            <a:t>Principal Component </a:t>
          </a:r>
          <a:r>
            <a:rPr lang="en-US" sz="1200" kern="1200" dirty="0"/>
            <a:t>was chosen because the viability and success of a birth can be affected by many other things even with the best of care</a:t>
          </a:r>
        </a:p>
        <a:p>
          <a:pPr marL="114300" lvl="1" indent="-114300" algn="l" defTabSz="533400">
            <a:lnSpc>
              <a:spcPct val="90000"/>
            </a:lnSpc>
            <a:spcBef>
              <a:spcPct val="0"/>
            </a:spcBef>
            <a:spcAft>
              <a:spcPct val="20000"/>
            </a:spcAft>
            <a:buChar char="•"/>
          </a:pPr>
          <a:r>
            <a:rPr lang="en-US" sz="1200" b="1" kern="1200" dirty="0"/>
            <a:t>Bootstrap </a:t>
          </a:r>
          <a:r>
            <a:rPr lang="en-US" sz="1200" b="0" kern="1200" dirty="0"/>
            <a:t>was chosen to show uncertainty</a:t>
          </a:r>
          <a:endParaRPr lang="en-US" sz="1200" b="1" kern="1200" dirty="0"/>
        </a:p>
      </dsp:txBody>
      <dsp:txXfrm>
        <a:off x="0" y="1927568"/>
        <a:ext cx="6207841" cy="1689120"/>
      </dsp:txXfrm>
    </dsp:sp>
    <dsp:sp modelId="{3DE46253-D9AE-4BDD-BC41-B8FFBCFC62FA}">
      <dsp:nvSpPr>
        <dsp:cNvPr id="0" name=""/>
        <dsp:cNvSpPr/>
      </dsp:nvSpPr>
      <dsp:spPr>
        <a:xfrm>
          <a:off x="0" y="3616688"/>
          <a:ext cx="6207841" cy="393120"/>
        </a:xfrm>
        <a:prstGeom prst="roundRect">
          <a:avLst/>
        </a:prstGeom>
        <a:solidFill>
          <a:schemeClr val="accent2">
            <a:hueOff val="-1494891"/>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Visual Analysis of Change Over Time</a:t>
          </a:r>
          <a:endParaRPr lang="en-US" sz="1600" kern="1200"/>
        </a:p>
      </dsp:txBody>
      <dsp:txXfrm>
        <a:off x="19191" y="3635879"/>
        <a:ext cx="6169459" cy="354738"/>
      </dsp:txXfrm>
    </dsp:sp>
    <dsp:sp modelId="{2F630F98-4846-49F7-808C-A165BDF5A268}">
      <dsp:nvSpPr>
        <dsp:cNvPr id="0" name=""/>
        <dsp:cNvSpPr/>
      </dsp:nvSpPr>
      <dsp:spPr>
        <a:xfrm>
          <a:off x="0" y="4009808"/>
          <a:ext cx="6207841"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9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I wanted  to look at if the peaks of OBGYN Number will correspond with the peaks of Healthy Births and data troughs of Fetus-Infant Mortality</a:t>
          </a:r>
        </a:p>
      </dsp:txBody>
      <dsp:txXfrm>
        <a:off x="0" y="4009808"/>
        <a:ext cx="6207841" cy="38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69ECE-5F15-496E-A69A-B31F92148296}">
      <dsp:nvSpPr>
        <dsp:cNvPr id="0" name=""/>
        <dsp:cNvSpPr/>
      </dsp:nvSpPr>
      <dsp:spPr>
        <a:xfrm>
          <a:off x="0" y="39609"/>
          <a:ext cx="9922764" cy="1842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As we can see there is a correlation/relationship of OBGYNs to Successful births.</a:t>
          </a:r>
        </a:p>
      </dsp:txBody>
      <dsp:txXfrm>
        <a:off x="89934" y="129543"/>
        <a:ext cx="9742896" cy="1662443"/>
      </dsp:txXfrm>
    </dsp:sp>
    <dsp:sp modelId="{21404C8D-77DA-42FD-B8A7-53C7023DE705}">
      <dsp:nvSpPr>
        <dsp:cNvPr id="0" name=""/>
        <dsp:cNvSpPr/>
      </dsp:nvSpPr>
      <dsp:spPr>
        <a:xfrm>
          <a:off x="0" y="1956801"/>
          <a:ext cx="9922764" cy="1842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However, it can be shown in the last figure that this relationship is largely positive, meaning that as there is more OBGYN’s in an area the number of Successful births (As indicated by Fetus-Infant Mortality, in this case) goes down.</a:t>
          </a:r>
        </a:p>
      </dsp:txBody>
      <dsp:txXfrm>
        <a:off x="89934" y="2046735"/>
        <a:ext cx="9742896" cy="16624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D7F6-7AFA-4662-AF6F-F353AF9C8868}"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1A8EF-779A-46EA-ABC7-65A4664A319E}" type="slidenum">
              <a:rPr lang="en-US" smtClean="0"/>
              <a:t>‹#›</a:t>
            </a:fld>
            <a:endParaRPr lang="en-US"/>
          </a:p>
        </p:txBody>
      </p:sp>
    </p:spTree>
    <p:extLst>
      <p:ext uri="{BB962C8B-B14F-4D97-AF65-F5344CB8AC3E}">
        <p14:creationId xmlns:p14="http://schemas.microsoft.com/office/powerpoint/2010/main" val="395990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7831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54112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22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3000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06182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4544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04564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7952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08519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9005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4/16/2024</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919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4/16/2024</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1861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dlg.galileo.usg.edu/do:dlg_ggpd_y-ga-bc910-b-ps1-bp47-b2013-belec-p-btext" TargetMode="External"/><Relationship Id="rId3" Type="http://schemas.openxmlformats.org/officeDocument/2006/relationships/hyperlink" Target="https://dlg.usg.edu/record/dlg_ggpd_y-ga-bc910-b-ps1-bp47-b1996-belec-p-btexthttps:/georgiadata.org/topics/vital-statistics/births" TargetMode="External"/><Relationship Id="rId7" Type="http://schemas.openxmlformats.org/officeDocument/2006/relationships/hyperlink" Target="https://dlg.galileo.usg.edu/do:dlg_ggpd_y-ga-bc910-b-ps1-bp47-b2010-belec-p-btext" TargetMode="External"/><Relationship Id="rId2" Type="http://schemas.openxmlformats.org/officeDocument/2006/relationships/hyperlink" Target="https://dlg.galileo.usg.edu/do:dlg_ggpd_y-ga-bc910-b-ps1-bp47-b1994-belec-p-btext" TargetMode="External"/><Relationship Id="rId1" Type="http://schemas.openxmlformats.org/officeDocument/2006/relationships/slideLayout" Target="../slideLayouts/slideLayout2.xml"/><Relationship Id="rId6" Type="http://schemas.openxmlformats.org/officeDocument/2006/relationships/hyperlink" Target="https://dlg.usg.edu/record/dlg_ggpd_y-ga-bc910-b-ps1-bp47-b2006-belec-p-btext" TargetMode="External"/><Relationship Id="rId5" Type="http://schemas.openxmlformats.org/officeDocument/2006/relationships/hyperlink" Target="https://dlg.usg.edu/record/dlg_ggpd_y-ga-bc910-b-ps1-bp47-b2004-belec-p-btext" TargetMode="External"/><Relationship Id="rId4" Type="http://schemas.openxmlformats.org/officeDocument/2006/relationships/hyperlink" Target="https://dlg.usg.edu/record/dlg_ggpd_y-ga-bc910-b-ps1-bp47-b2002-belec-p-btex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C99DC-C3C5-4EBE-91DD-345109C3D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ECEF9-4A84-8490-EEA4-9B265793427C}"/>
              </a:ext>
            </a:extLst>
          </p:cNvPr>
          <p:cNvSpPr>
            <a:spLocks noGrp="1"/>
          </p:cNvSpPr>
          <p:nvPr>
            <p:ph type="ctrTitle"/>
          </p:nvPr>
        </p:nvSpPr>
        <p:spPr>
          <a:xfrm>
            <a:off x="1044516" y="1076635"/>
            <a:ext cx="3930256" cy="3495365"/>
          </a:xfrm>
        </p:spPr>
        <p:txBody>
          <a:bodyPr anchor="t">
            <a:normAutofit/>
          </a:bodyPr>
          <a:lstStyle/>
          <a:p>
            <a:r>
              <a:rPr lang="en-US" sz="3700" dirty="0"/>
              <a:t>OBGYN Access Compared to Successful Births Across GA Counties</a:t>
            </a:r>
          </a:p>
        </p:txBody>
      </p:sp>
      <p:sp>
        <p:nvSpPr>
          <p:cNvPr id="3" name="Subtitle 2">
            <a:extLst>
              <a:ext uri="{FF2B5EF4-FFF2-40B4-BE49-F238E27FC236}">
                <a16:creationId xmlns:a16="http://schemas.microsoft.com/office/drawing/2014/main" id="{EC3A3F88-291A-8F96-C823-A4808A0AF269}"/>
              </a:ext>
            </a:extLst>
          </p:cNvPr>
          <p:cNvSpPr>
            <a:spLocks noGrp="1"/>
          </p:cNvSpPr>
          <p:nvPr>
            <p:ph type="subTitle" idx="1"/>
          </p:nvPr>
        </p:nvSpPr>
        <p:spPr>
          <a:xfrm>
            <a:off x="1090940" y="4525682"/>
            <a:ext cx="3638358" cy="1318124"/>
          </a:xfrm>
        </p:spPr>
        <p:txBody>
          <a:bodyPr anchor="b">
            <a:normAutofit/>
          </a:bodyPr>
          <a:lstStyle/>
          <a:p>
            <a:pPr>
              <a:lnSpc>
                <a:spcPct val="110000"/>
              </a:lnSpc>
            </a:pPr>
            <a:r>
              <a:rPr lang="en-US" sz="1900" dirty="0"/>
              <a:t>Mireya Ramirez</a:t>
            </a:r>
          </a:p>
          <a:p>
            <a:pPr>
              <a:lnSpc>
                <a:spcPct val="110000"/>
              </a:lnSpc>
            </a:pPr>
            <a:r>
              <a:rPr lang="en-US" sz="1900" dirty="0"/>
              <a:t>EAS 4480</a:t>
            </a:r>
          </a:p>
          <a:p>
            <a:pPr>
              <a:lnSpc>
                <a:spcPct val="110000"/>
              </a:lnSpc>
            </a:pPr>
            <a:r>
              <a:rPr lang="en-US" sz="1900" dirty="0"/>
              <a:t>Spring 2024</a:t>
            </a:r>
          </a:p>
        </p:txBody>
      </p:sp>
      <p:cxnSp>
        <p:nvCxnSpPr>
          <p:cNvPr id="11" name="Straight Connector 10">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4" y="118679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colorful pattern on a white background&#10;&#10;Description automatically generated">
            <a:extLst>
              <a:ext uri="{FF2B5EF4-FFF2-40B4-BE49-F238E27FC236}">
                <a16:creationId xmlns:a16="http://schemas.microsoft.com/office/drawing/2014/main" id="{71C9A9F8-AE71-29AA-CF48-34D45088339E}"/>
              </a:ext>
            </a:extLst>
          </p:cNvPr>
          <p:cNvPicPr>
            <a:picLocks noChangeAspect="1"/>
          </p:cNvPicPr>
          <p:nvPr/>
        </p:nvPicPr>
        <p:blipFill rotWithShape="1">
          <a:blip r:embed="rId2"/>
          <a:srcRect l="2778"/>
          <a:stretch/>
        </p:blipFill>
        <p:spPr>
          <a:xfrm>
            <a:off x="5524500" y="1"/>
            <a:ext cx="6667501" cy="6857999"/>
          </a:xfrm>
          <a:prstGeom prst="rect">
            <a:avLst/>
          </a:prstGeom>
        </p:spPr>
      </p:pic>
    </p:spTree>
    <p:extLst>
      <p:ext uri="{BB962C8B-B14F-4D97-AF65-F5344CB8AC3E}">
        <p14:creationId xmlns:p14="http://schemas.microsoft.com/office/powerpoint/2010/main" val="259557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8C38AB-00B3-4611-B51A-458666907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89C2AE-AB22-49E0-71FB-DC4BF76EB5CD}"/>
              </a:ext>
            </a:extLst>
          </p:cNvPr>
          <p:cNvSpPr>
            <a:spLocks noGrp="1"/>
          </p:cNvSpPr>
          <p:nvPr>
            <p:ph type="title"/>
          </p:nvPr>
        </p:nvSpPr>
        <p:spPr>
          <a:xfrm>
            <a:off x="1092304" y="4504002"/>
            <a:ext cx="3784496" cy="1790886"/>
          </a:xfrm>
        </p:spPr>
        <p:txBody>
          <a:bodyPr anchor="t">
            <a:normAutofit/>
          </a:bodyPr>
          <a:lstStyle/>
          <a:p>
            <a:r>
              <a:rPr lang="en-US" sz="3700"/>
              <a:t>What Analyses Were Chosen &amp; Why?</a:t>
            </a:r>
          </a:p>
        </p:txBody>
      </p:sp>
      <p:cxnSp>
        <p:nvCxnSpPr>
          <p:cNvPr id="11"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723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CF7561A-FA58-7F87-9C41-364F63C7C019}"/>
              </a:ext>
            </a:extLst>
          </p:cNvPr>
          <p:cNvGraphicFramePr>
            <a:graphicFrameLocks noGrp="1"/>
          </p:cNvGraphicFramePr>
          <p:nvPr>
            <p:ph idx="1"/>
            <p:extLst>
              <p:ext uri="{D42A27DB-BD31-4B8C-83A1-F6EECF244321}">
                <p14:modId xmlns:p14="http://schemas.microsoft.com/office/powerpoint/2010/main" val="2073056903"/>
              </p:ext>
            </p:extLst>
          </p:nvPr>
        </p:nvGraphicFramePr>
        <p:xfrm>
          <a:off x="5412658" y="1110343"/>
          <a:ext cx="6207841" cy="4604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3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8B772-5D50-D151-517F-CD93AAB9C32E}"/>
              </a:ext>
            </a:extLst>
          </p:cNvPr>
          <p:cNvSpPr>
            <a:spLocks noGrp="1"/>
          </p:cNvSpPr>
          <p:nvPr>
            <p:ph type="title"/>
          </p:nvPr>
        </p:nvSpPr>
        <p:spPr>
          <a:xfrm>
            <a:off x="1091204" y="1091868"/>
            <a:ext cx="4147804" cy="2042160"/>
          </a:xfrm>
        </p:spPr>
        <p:txBody>
          <a:bodyPr>
            <a:normAutofit/>
          </a:bodyPr>
          <a:lstStyle/>
          <a:p>
            <a:r>
              <a:rPr lang="en-US" sz="4000"/>
              <a:t>Univariate Analysis</a:t>
            </a:r>
          </a:p>
        </p:txBody>
      </p:sp>
      <p:cxnSp>
        <p:nvCxnSpPr>
          <p:cNvPr id="3080" name="Straight Connector 3079">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0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50D889-73DB-EEA2-8DA1-FC4DD94E995C}"/>
              </a:ext>
            </a:extLst>
          </p:cNvPr>
          <p:cNvSpPr>
            <a:spLocks noGrp="1"/>
          </p:cNvSpPr>
          <p:nvPr>
            <p:ph idx="1"/>
          </p:nvPr>
        </p:nvSpPr>
        <p:spPr>
          <a:xfrm>
            <a:off x="1120232" y="3204755"/>
            <a:ext cx="4147804" cy="2966043"/>
          </a:xfrm>
        </p:spPr>
        <p:txBody>
          <a:bodyPr>
            <a:normAutofit lnSpcReduction="10000"/>
          </a:bodyPr>
          <a:lstStyle/>
          <a:p>
            <a:r>
              <a:rPr lang="en-US" dirty="0"/>
              <a:t>Between 1994 and 2020 the average amount of OBGYN’s per county increased from 5.09 to 8.97. However Standard Deviation also increased from 19.8892 to 33.1245</a:t>
            </a:r>
          </a:p>
          <a:p>
            <a:r>
              <a:rPr lang="en-US" dirty="0"/>
              <a:t>The figure shows OBGYN numbers across counties at 4 points in time</a:t>
            </a:r>
          </a:p>
        </p:txBody>
      </p:sp>
      <p:pic>
        <p:nvPicPr>
          <p:cNvPr id="3073" name="Picture 1">
            <a:extLst>
              <a:ext uri="{FF2B5EF4-FFF2-40B4-BE49-F238E27FC236}">
                <a16:creationId xmlns:a16="http://schemas.microsoft.com/office/drawing/2014/main" id="{9E57C3C8-A2C3-F709-2A73-CCDFDE011B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143000"/>
            <a:ext cx="5492377" cy="411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33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56F0A-9855-CFC4-DAA8-A5C3B3986525}"/>
              </a:ext>
            </a:extLst>
          </p:cNvPr>
          <p:cNvSpPr>
            <a:spLocks noGrp="1"/>
          </p:cNvSpPr>
          <p:nvPr>
            <p:ph type="title"/>
          </p:nvPr>
        </p:nvSpPr>
        <p:spPr>
          <a:xfrm>
            <a:off x="1091203" y="1091868"/>
            <a:ext cx="5077479" cy="2042160"/>
          </a:xfrm>
        </p:spPr>
        <p:txBody>
          <a:bodyPr>
            <a:normAutofit/>
          </a:bodyPr>
          <a:lstStyle/>
          <a:p>
            <a:r>
              <a:rPr lang="en-US" sz="4000"/>
              <a:t>Bivariate Analysis Least - Sqaures</a:t>
            </a:r>
          </a:p>
        </p:txBody>
      </p:sp>
      <p:cxnSp>
        <p:nvCxnSpPr>
          <p:cNvPr id="4105" name="Straight Connector 4104">
            <a:extLst>
              <a:ext uri="{FF2B5EF4-FFF2-40B4-BE49-F238E27FC236}">
                <a16:creationId xmlns:a16="http://schemas.microsoft.com/office/drawing/2014/main" id="{E55FB8EA-5471-4074-88CA-98AA3AD981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12"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EB991B-1650-4537-C1F5-C56501B28159}"/>
              </a:ext>
            </a:extLst>
          </p:cNvPr>
          <p:cNvSpPr>
            <a:spLocks noGrp="1"/>
          </p:cNvSpPr>
          <p:nvPr>
            <p:ph idx="1"/>
          </p:nvPr>
        </p:nvSpPr>
        <p:spPr>
          <a:xfrm>
            <a:off x="1120232" y="3204755"/>
            <a:ext cx="4975768" cy="3028704"/>
          </a:xfrm>
        </p:spPr>
        <p:txBody>
          <a:bodyPr>
            <a:normAutofit fontScale="85000" lnSpcReduction="10000"/>
          </a:bodyPr>
          <a:lstStyle/>
          <a:p>
            <a:r>
              <a:rPr lang="en-US" dirty="0"/>
              <a:t>Healthy Births Versus OBGYN Number</a:t>
            </a:r>
          </a:p>
          <a:p>
            <a:pPr lvl="1"/>
            <a:r>
              <a:rPr lang="en-US" dirty="0"/>
              <a:t>According to the r value there is no relationship.</a:t>
            </a:r>
          </a:p>
          <a:p>
            <a:pPr lvl="1"/>
            <a:r>
              <a:rPr lang="en-US" dirty="0"/>
              <a:t>According to the p value there is not significant evidence of correlation.</a:t>
            </a:r>
          </a:p>
          <a:p>
            <a:r>
              <a:rPr lang="en-US" dirty="0" err="1"/>
              <a:t>Feto</a:t>
            </a:r>
            <a:r>
              <a:rPr lang="en-US" dirty="0"/>
              <a:t> Infant Mortality Rate Versus OBGYN Number</a:t>
            </a:r>
          </a:p>
          <a:p>
            <a:pPr lvl="1"/>
            <a:r>
              <a:rPr lang="en-US" dirty="0"/>
              <a:t>According to the r value there is near a linear relationship.</a:t>
            </a:r>
          </a:p>
          <a:p>
            <a:pPr lvl="1"/>
            <a:r>
              <a:rPr lang="en-US" dirty="0"/>
              <a:t>According to the p value there IS significant evidence of correlation.</a:t>
            </a:r>
          </a:p>
        </p:txBody>
      </p:sp>
      <p:pic>
        <p:nvPicPr>
          <p:cNvPr id="4097" name="Picture 1">
            <a:extLst>
              <a:ext uri="{FF2B5EF4-FFF2-40B4-BE49-F238E27FC236}">
                <a16:creationId xmlns:a16="http://schemas.microsoft.com/office/drawing/2014/main" id="{1E774A1F-7279-508F-D369-9978788C6F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5539" y="1143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6BD1E863-3580-277A-7248-BF331396DC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5538" y="3760306"/>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24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1EAB4-FD6D-0A80-6EF1-9C81A567A8DA}"/>
              </a:ext>
            </a:extLst>
          </p:cNvPr>
          <p:cNvSpPr>
            <a:spLocks noGrp="1"/>
          </p:cNvSpPr>
          <p:nvPr>
            <p:ph type="title"/>
          </p:nvPr>
        </p:nvSpPr>
        <p:spPr>
          <a:xfrm>
            <a:off x="1088136" y="1090245"/>
            <a:ext cx="6202092" cy="1294228"/>
          </a:xfrm>
        </p:spPr>
        <p:txBody>
          <a:bodyPr>
            <a:normAutofit/>
          </a:bodyPr>
          <a:lstStyle/>
          <a:p>
            <a:r>
              <a:rPr lang="en-US" sz="4000"/>
              <a:t>Bivariate Analysis Reduced Major Axis</a:t>
            </a:r>
          </a:p>
        </p:txBody>
      </p:sp>
      <p:cxnSp>
        <p:nvCxnSpPr>
          <p:cNvPr id="5129" name="Straight Connector 5128">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22"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93381F-A46E-6C47-3A6A-0C27672F100C}"/>
              </a:ext>
            </a:extLst>
          </p:cNvPr>
          <p:cNvSpPr>
            <a:spLocks noGrp="1"/>
          </p:cNvSpPr>
          <p:nvPr>
            <p:ph idx="1"/>
          </p:nvPr>
        </p:nvSpPr>
        <p:spPr>
          <a:xfrm>
            <a:off x="1097280" y="2468880"/>
            <a:ext cx="6202092" cy="3838722"/>
          </a:xfrm>
        </p:spPr>
        <p:txBody>
          <a:bodyPr>
            <a:normAutofit/>
          </a:bodyPr>
          <a:lstStyle/>
          <a:p>
            <a:r>
              <a:rPr lang="en-US" dirty="0"/>
              <a:t>Healthy Births Versus OBGYN Number</a:t>
            </a:r>
          </a:p>
          <a:p>
            <a:pPr lvl="1"/>
            <a:r>
              <a:rPr lang="en-US" dirty="0"/>
              <a:t>There is no relationship between the two datasets</a:t>
            </a:r>
          </a:p>
          <a:p>
            <a:r>
              <a:rPr lang="en-US" dirty="0" err="1"/>
              <a:t>Feto</a:t>
            </a:r>
            <a:r>
              <a:rPr lang="en-US" dirty="0"/>
              <a:t> Infant Mortality Rate Versus OBGYN Number</a:t>
            </a:r>
          </a:p>
          <a:p>
            <a:pPr lvl="1"/>
            <a:r>
              <a:rPr lang="en-US" dirty="0"/>
              <a:t>There is a relatively positive relationship between the two datasets</a:t>
            </a:r>
          </a:p>
          <a:p>
            <a:endParaRPr lang="en-US" dirty="0"/>
          </a:p>
        </p:txBody>
      </p:sp>
      <p:pic>
        <p:nvPicPr>
          <p:cNvPr id="5121" name="Picture 1">
            <a:extLst>
              <a:ext uri="{FF2B5EF4-FFF2-40B4-BE49-F238E27FC236}">
                <a16:creationId xmlns:a16="http://schemas.microsoft.com/office/drawing/2014/main" id="{7B7021E4-D86D-5860-7FB7-578BB8AE57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77" r="9390" b="-1"/>
          <a:stretch/>
        </p:blipFill>
        <p:spPr bwMode="auto">
          <a:xfrm>
            <a:off x="8534400" y="10"/>
            <a:ext cx="3657601" cy="343624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7549ED62-4E68-1AF8-36D7-28FD7CA88E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14" r="9286"/>
          <a:stretch/>
        </p:blipFill>
        <p:spPr bwMode="auto">
          <a:xfrm>
            <a:off x="8534400" y="3429000"/>
            <a:ext cx="3657601"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063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40DC026F-444B-46C9-BCBE-329183BF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18857-15F8-22D9-5AFC-86A83EC24053}"/>
              </a:ext>
            </a:extLst>
          </p:cNvPr>
          <p:cNvSpPr>
            <a:spLocks noGrp="1"/>
          </p:cNvSpPr>
          <p:nvPr>
            <p:ph type="title"/>
          </p:nvPr>
        </p:nvSpPr>
        <p:spPr>
          <a:xfrm>
            <a:off x="1088136" y="1088136"/>
            <a:ext cx="10270671" cy="1188720"/>
          </a:xfrm>
        </p:spPr>
        <p:txBody>
          <a:bodyPr>
            <a:normAutofit/>
          </a:bodyPr>
          <a:lstStyle/>
          <a:p>
            <a:r>
              <a:rPr lang="en-US" sz="4000" dirty="0"/>
              <a:t>Bivariate Analysis Principal Component </a:t>
            </a:r>
          </a:p>
        </p:txBody>
      </p:sp>
      <p:cxnSp>
        <p:nvCxnSpPr>
          <p:cNvPr id="6152" name="Straight Connector 615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20A772-89EE-B3B7-2FE6-BFDB38DC9556}"/>
              </a:ext>
            </a:extLst>
          </p:cNvPr>
          <p:cNvSpPr>
            <a:spLocks noGrp="1"/>
          </p:cNvSpPr>
          <p:nvPr>
            <p:ph idx="1"/>
          </p:nvPr>
        </p:nvSpPr>
        <p:spPr>
          <a:xfrm>
            <a:off x="1096684" y="2593181"/>
            <a:ext cx="4868347" cy="3693319"/>
          </a:xfrm>
        </p:spPr>
        <p:txBody>
          <a:bodyPr>
            <a:normAutofit/>
          </a:bodyPr>
          <a:lstStyle/>
          <a:p>
            <a:r>
              <a:rPr lang="en-US" dirty="0"/>
              <a:t>Healthy Births Versus OBGYN Number</a:t>
            </a:r>
          </a:p>
          <a:p>
            <a:pPr lvl="1"/>
            <a:r>
              <a:rPr lang="en-US" dirty="0"/>
              <a:t>At this point it was clear there was no relationship so principal </a:t>
            </a:r>
            <a:r>
              <a:rPr lang="en-US" dirty="0" err="1"/>
              <a:t>companant</a:t>
            </a:r>
            <a:r>
              <a:rPr lang="en-US" dirty="0"/>
              <a:t> regression was not done</a:t>
            </a:r>
          </a:p>
          <a:p>
            <a:r>
              <a:rPr lang="en-US" dirty="0" err="1"/>
              <a:t>Feto</a:t>
            </a:r>
            <a:r>
              <a:rPr lang="en-US" dirty="0"/>
              <a:t> Infant Mortality Rate Versus OBGYN Number</a:t>
            </a:r>
          </a:p>
          <a:p>
            <a:pPr lvl="1"/>
            <a:r>
              <a:rPr lang="en-US" dirty="0"/>
              <a:t>There is a relatively positive relationship between the two datasets</a:t>
            </a:r>
          </a:p>
        </p:txBody>
      </p:sp>
      <p:pic>
        <p:nvPicPr>
          <p:cNvPr id="6145" name="Picture 1" descr="A graph with a blue line&#10;&#10;Description automatically generated">
            <a:extLst>
              <a:ext uri="{FF2B5EF4-FFF2-40B4-BE49-F238E27FC236}">
                <a16:creationId xmlns:a16="http://schemas.microsoft.com/office/drawing/2014/main" id="{560946BA-8B36-4248-62A5-71462069DA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9" r="833" b="2"/>
          <a:stretch/>
        </p:blipFill>
        <p:spPr bwMode="auto">
          <a:xfrm>
            <a:off x="6705600" y="2657475"/>
            <a:ext cx="5486401"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99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19E6B-DDD0-9B84-9D02-CD0784992DA6}"/>
              </a:ext>
            </a:extLst>
          </p:cNvPr>
          <p:cNvSpPr>
            <a:spLocks noGrp="1"/>
          </p:cNvSpPr>
          <p:nvPr>
            <p:ph type="title"/>
          </p:nvPr>
        </p:nvSpPr>
        <p:spPr>
          <a:xfrm>
            <a:off x="1091203" y="1091868"/>
            <a:ext cx="5077479" cy="2042160"/>
          </a:xfrm>
        </p:spPr>
        <p:txBody>
          <a:bodyPr>
            <a:normAutofit/>
          </a:bodyPr>
          <a:lstStyle/>
          <a:p>
            <a:r>
              <a:rPr lang="en-US" sz="4000"/>
              <a:t>Bivariate Analysis Bootstrap</a:t>
            </a:r>
          </a:p>
        </p:txBody>
      </p:sp>
      <p:cxnSp>
        <p:nvCxnSpPr>
          <p:cNvPr id="1033" name="Straight Connector 1032">
            <a:extLst>
              <a:ext uri="{FF2B5EF4-FFF2-40B4-BE49-F238E27FC236}">
                <a16:creationId xmlns:a16="http://schemas.microsoft.com/office/drawing/2014/main" id="{E55FB8EA-5471-4074-88CA-98AA3AD981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12"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82A869-4027-2835-C8E2-7050C03565EE}"/>
              </a:ext>
            </a:extLst>
          </p:cNvPr>
          <p:cNvSpPr>
            <a:spLocks noGrp="1"/>
          </p:cNvSpPr>
          <p:nvPr>
            <p:ph idx="1"/>
          </p:nvPr>
        </p:nvSpPr>
        <p:spPr>
          <a:xfrm>
            <a:off x="1120232" y="3204755"/>
            <a:ext cx="4975768" cy="3028704"/>
          </a:xfrm>
        </p:spPr>
        <p:txBody>
          <a:bodyPr>
            <a:normAutofit/>
          </a:bodyPr>
          <a:lstStyle/>
          <a:p>
            <a:r>
              <a:rPr lang="en-US" dirty="0" err="1"/>
              <a:t>Feto</a:t>
            </a:r>
            <a:r>
              <a:rPr lang="en-US" dirty="0"/>
              <a:t> Infant Mortality Rate Versus OBGYN Number</a:t>
            </a:r>
          </a:p>
          <a:p>
            <a:pPr lvl="1"/>
            <a:r>
              <a:rPr lang="en-US" dirty="0"/>
              <a:t>The 95% interval of Regression Slope using the bootstrap method </a:t>
            </a:r>
            <a:r>
              <a:rPr lang="en-US"/>
              <a:t>is 1.6725, 6.3984</a:t>
            </a:r>
            <a:endParaRPr lang="en-US" dirty="0"/>
          </a:p>
          <a:p>
            <a:endParaRPr lang="en-US" dirty="0"/>
          </a:p>
        </p:txBody>
      </p:sp>
      <p:pic>
        <p:nvPicPr>
          <p:cNvPr id="1026" name="Picture 2">
            <a:extLst>
              <a:ext uri="{FF2B5EF4-FFF2-40B4-BE49-F238E27FC236}">
                <a16:creationId xmlns:a16="http://schemas.microsoft.com/office/drawing/2014/main" id="{652D6C9C-AF99-EEE3-419D-1D615015B5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5539" y="1143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26A0EA9E-4DB0-58F4-C3B8-FF13334073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5538" y="3760306"/>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8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40DC026F-444B-46C9-BCBE-329183BF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62005-2A53-9D6B-1A5F-DC1FAA7854CB}"/>
              </a:ext>
            </a:extLst>
          </p:cNvPr>
          <p:cNvSpPr>
            <a:spLocks noGrp="1"/>
          </p:cNvSpPr>
          <p:nvPr>
            <p:ph type="title"/>
          </p:nvPr>
        </p:nvSpPr>
        <p:spPr>
          <a:xfrm>
            <a:off x="1088136" y="1088136"/>
            <a:ext cx="10270671" cy="1188720"/>
          </a:xfrm>
        </p:spPr>
        <p:txBody>
          <a:bodyPr>
            <a:normAutofit/>
          </a:bodyPr>
          <a:lstStyle/>
          <a:p>
            <a:r>
              <a:rPr lang="en-US" sz="4000" b="1"/>
              <a:t>Visual Analysis of Change Over Time</a:t>
            </a:r>
            <a:endParaRPr lang="en-US" sz="4000"/>
          </a:p>
        </p:txBody>
      </p:sp>
      <p:cxnSp>
        <p:nvCxnSpPr>
          <p:cNvPr id="7176" name="Straight Connector 7175">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ADC687-546A-E237-6672-B54CF9F16233}"/>
              </a:ext>
            </a:extLst>
          </p:cNvPr>
          <p:cNvSpPr>
            <a:spLocks noGrp="1"/>
          </p:cNvSpPr>
          <p:nvPr>
            <p:ph idx="1"/>
          </p:nvPr>
        </p:nvSpPr>
        <p:spPr>
          <a:xfrm>
            <a:off x="1096684" y="2593181"/>
            <a:ext cx="4868347" cy="3693319"/>
          </a:xfrm>
        </p:spPr>
        <p:txBody>
          <a:bodyPr>
            <a:normAutofit/>
          </a:bodyPr>
          <a:lstStyle/>
          <a:p>
            <a:r>
              <a:rPr lang="en-US" dirty="0"/>
              <a:t>Where there is more OBGYN’s there should be less Fetus-Infant Mortality. So there should be an inverse relationship.</a:t>
            </a:r>
          </a:p>
          <a:p>
            <a:r>
              <a:rPr lang="en-US" dirty="0"/>
              <a:t>However, there is not an inverse relationship.</a:t>
            </a:r>
          </a:p>
        </p:txBody>
      </p:sp>
      <p:pic>
        <p:nvPicPr>
          <p:cNvPr id="7169" name="Picture 1" descr="A graph with a line and a red line&#10;&#10;Description automatically generated">
            <a:extLst>
              <a:ext uri="{FF2B5EF4-FFF2-40B4-BE49-F238E27FC236}">
                <a16:creationId xmlns:a16="http://schemas.microsoft.com/office/drawing/2014/main" id="{589CFA1C-0B21-A761-ED0D-0BBE870FC5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6" r="-2" b="-2"/>
          <a:stretch/>
        </p:blipFill>
        <p:spPr bwMode="auto">
          <a:xfrm>
            <a:off x="6705600" y="2657475"/>
            <a:ext cx="5486401"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17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9BE9CBBE-AC27-4CB2-9A8C-6DA97C851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026C7CCF-0B03-66CE-F04E-51665FB106D6}"/>
              </a:ext>
            </a:extLst>
          </p:cNvPr>
          <p:cNvPicPr>
            <a:picLocks noChangeAspect="1"/>
          </p:cNvPicPr>
          <p:nvPr/>
        </p:nvPicPr>
        <p:blipFill rotWithShape="1">
          <a:blip r:embed="rId2">
            <a:alphaModFix/>
          </a:blip>
          <a:srcRect t="8536"/>
          <a:stretch/>
        </p:blipFill>
        <p:spPr>
          <a:xfrm>
            <a:off x="20" y="-2"/>
            <a:ext cx="12191979" cy="6857999"/>
          </a:xfrm>
          <a:prstGeom prst="rect">
            <a:avLst/>
          </a:prstGeom>
        </p:spPr>
      </p:pic>
      <p:sp>
        <p:nvSpPr>
          <p:cNvPr id="13" name="Rectangle 12">
            <a:extLst>
              <a:ext uri="{FF2B5EF4-FFF2-40B4-BE49-F238E27FC236}">
                <a16:creationId xmlns:a16="http://schemas.microsoft.com/office/drawing/2014/main" id="{1510558D-AB62-4468-A217-6D39626A6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922924"/>
          </a:xfrm>
          <a:prstGeom prst="rect">
            <a:avLst/>
          </a:prstGeom>
          <a:gradFill>
            <a:gsLst>
              <a:gs pos="10000">
                <a:srgbClr val="000000">
                  <a:alpha val="38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C2C1B-B50F-1E8E-E15D-43411199E631}"/>
              </a:ext>
            </a:extLst>
          </p:cNvPr>
          <p:cNvSpPr>
            <a:spLocks noGrp="1"/>
          </p:cNvSpPr>
          <p:nvPr>
            <p:ph type="title"/>
          </p:nvPr>
        </p:nvSpPr>
        <p:spPr>
          <a:xfrm>
            <a:off x="1051560" y="1078992"/>
            <a:ext cx="10241280" cy="2732775"/>
          </a:xfrm>
        </p:spPr>
        <p:txBody>
          <a:bodyPr vert="horz" lIns="91440" tIns="45720" rIns="91440" bIns="45720" rtlCol="0" anchor="t">
            <a:normAutofit/>
          </a:bodyPr>
          <a:lstStyle/>
          <a:p>
            <a:r>
              <a:rPr lang="en-US" sz="8000" cap="all">
                <a:solidFill>
                  <a:srgbClr val="FFFFFF"/>
                </a:solidFill>
              </a:rPr>
              <a:t>Results</a:t>
            </a:r>
          </a:p>
        </p:txBody>
      </p:sp>
      <p:sp useBgFill="1">
        <p:nvSpPr>
          <p:cNvPr id="15" name="Rectangle 14">
            <a:extLst>
              <a:ext uri="{FF2B5EF4-FFF2-40B4-BE49-F238E27FC236}">
                <a16:creationId xmlns:a16="http://schemas.microsoft.com/office/drawing/2014/main" id="{BF0EF3CC-90B1-4D25-8757-67F368728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1"/>
            <a:ext cx="12192000" cy="2285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5585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8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2104-6D97-A3FA-2FA2-52CA63A7C199}"/>
              </a:ext>
            </a:extLst>
          </p:cNvPr>
          <p:cNvSpPr>
            <a:spLocks noGrp="1"/>
          </p:cNvSpPr>
          <p:nvPr>
            <p:ph type="title"/>
          </p:nvPr>
        </p:nvSpPr>
        <p:spPr/>
        <p:txBody>
          <a:bodyPr/>
          <a:lstStyle/>
          <a:p>
            <a:r>
              <a:rPr lang="en-US"/>
              <a:t>Synthesizing the Results</a:t>
            </a:r>
            <a:endParaRPr lang="en-US" dirty="0"/>
          </a:p>
        </p:txBody>
      </p:sp>
      <p:graphicFrame>
        <p:nvGraphicFramePr>
          <p:cNvPr id="13" name="Content Placeholder 2">
            <a:extLst>
              <a:ext uri="{FF2B5EF4-FFF2-40B4-BE49-F238E27FC236}">
                <a16:creationId xmlns:a16="http://schemas.microsoft.com/office/drawing/2014/main" id="{FA47285A-773C-1AF1-CA93-60081E795FAC}"/>
              </a:ext>
            </a:extLst>
          </p:cNvPr>
          <p:cNvGraphicFramePr>
            <a:graphicFrameLocks noGrp="1"/>
          </p:cNvGraphicFramePr>
          <p:nvPr>
            <p:ph idx="1"/>
          </p:nvPr>
        </p:nvGraphicFramePr>
        <p:xfrm>
          <a:off x="1088136" y="2447778"/>
          <a:ext cx="9922764" cy="383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50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1AD1-A64F-2F6A-59BC-B9EC30E8985F}"/>
              </a:ext>
            </a:extLst>
          </p:cNvPr>
          <p:cNvSpPr>
            <a:spLocks noGrp="1"/>
          </p:cNvSpPr>
          <p:nvPr>
            <p:ph type="title"/>
          </p:nvPr>
        </p:nvSpPr>
        <p:spPr/>
        <p:txBody>
          <a:bodyPr/>
          <a:lstStyle/>
          <a:p>
            <a:r>
              <a:rPr lang="en-US" dirty="0"/>
              <a:t>Contextualizing the Results</a:t>
            </a:r>
          </a:p>
        </p:txBody>
      </p:sp>
      <p:sp>
        <p:nvSpPr>
          <p:cNvPr id="3" name="Content Placeholder 2">
            <a:extLst>
              <a:ext uri="{FF2B5EF4-FFF2-40B4-BE49-F238E27FC236}">
                <a16:creationId xmlns:a16="http://schemas.microsoft.com/office/drawing/2014/main" id="{E2BEB3FC-E6F3-01A8-212D-C611E985ABA8}"/>
              </a:ext>
            </a:extLst>
          </p:cNvPr>
          <p:cNvSpPr>
            <a:spLocks noGrp="1"/>
          </p:cNvSpPr>
          <p:nvPr>
            <p:ph idx="1"/>
          </p:nvPr>
        </p:nvSpPr>
        <p:spPr/>
        <p:txBody>
          <a:bodyPr>
            <a:normAutofit fontScale="85000" lnSpcReduction="10000"/>
          </a:bodyPr>
          <a:lstStyle/>
          <a:p>
            <a:r>
              <a:rPr lang="en-US" dirty="0"/>
              <a:t>However, this is very likely not the case.</a:t>
            </a:r>
          </a:p>
          <a:p>
            <a:r>
              <a:rPr lang="en-US" dirty="0"/>
              <a:t>If we contextualize the data:</a:t>
            </a:r>
          </a:p>
          <a:p>
            <a:pPr lvl="1"/>
            <a:r>
              <a:rPr lang="en-US" dirty="0"/>
              <a:t>Although the number of OBGYN’s per county has been largely increasing so likely has the population. If population is outgrowing OBGYN’s at a much faster rate than that means that even though Fetus-Infant Mortality is increasing, its rate in reference to the population could be decreasing.</a:t>
            </a:r>
          </a:p>
          <a:p>
            <a:pPr lvl="1"/>
            <a:r>
              <a:rPr lang="en-US" dirty="0"/>
              <a:t>As we see at the end of the time figure, just show, the OBGYN Number and Fetus Infant Mortality seem to changing in relationship. This could be because of the previous statement, or perhaps reporting methods have improved</a:t>
            </a:r>
          </a:p>
          <a:p>
            <a:r>
              <a:rPr lang="en-US" dirty="0"/>
              <a:t>Because of data formatting issues, all data points are simply the amount per county and not rate per county. If in the future population is used as reference, it could very likely give a different result.</a:t>
            </a:r>
          </a:p>
        </p:txBody>
      </p:sp>
    </p:spTree>
    <p:extLst>
      <p:ext uri="{BB962C8B-B14F-4D97-AF65-F5344CB8AC3E}">
        <p14:creationId xmlns:p14="http://schemas.microsoft.com/office/powerpoint/2010/main" val="85879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0DC026F-444B-46C9-BCBE-329183BF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CB2DE-C1F7-2796-C86A-311963793246}"/>
              </a:ext>
            </a:extLst>
          </p:cNvPr>
          <p:cNvSpPr>
            <a:spLocks noGrp="1"/>
          </p:cNvSpPr>
          <p:nvPr>
            <p:ph type="title"/>
          </p:nvPr>
        </p:nvSpPr>
        <p:spPr>
          <a:xfrm>
            <a:off x="1088136" y="1088136"/>
            <a:ext cx="10270671" cy="1188720"/>
          </a:xfrm>
        </p:spPr>
        <p:txBody>
          <a:bodyPr>
            <a:normAutofit/>
          </a:bodyPr>
          <a:lstStyle/>
          <a:p>
            <a:r>
              <a:rPr lang="en-US" sz="4000" dirty="0"/>
              <a:t>Scientific Problem &amp; Motivation</a:t>
            </a:r>
          </a:p>
        </p:txBody>
      </p:sp>
      <p:cxnSp>
        <p:nvCxnSpPr>
          <p:cNvPr id="18" name="Straight Connector 17">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0D5E54-4EB8-A65B-4128-96BB15A56CCC}"/>
              </a:ext>
            </a:extLst>
          </p:cNvPr>
          <p:cNvSpPr>
            <a:spLocks noGrp="1"/>
          </p:cNvSpPr>
          <p:nvPr>
            <p:ph idx="1"/>
          </p:nvPr>
        </p:nvSpPr>
        <p:spPr>
          <a:xfrm>
            <a:off x="1096684" y="2593181"/>
            <a:ext cx="4868347" cy="3693319"/>
          </a:xfrm>
        </p:spPr>
        <p:txBody>
          <a:bodyPr>
            <a:normAutofit fontScale="92500" lnSpcReduction="20000"/>
          </a:bodyPr>
          <a:lstStyle/>
          <a:p>
            <a:r>
              <a:rPr lang="en-US" dirty="0"/>
              <a:t>How does access to OBGYN’s affect successful births (healthy) across Georgia Counties?</a:t>
            </a:r>
          </a:p>
          <a:p>
            <a:pPr lvl="1"/>
            <a:r>
              <a:rPr lang="en-US" dirty="0"/>
              <a:t>I hypothesize more OBGYN’s would mean more </a:t>
            </a:r>
            <a:r>
              <a:rPr lang="en-US"/>
              <a:t>successful births.</a:t>
            </a:r>
            <a:endParaRPr lang="en-US" dirty="0"/>
          </a:p>
          <a:p>
            <a:r>
              <a:rPr lang="en-US" dirty="0"/>
              <a:t>Many counties in GA have no practicing OBGYN’s or in counties nearby (such as in South GA).</a:t>
            </a:r>
          </a:p>
          <a:p>
            <a:r>
              <a:rPr lang="en-US" dirty="0"/>
              <a:t>OBGYN’s can affect change through all states of the pregnancy process, from fertility, to maternal care, to infant care.</a:t>
            </a:r>
          </a:p>
        </p:txBody>
      </p:sp>
      <p:pic>
        <p:nvPicPr>
          <p:cNvPr id="5" name="Picture 4" descr="A baby's foot in a hand&#10;&#10;Description automatically generated">
            <a:extLst>
              <a:ext uri="{FF2B5EF4-FFF2-40B4-BE49-F238E27FC236}">
                <a16:creationId xmlns:a16="http://schemas.microsoft.com/office/drawing/2014/main" id="{8C5B3970-8D89-B56F-574D-CA7A3CD4B154}"/>
              </a:ext>
            </a:extLst>
          </p:cNvPr>
          <p:cNvPicPr>
            <a:picLocks noChangeAspect="1"/>
          </p:cNvPicPr>
          <p:nvPr/>
        </p:nvPicPr>
        <p:blipFill rotWithShape="1">
          <a:blip r:embed="rId2"/>
          <a:srcRect l="25419" r="1112"/>
          <a:stretch/>
        </p:blipFill>
        <p:spPr>
          <a:xfrm>
            <a:off x="6705600" y="2657475"/>
            <a:ext cx="5486401" cy="4200526"/>
          </a:xfrm>
          <a:prstGeom prst="rect">
            <a:avLst/>
          </a:prstGeom>
        </p:spPr>
      </p:pic>
    </p:spTree>
    <p:extLst>
      <p:ext uri="{BB962C8B-B14F-4D97-AF65-F5344CB8AC3E}">
        <p14:creationId xmlns:p14="http://schemas.microsoft.com/office/powerpoint/2010/main" val="332724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A6880-3658-D8D0-D6AF-97F41D3EB581}"/>
              </a:ext>
            </a:extLst>
          </p:cNvPr>
          <p:cNvSpPr>
            <a:spLocks noGrp="1"/>
          </p:cNvSpPr>
          <p:nvPr>
            <p:ph type="title"/>
          </p:nvPr>
        </p:nvSpPr>
        <p:spPr>
          <a:xfrm>
            <a:off x="1091203" y="1069848"/>
            <a:ext cx="6308775" cy="2049620"/>
          </a:xfrm>
        </p:spPr>
        <p:txBody>
          <a:bodyPr>
            <a:normAutofit/>
          </a:bodyPr>
          <a:lstStyle/>
          <a:p>
            <a:r>
              <a:rPr lang="en-US" sz="6000"/>
              <a:t>To Improve</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51A64E-A532-9904-7845-90AB00B3585F}"/>
              </a:ext>
            </a:extLst>
          </p:cNvPr>
          <p:cNvSpPr>
            <a:spLocks noGrp="1"/>
          </p:cNvSpPr>
          <p:nvPr>
            <p:ph idx="1"/>
          </p:nvPr>
        </p:nvSpPr>
        <p:spPr>
          <a:xfrm>
            <a:off x="1097280" y="3180522"/>
            <a:ext cx="6223996" cy="3105978"/>
          </a:xfrm>
        </p:spPr>
        <p:txBody>
          <a:bodyPr>
            <a:normAutofit/>
          </a:bodyPr>
          <a:lstStyle/>
          <a:p>
            <a:pPr marL="0" indent="0">
              <a:buNone/>
            </a:pPr>
            <a:r>
              <a:rPr lang="en-US" b="1" dirty="0"/>
              <a:t>Before submitting the paper</a:t>
            </a:r>
          </a:p>
          <a:p>
            <a:r>
              <a:rPr lang="en-US" dirty="0"/>
              <a:t>To fully look into the research and understand if the results will hold true with population. I will compare FIMR &amp; OBGYN per 100k to take into account population to see if my hypothesis about the population out-tracking OBGYN growth is correct.</a:t>
            </a:r>
          </a:p>
          <a:p>
            <a:r>
              <a:rPr lang="en-US" dirty="0"/>
              <a:t>Uncertainty Analysis</a:t>
            </a:r>
          </a:p>
        </p:txBody>
      </p:sp>
      <p:pic>
        <p:nvPicPr>
          <p:cNvPr id="5" name="Picture 4" descr="Magnifying glass showing decling performance">
            <a:extLst>
              <a:ext uri="{FF2B5EF4-FFF2-40B4-BE49-F238E27FC236}">
                <a16:creationId xmlns:a16="http://schemas.microsoft.com/office/drawing/2014/main" id="{A4F92857-A697-58C0-43A5-04E532CC60F8}"/>
              </a:ext>
            </a:extLst>
          </p:cNvPr>
          <p:cNvPicPr>
            <a:picLocks noChangeAspect="1"/>
          </p:cNvPicPr>
          <p:nvPr/>
        </p:nvPicPr>
        <p:blipFill rotWithShape="1">
          <a:blip r:embed="rId2"/>
          <a:srcRect l="16918" r="47481" b="-1"/>
          <a:stretch/>
        </p:blipFill>
        <p:spPr>
          <a:xfrm>
            <a:off x="8534400" y="10"/>
            <a:ext cx="3657601" cy="6857990"/>
          </a:xfrm>
          <a:prstGeom prst="rect">
            <a:avLst/>
          </a:prstGeom>
        </p:spPr>
      </p:pic>
    </p:spTree>
    <p:extLst>
      <p:ext uri="{BB962C8B-B14F-4D97-AF65-F5344CB8AC3E}">
        <p14:creationId xmlns:p14="http://schemas.microsoft.com/office/powerpoint/2010/main" val="163976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96187D8-B32D-4D1A-8C48-A15933DDC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Sticky notes with question marks">
            <a:extLst>
              <a:ext uri="{FF2B5EF4-FFF2-40B4-BE49-F238E27FC236}">
                <a16:creationId xmlns:a16="http://schemas.microsoft.com/office/drawing/2014/main" id="{DEC5EC91-45A0-B58A-B0FD-CF3F8276576F}"/>
              </a:ext>
            </a:extLst>
          </p:cNvPr>
          <p:cNvPicPr>
            <a:picLocks noChangeAspect="1"/>
          </p:cNvPicPr>
          <p:nvPr/>
        </p:nvPicPr>
        <p:blipFill rotWithShape="1">
          <a:blip r:embed="rId2">
            <a:alphaModFix/>
          </a:blip>
          <a:srcRect t="10162" b="5569"/>
          <a:stretch/>
        </p:blipFill>
        <p:spPr>
          <a:xfrm>
            <a:off x="20" y="10"/>
            <a:ext cx="12191979" cy="6857990"/>
          </a:xfrm>
          <a:prstGeom prst="rect">
            <a:avLst/>
          </a:prstGeom>
        </p:spPr>
      </p:pic>
      <p:sp>
        <p:nvSpPr>
          <p:cNvPr id="21" name="Rectangle 20">
            <a:extLst>
              <a:ext uri="{FF2B5EF4-FFF2-40B4-BE49-F238E27FC236}">
                <a16:creationId xmlns:a16="http://schemas.microsoft.com/office/drawing/2014/main" id="{D019BB32-A409-4C93-9090-8BDDC45E5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005943"/>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9854A-42DE-A2B9-5519-679894AA89E3}"/>
              </a:ext>
            </a:extLst>
          </p:cNvPr>
          <p:cNvSpPr>
            <a:spLocks noGrp="1"/>
          </p:cNvSpPr>
          <p:nvPr>
            <p:ph type="title"/>
          </p:nvPr>
        </p:nvSpPr>
        <p:spPr>
          <a:xfrm>
            <a:off x="1074314" y="1088571"/>
            <a:ext cx="9958356" cy="2050908"/>
          </a:xfrm>
        </p:spPr>
        <p:txBody>
          <a:bodyPr vert="horz" lIns="91440" tIns="45720" rIns="91440" bIns="45720" rtlCol="0" anchor="t">
            <a:normAutofit/>
          </a:bodyPr>
          <a:lstStyle/>
          <a:p>
            <a:r>
              <a:rPr lang="en-US" sz="4000" dirty="0">
                <a:solidFill>
                  <a:srgbClr val="FFFFFF"/>
                </a:solidFill>
              </a:rPr>
              <a:t>Questions?</a:t>
            </a:r>
          </a:p>
        </p:txBody>
      </p:sp>
      <p:cxnSp>
        <p:nvCxnSpPr>
          <p:cNvPr id="22" name="Straight Connector 21">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97558"/>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4ED70DB-1943-4E5C-A1B6-D49DFE440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851917"/>
            <a:ext cx="12192000" cy="2006082"/>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61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461C-C17C-8578-E5CD-7B371F47827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C68BB34-31EC-0A36-A476-280367E8F1E9}"/>
              </a:ext>
            </a:extLst>
          </p:cNvPr>
          <p:cNvSpPr>
            <a:spLocks noGrp="1"/>
          </p:cNvSpPr>
          <p:nvPr>
            <p:ph idx="1"/>
          </p:nvPr>
        </p:nvSpPr>
        <p:spPr/>
        <p:txBody>
          <a:bodyPr>
            <a:normAutofit fontScale="40000" lnSpcReduction="20000"/>
          </a:bodyPr>
          <a:lstStyle/>
          <a:p>
            <a:pPr algn="l"/>
            <a:r>
              <a:rPr lang="en-US" b="0" i="0" dirty="0">
                <a:solidFill>
                  <a:srgbClr val="212121"/>
                </a:solidFill>
                <a:effectLst/>
                <a:highlight>
                  <a:srgbClr val="F7F6F1"/>
                </a:highlight>
                <a:latin typeface="+mj-lt"/>
              </a:rPr>
              <a:t>https://oasis.state.ga.us/</a:t>
            </a:r>
          </a:p>
          <a:p>
            <a:pPr algn="l"/>
            <a:r>
              <a:rPr lang="en-US" b="0" i="0" dirty="0">
                <a:solidFill>
                  <a:srgbClr val="212529"/>
                </a:solidFill>
                <a:effectLst/>
                <a:highlight>
                  <a:srgbClr val="F7F6F1"/>
                </a:highlight>
                <a:latin typeface="+mj-lt"/>
              </a:rPr>
              <a:t>Georgia. Department of Community Health (1994). Physicians by county by specialty, Georgia, 1994. Retrieved from </a:t>
            </a:r>
            <a:r>
              <a:rPr lang="en-US" b="0" i="0" dirty="0">
                <a:solidFill>
                  <a:srgbClr val="212529"/>
                </a:solidFill>
                <a:effectLst/>
                <a:highlight>
                  <a:srgbClr val="F7F6F1"/>
                </a:highlight>
                <a:latin typeface="+mj-lt"/>
                <a:hlinkClick r:id="rId2"/>
              </a:rPr>
              <a:t>https://dlg.galileo.usg.edu/do:dlg_ggpd_y-ga-bc910-b-ps1-bp47-b1994-belec-p-btext</a:t>
            </a:r>
            <a:endParaRPr lang="en-US" b="0" i="0" dirty="0">
              <a:solidFill>
                <a:srgbClr val="212529"/>
              </a:solidFill>
              <a:effectLst/>
              <a:highlight>
                <a:srgbClr val="F7F6F1"/>
              </a:highlight>
              <a:latin typeface="+mj-lt"/>
            </a:endParaRPr>
          </a:p>
          <a:p>
            <a:r>
              <a:rPr lang="en-US" dirty="0">
                <a:solidFill>
                  <a:srgbClr val="212529"/>
                </a:solidFill>
                <a:highlight>
                  <a:srgbClr val="F7F6F1"/>
                </a:highlight>
                <a:latin typeface="+mj-lt"/>
              </a:rPr>
              <a:t>Georgia. Department of Community Health (1996). Physicians by specialty by county, Georgia, 1996. Retrieved from </a:t>
            </a:r>
            <a:r>
              <a:rPr lang="en-US" dirty="0">
                <a:solidFill>
                  <a:srgbClr val="212121"/>
                </a:solidFill>
                <a:latin typeface="+mj-lt"/>
                <a:hlinkClick r:id="rId3"/>
              </a:rPr>
              <a:t>https://dlg.usg.edu/record/dlg_ggpd_y-ga-bc910-b-ps1-bp47-b1996-belec-p-btext </a:t>
            </a:r>
            <a:endParaRPr lang="en-US" dirty="0">
              <a:solidFill>
                <a:srgbClr val="212121"/>
              </a:solidFill>
              <a:latin typeface="+mj-lt"/>
            </a:endParaRPr>
          </a:p>
          <a:p>
            <a:r>
              <a:rPr lang="en-US" dirty="0">
                <a:solidFill>
                  <a:srgbClr val="212529"/>
                </a:solidFill>
                <a:highlight>
                  <a:srgbClr val="F7F6F1"/>
                </a:highlight>
                <a:latin typeface="+mj-lt"/>
              </a:rPr>
              <a:t>Georgia. Department of Community Health (1998). Physicians by specialty by county, Georgia, 1998. Retrieved from </a:t>
            </a:r>
            <a:r>
              <a:rPr lang="en-US" dirty="0">
                <a:solidFill>
                  <a:srgbClr val="212121"/>
                </a:solidFill>
                <a:latin typeface="+mj-lt"/>
                <a:hlinkClick r:id="rId3"/>
              </a:rPr>
              <a:t>https://dlg.usg.edu/record/dlg_ggpd_y-ga-bc910-b-ps1-bp47-b1998-belec-p-btext </a:t>
            </a:r>
            <a:endParaRPr lang="en-US" dirty="0">
              <a:solidFill>
                <a:srgbClr val="212121"/>
              </a:solidFill>
              <a:latin typeface="+mj-lt"/>
            </a:endParaRPr>
          </a:p>
          <a:p>
            <a:r>
              <a:rPr lang="en-US" dirty="0">
                <a:solidFill>
                  <a:srgbClr val="212529"/>
                </a:solidFill>
                <a:highlight>
                  <a:srgbClr val="F7F6F1"/>
                </a:highlight>
                <a:latin typeface="+mj-lt"/>
              </a:rPr>
              <a:t>Georgia. Department of Community Health (2000). Physicians by specialty by county, Georgia, 2000. Retrieved from </a:t>
            </a:r>
            <a:r>
              <a:rPr lang="en-US" dirty="0">
                <a:solidFill>
                  <a:srgbClr val="212121"/>
                </a:solidFill>
                <a:latin typeface="+mj-lt"/>
                <a:hlinkClick r:id="rId3"/>
              </a:rPr>
              <a:t>https://dlg.usg.edu/record/dlg_ggpd_y-ga-bc910-b-ps1-bp47-b2000-belec-p-btext </a:t>
            </a:r>
            <a:endParaRPr lang="en-US" dirty="0">
              <a:solidFill>
                <a:srgbClr val="212529"/>
              </a:solidFill>
              <a:highlight>
                <a:srgbClr val="F7F6F1"/>
              </a:highlight>
              <a:latin typeface="+mj-lt"/>
            </a:endParaRPr>
          </a:p>
          <a:p>
            <a:r>
              <a:rPr lang="en-US" dirty="0">
                <a:solidFill>
                  <a:srgbClr val="212529"/>
                </a:solidFill>
                <a:highlight>
                  <a:srgbClr val="F7F6F1"/>
                </a:highlight>
                <a:latin typeface="+mj-lt"/>
              </a:rPr>
              <a:t>Georgia. Department of Community Health (2002). Physicians by specialty by county, Georgia, 2002. Retrieved from </a:t>
            </a:r>
            <a:r>
              <a:rPr lang="en-US" dirty="0">
                <a:solidFill>
                  <a:srgbClr val="212121"/>
                </a:solidFill>
                <a:latin typeface="+mj-lt"/>
                <a:hlinkClick r:id="rId4"/>
              </a:rPr>
              <a:t>https://dlg.usg.edu/record/dlg_ggpd_y-ga-bc910-b-ps1-bp47-b2002-belec-p-btext</a:t>
            </a:r>
            <a:endParaRPr lang="en-US" dirty="0">
              <a:solidFill>
                <a:srgbClr val="212121"/>
              </a:solidFill>
              <a:latin typeface="+mj-lt"/>
            </a:endParaRPr>
          </a:p>
          <a:p>
            <a:r>
              <a:rPr lang="en-US" dirty="0">
                <a:solidFill>
                  <a:srgbClr val="212529"/>
                </a:solidFill>
                <a:highlight>
                  <a:srgbClr val="F7F6F1"/>
                </a:highlight>
                <a:latin typeface="+mj-lt"/>
              </a:rPr>
              <a:t>Georgia. Department of Community Health (2004). Physicians by specialty by county, Georgia, 2004. Retrieved from </a:t>
            </a:r>
            <a:r>
              <a:rPr lang="en-US" dirty="0">
                <a:solidFill>
                  <a:srgbClr val="212121"/>
                </a:solidFill>
                <a:latin typeface="+mj-lt"/>
                <a:hlinkClick r:id="rId5"/>
              </a:rPr>
              <a:t>https://dlg.usg.edu/record/dlg_ggpd_y-ga-bc910-b-ps1-bp47-b2004-belec-p-btext</a:t>
            </a:r>
            <a:endParaRPr lang="en-US" dirty="0">
              <a:solidFill>
                <a:srgbClr val="212121"/>
              </a:solidFill>
              <a:latin typeface="+mj-lt"/>
            </a:endParaRPr>
          </a:p>
          <a:p>
            <a:r>
              <a:rPr lang="en-US" dirty="0">
                <a:solidFill>
                  <a:srgbClr val="212529"/>
                </a:solidFill>
                <a:highlight>
                  <a:srgbClr val="F7F6F1"/>
                </a:highlight>
                <a:latin typeface="+mj-lt"/>
              </a:rPr>
              <a:t>Georgia. Department of Community Health (2006). Physicians by specialty by county, Georgia, 2006. Retrieved from </a:t>
            </a:r>
            <a:r>
              <a:rPr lang="en-US" dirty="0">
                <a:solidFill>
                  <a:srgbClr val="212121"/>
                </a:solidFill>
                <a:latin typeface="+mj-lt"/>
                <a:hlinkClick r:id="rId6"/>
              </a:rPr>
              <a:t>https://dlg.usg.edu/record/dlg_ggpd_y-ga-bc910-b-ps1-bp47-b2006-belec-p-btext</a:t>
            </a:r>
            <a:endParaRPr lang="en-US" dirty="0">
              <a:solidFill>
                <a:srgbClr val="212121"/>
              </a:solidFill>
              <a:latin typeface="+mj-lt"/>
            </a:endParaRPr>
          </a:p>
          <a:p>
            <a:r>
              <a:rPr lang="en-US" dirty="0">
                <a:solidFill>
                  <a:srgbClr val="212529"/>
                </a:solidFill>
                <a:highlight>
                  <a:srgbClr val="F7F6F1"/>
                </a:highlight>
                <a:latin typeface="+mj-lt"/>
              </a:rPr>
              <a:t>Georgia. Department of Community Health (2008). Physicians by specialty by county, Georgia, 2008. Retrieved from </a:t>
            </a:r>
            <a:r>
              <a:rPr lang="en-US" dirty="0">
                <a:solidFill>
                  <a:srgbClr val="212121"/>
                </a:solidFill>
                <a:latin typeface="+mj-lt"/>
                <a:hlinkClick r:id="rId5"/>
              </a:rPr>
              <a:t>https://dlg.usg.edu/record/dlg_ggpd_y-ga-bc910-b-ps1-bp47-b2008-belec-p-btext</a:t>
            </a:r>
            <a:endParaRPr lang="en-US" b="0" i="0" dirty="0">
              <a:solidFill>
                <a:srgbClr val="212529"/>
              </a:solidFill>
              <a:effectLst/>
              <a:highlight>
                <a:srgbClr val="F7F6F1"/>
              </a:highlight>
              <a:latin typeface="+mj-lt"/>
            </a:endParaRPr>
          </a:p>
          <a:p>
            <a:pPr algn="l"/>
            <a:r>
              <a:rPr lang="en-US" b="0" i="0" dirty="0">
                <a:solidFill>
                  <a:srgbClr val="212529"/>
                </a:solidFill>
                <a:effectLst/>
                <a:highlight>
                  <a:srgbClr val="F7F6F1"/>
                </a:highlight>
                <a:latin typeface="+mj-lt"/>
              </a:rPr>
              <a:t>Georgia. Department of Community Health (2010). Physicians by specialty by county, Georgia, 2010. Retrieved from </a:t>
            </a:r>
            <a:r>
              <a:rPr lang="en-US" b="0" i="0" dirty="0">
                <a:solidFill>
                  <a:srgbClr val="212529"/>
                </a:solidFill>
                <a:effectLst/>
                <a:highlight>
                  <a:srgbClr val="F7F6F1"/>
                </a:highlight>
                <a:latin typeface="+mj-lt"/>
                <a:hlinkClick r:id="rId7"/>
              </a:rPr>
              <a:t>https://dlg.galileo.usg.edu/do:dlg_ggpd_y-ga-bc910-b-ps1-bp47-b2010-belec-p-btext</a:t>
            </a:r>
            <a:endParaRPr lang="en-US" b="0" i="0" dirty="0">
              <a:solidFill>
                <a:srgbClr val="212529"/>
              </a:solidFill>
              <a:effectLst/>
              <a:highlight>
                <a:srgbClr val="F7F6F1"/>
              </a:highlight>
              <a:latin typeface="+mj-lt"/>
            </a:endParaRPr>
          </a:p>
          <a:p>
            <a:r>
              <a:rPr lang="en-US" b="0" i="0" dirty="0">
                <a:solidFill>
                  <a:srgbClr val="212529"/>
                </a:solidFill>
                <a:effectLst/>
                <a:highlight>
                  <a:srgbClr val="F7F6F1"/>
                </a:highlight>
                <a:latin typeface="+mj-lt"/>
              </a:rPr>
              <a:t>Georgia. Department of Community Health (2013). Physicians by specialty by county, Georgia, 2013. Retrieved from </a:t>
            </a:r>
            <a:r>
              <a:rPr lang="en-US" b="0" i="0" dirty="0">
                <a:solidFill>
                  <a:srgbClr val="212529"/>
                </a:solidFill>
                <a:effectLst/>
                <a:highlight>
                  <a:srgbClr val="F7F6F1"/>
                </a:highlight>
                <a:latin typeface="+mj-lt"/>
                <a:hlinkClick r:id="rId8"/>
              </a:rPr>
              <a:t>https://dlg.galileo.usg.edu/do:dlg_ggpd_y-ga-bc910-b-ps1-bp47-b2013-belec-p-btext</a:t>
            </a:r>
            <a:endParaRPr lang="en-US" b="0" i="0" dirty="0">
              <a:solidFill>
                <a:srgbClr val="212529"/>
              </a:solidFill>
              <a:effectLst/>
              <a:highlight>
                <a:srgbClr val="F7F6F1"/>
              </a:highlight>
              <a:latin typeface="+mj-lt"/>
            </a:endParaRPr>
          </a:p>
          <a:p>
            <a:r>
              <a:rPr lang="en-US" b="0" i="0" dirty="0">
                <a:solidFill>
                  <a:srgbClr val="212529"/>
                </a:solidFill>
                <a:effectLst/>
                <a:highlight>
                  <a:srgbClr val="F7F6F1"/>
                </a:highlight>
                <a:latin typeface="+mj-lt"/>
              </a:rPr>
              <a:t>Georgia. Department of Community Health (2015). Physicians by specialty by county, Georgia, 2015. Retrieved from </a:t>
            </a:r>
            <a:r>
              <a:rPr lang="en-US" b="0" i="0" dirty="0">
                <a:solidFill>
                  <a:srgbClr val="212529"/>
                </a:solidFill>
                <a:effectLst/>
                <a:highlight>
                  <a:srgbClr val="F7F6F1"/>
                </a:highlight>
                <a:latin typeface="+mj-lt"/>
                <a:hlinkClick r:id="rId7"/>
              </a:rPr>
              <a:t>https://dlg.galileo.usg.edu/do:dlg_ggpd_y-ga-bc910-b-ps1-bp47-b2015-belec-p-btext</a:t>
            </a:r>
            <a:endParaRPr lang="en-US" b="0" i="0" dirty="0">
              <a:solidFill>
                <a:srgbClr val="212529"/>
              </a:solidFill>
              <a:effectLst/>
              <a:highlight>
                <a:srgbClr val="F7F6F1"/>
              </a:highlight>
              <a:latin typeface="+mj-lt"/>
            </a:endParaRPr>
          </a:p>
          <a:p>
            <a:r>
              <a:rPr lang="en-US" b="0" i="0" dirty="0">
                <a:solidFill>
                  <a:srgbClr val="212529"/>
                </a:solidFill>
                <a:effectLst/>
                <a:highlight>
                  <a:srgbClr val="F7F6F1"/>
                </a:highlight>
                <a:latin typeface="+mj-lt"/>
              </a:rPr>
              <a:t>Georgia. Department of Community Health (2017). Physicians by specialty by county, Georgia, 2017. Retrieved from </a:t>
            </a:r>
            <a:r>
              <a:rPr lang="en-US" b="0" i="0" dirty="0">
                <a:solidFill>
                  <a:srgbClr val="212529"/>
                </a:solidFill>
                <a:effectLst/>
                <a:highlight>
                  <a:srgbClr val="F7F6F1"/>
                </a:highlight>
                <a:latin typeface="+mj-lt"/>
                <a:hlinkClick r:id="rId7"/>
              </a:rPr>
              <a:t>https://dlg.galileo.usg.edu/do:dlg_ggpd_y-ga-bc910-b-ps1-bp47-b2017-belec-p-btext</a:t>
            </a:r>
            <a:endParaRPr lang="en-US" b="0" i="0" dirty="0">
              <a:solidFill>
                <a:srgbClr val="212529"/>
              </a:solidFill>
              <a:effectLst/>
              <a:highlight>
                <a:srgbClr val="F7F6F1"/>
              </a:highlight>
              <a:latin typeface="+mj-lt"/>
            </a:endParaRPr>
          </a:p>
          <a:p>
            <a:r>
              <a:rPr lang="en-US" b="0" i="0" dirty="0">
                <a:solidFill>
                  <a:srgbClr val="212529"/>
                </a:solidFill>
                <a:effectLst/>
                <a:highlight>
                  <a:srgbClr val="F7F6F1"/>
                </a:highlight>
                <a:latin typeface="+mj-lt"/>
              </a:rPr>
              <a:t>Georgia. Department of Community Health (2020). Physicians by specialty by county, Georgia, 2020. Retrieved from </a:t>
            </a:r>
            <a:r>
              <a:rPr lang="en-US" b="0" i="0" dirty="0">
                <a:solidFill>
                  <a:srgbClr val="212529"/>
                </a:solidFill>
                <a:effectLst/>
                <a:highlight>
                  <a:srgbClr val="F7F6F1"/>
                </a:highlight>
                <a:latin typeface="+mj-lt"/>
                <a:hlinkClick r:id="rId7"/>
              </a:rPr>
              <a:t>https://dlg.galileo.usg.edu/do:dlg_ggpd_y-ga-bc910-b-ps1-bp47-b2020-belec-p-btext</a:t>
            </a:r>
            <a:endParaRPr lang="en-US" dirty="0">
              <a:solidFill>
                <a:srgbClr val="212529"/>
              </a:solidFill>
              <a:highlight>
                <a:srgbClr val="F7F6F1"/>
              </a:highlight>
              <a:latin typeface="+mj-lt"/>
            </a:endParaRPr>
          </a:p>
        </p:txBody>
      </p:sp>
    </p:spTree>
    <p:extLst>
      <p:ext uri="{BB962C8B-B14F-4D97-AF65-F5344CB8AC3E}">
        <p14:creationId xmlns:p14="http://schemas.microsoft.com/office/powerpoint/2010/main" val="206881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ECD5-513F-0ED5-CCF6-530F797D3372}"/>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BC8C764E-F104-E68F-AC8B-B25017BCC2DA}"/>
              </a:ext>
            </a:extLst>
          </p:cNvPr>
          <p:cNvSpPr>
            <a:spLocks noGrp="1"/>
          </p:cNvSpPr>
          <p:nvPr>
            <p:ph idx="1"/>
          </p:nvPr>
        </p:nvSpPr>
        <p:spPr/>
        <p:txBody>
          <a:bodyPr/>
          <a:lstStyle/>
          <a:p>
            <a:r>
              <a:rPr lang="en-US" dirty="0"/>
              <a:t>I am not considering county size or population because of difficulty when working with data, however the number of pregnancies recorded by county that lead to successful births should reflect the population of the county.</a:t>
            </a:r>
          </a:p>
          <a:p>
            <a:r>
              <a:rPr lang="en-US" dirty="0"/>
              <a:t>All data comes from the GA Department of Public Health &amp; GEORGIA BOARD of</a:t>
            </a:r>
          </a:p>
          <a:p>
            <a:r>
              <a:rPr lang="en-US" dirty="0"/>
              <a:t>HEALTH CARE WORKFORCE and is largely voluntary.</a:t>
            </a:r>
          </a:p>
        </p:txBody>
      </p:sp>
    </p:spTree>
    <p:extLst>
      <p:ext uri="{BB962C8B-B14F-4D97-AF65-F5344CB8AC3E}">
        <p14:creationId xmlns:p14="http://schemas.microsoft.com/office/powerpoint/2010/main" val="241563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96187D8-B32D-4D1A-8C48-A15933DDC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B5977E-554A-06B6-0F48-6118F8F8FB72}"/>
              </a:ext>
            </a:extLst>
          </p:cNvPr>
          <p:cNvPicPr>
            <a:picLocks noChangeAspect="1"/>
          </p:cNvPicPr>
          <p:nvPr/>
        </p:nvPicPr>
        <p:blipFill rotWithShape="1">
          <a:blip r:embed="rId2">
            <a:alphaModFix/>
          </a:blip>
          <a:srcRect b="15730"/>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D019BB32-A409-4C93-9090-8BDDC45E5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005943"/>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3B8CF-A5DD-17D4-7C35-E23FCFDB24BE}"/>
              </a:ext>
            </a:extLst>
          </p:cNvPr>
          <p:cNvSpPr>
            <a:spLocks noGrp="1"/>
          </p:cNvSpPr>
          <p:nvPr>
            <p:ph type="title"/>
          </p:nvPr>
        </p:nvSpPr>
        <p:spPr>
          <a:xfrm>
            <a:off x="1074314" y="1088571"/>
            <a:ext cx="9958356" cy="2050908"/>
          </a:xfrm>
        </p:spPr>
        <p:txBody>
          <a:bodyPr vert="horz" lIns="91440" tIns="45720" rIns="91440" bIns="45720" rtlCol="0" anchor="t">
            <a:normAutofit/>
          </a:bodyPr>
          <a:lstStyle/>
          <a:p>
            <a:r>
              <a:rPr lang="en-US" dirty="0">
                <a:solidFill>
                  <a:srgbClr val="FFFFFF"/>
                </a:solidFill>
              </a:rPr>
              <a:t>Scientific Data</a:t>
            </a:r>
          </a:p>
        </p:txBody>
      </p:sp>
      <p:cxnSp>
        <p:nvCxnSpPr>
          <p:cNvPr id="15" name="Straight Connector 14">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97558"/>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4ED70DB-1943-4E5C-A1B6-D49DFE440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851917"/>
            <a:ext cx="12192000" cy="2006082"/>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CC2ABFE-6085-DED8-92F2-807DAF10F6B6}"/>
              </a:ext>
            </a:extLst>
          </p:cNvPr>
          <p:cNvSpPr>
            <a:spLocks noGrp="1"/>
          </p:cNvSpPr>
          <p:nvPr>
            <p:ph type="body" idx="1"/>
          </p:nvPr>
        </p:nvSpPr>
        <p:spPr>
          <a:xfrm>
            <a:off x="1097280" y="4626801"/>
            <a:ext cx="9874429" cy="1206507"/>
          </a:xfrm>
        </p:spPr>
        <p:txBody>
          <a:bodyPr vert="horz" lIns="91440" tIns="45720" rIns="91440" bIns="45720" rtlCol="0" anchor="b">
            <a:normAutofit/>
          </a:bodyPr>
          <a:lstStyle/>
          <a:p>
            <a:pPr>
              <a:lnSpc>
                <a:spcPct val="120000"/>
              </a:lnSpc>
            </a:pPr>
            <a:endParaRPr lang="en-US">
              <a:solidFill>
                <a:srgbClr val="FFFFFF"/>
              </a:solidFill>
            </a:endParaRPr>
          </a:p>
        </p:txBody>
      </p:sp>
    </p:spTree>
    <p:extLst>
      <p:ext uri="{BB962C8B-B14F-4D97-AF65-F5344CB8AC3E}">
        <p14:creationId xmlns:p14="http://schemas.microsoft.com/office/powerpoint/2010/main" val="188507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3821-B917-47B8-63EF-75FD028198A4}"/>
              </a:ext>
            </a:extLst>
          </p:cNvPr>
          <p:cNvSpPr>
            <a:spLocks noGrp="1"/>
          </p:cNvSpPr>
          <p:nvPr>
            <p:ph type="title"/>
          </p:nvPr>
        </p:nvSpPr>
        <p:spPr/>
        <p:txBody>
          <a:bodyPr/>
          <a:lstStyle/>
          <a:p>
            <a:r>
              <a:rPr lang="en-US" dirty="0"/>
              <a:t>What is classified as a successful birth according to data found?</a:t>
            </a:r>
          </a:p>
        </p:txBody>
      </p:sp>
      <p:sp>
        <p:nvSpPr>
          <p:cNvPr id="3" name="Content Placeholder 2">
            <a:extLst>
              <a:ext uri="{FF2B5EF4-FFF2-40B4-BE49-F238E27FC236}">
                <a16:creationId xmlns:a16="http://schemas.microsoft.com/office/drawing/2014/main" id="{F9451422-3F75-3282-3983-E4FE7838C684}"/>
              </a:ext>
            </a:extLst>
          </p:cNvPr>
          <p:cNvSpPr>
            <a:spLocks noGrp="1"/>
          </p:cNvSpPr>
          <p:nvPr>
            <p:ph idx="1"/>
          </p:nvPr>
        </p:nvSpPr>
        <p:spPr/>
        <p:txBody>
          <a:bodyPr>
            <a:normAutofit/>
          </a:bodyPr>
          <a:lstStyle/>
          <a:p>
            <a:pPr marL="0" indent="0">
              <a:buNone/>
            </a:pPr>
            <a:r>
              <a:rPr lang="en-US" b="1" dirty="0"/>
              <a:t>Successful Births: Pregnancy leading to a live and healthy baby &amp; healthy mother</a:t>
            </a:r>
          </a:p>
          <a:p>
            <a:r>
              <a:rPr lang="en-US" dirty="0"/>
              <a:t>Data that quantifies unsuccessful births</a:t>
            </a:r>
          </a:p>
          <a:p>
            <a:pPr lvl="1"/>
            <a:r>
              <a:rPr lang="en-US" dirty="0"/>
              <a:t>Number of Live Births</a:t>
            </a:r>
          </a:p>
          <a:p>
            <a:pPr lvl="1"/>
            <a:r>
              <a:rPr lang="en-US" dirty="0" err="1"/>
              <a:t>Feto</a:t>
            </a:r>
            <a:r>
              <a:rPr lang="en-US" dirty="0"/>
              <a:t>-Infant Mortality </a:t>
            </a:r>
          </a:p>
          <a:p>
            <a:pPr lvl="1"/>
            <a:r>
              <a:rPr lang="en-US" dirty="0"/>
              <a:t>Very Low Birthweight </a:t>
            </a:r>
          </a:p>
          <a:p>
            <a:pPr lvl="1"/>
            <a:r>
              <a:rPr lang="en-US" dirty="0"/>
              <a:t>Premature Live Births: went unused as premature births don’t necessarily indicate an unhealthy birth</a:t>
            </a:r>
          </a:p>
          <a:p>
            <a:r>
              <a:rPr lang="en-US" dirty="0"/>
              <a:t>Unfortunately, not enough data could be found on Maternal Mortality, so that is not included in the analysis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1779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A6A2E0-18A1-4B22-8F61-5E162B674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9952D1-66F0-EE3B-52CB-9824E009A855}"/>
              </a:ext>
            </a:extLst>
          </p:cNvPr>
          <p:cNvSpPr>
            <a:spLocks noGrp="1"/>
          </p:cNvSpPr>
          <p:nvPr>
            <p:ph type="title"/>
          </p:nvPr>
        </p:nvSpPr>
        <p:spPr>
          <a:xfrm>
            <a:off x="1088136" y="1090244"/>
            <a:ext cx="3763693" cy="2338756"/>
          </a:xfrm>
        </p:spPr>
        <p:txBody>
          <a:bodyPr anchor="t">
            <a:normAutofit/>
          </a:bodyPr>
          <a:lstStyle/>
          <a:p>
            <a:r>
              <a:rPr lang="en-US" sz="4000" dirty="0"/>
              <a:t>What is Good OBGYN Access?</a:t>
            </a:r>
          </a:p>
        </p:txBody>
      </p:sp>
      <p:cxnSp>
        <p:nvCxnSpPr>
          <p:cNvPr id="11"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887280F-E960-6EB8-86FD-64E9A5AAEAB8}"/>
              </a:ext>
            </a:extLst>
          </p:cNvPr>
          <p:cNvGraphicFramePr>
            <a:graphicFrameLocks noGrp="1"/>
          </p:cNvGraphicFramePr>
          <p:nvPr>
            <p:ph idx="1"/>
            <p:extLst>
              <p:ext uri="{D42A27DB-BD31-4B8C-83A1-F6EECF244321}">
                <p14:modId xmlns:p14="http://schemas.microsoft.com/office/powerpoint/2010/main" val="2370931404"/>
              </p:ext>
            </p:extLst>
          </p:nvPr>
        </p:nvGraphicFramePr>
        <p:xfrm>
          <a:off x="5524499" y="1006573"/>
          <a:ext cx="5800913" cy="4807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57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96187D8-B32D-4D1A-8C48-A15933DDC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DB002F8A-6147-8238-37F4-9269D3D475BF}"/>
              </a:ext>
            </a:extLst>
          </p:cNvPr>
          <p:cNvPicPr>
            <a:picLocks noChangeAspect="1"/>
          </p:cNvPicPr>
          <p:nvPr/>
        </p:nvPicPr>
        <p:blipFill rotWithShape="1">
          <a:blip r:embed="rId2">
            <a:alphaModFix/>
          </a:blip>
          <a:srcRect t="1510" b="14220"/>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D019BB32-A409-4C93-9090-8BDDC45E5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005943"/>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EF8AA-68FF-D241-9994-2BCFBC9ED171}"/>
              </a:ext>
            </a:extLst>
          </p:cNvPr>
          <p:cNvSpPr>
            <a:spLocks noGrp="1"/>
          </p:cNvSpPr>
          <p:nvPr>
            <p:ph type="title"/>
          </p:nvPr>
        </p:nvSpPr>
        <p:spPr>
          <a:xfrm>
            <a:off x="1074314" y="1088571"/>
            <a:ext cx="9958356" cy="2050908"/>
          </a:xfrm>
        </p:spPr>
        <p:txBody>
          <a:bodyPr vert="horz" lIns="91440" tIns="45720" rIns="91440" bIns="45720" rtlCol="0" anchor="t">
            <a:normAutofit/>
          </a:bodyPr>
          <a:lstStyle/>
          <a:p>
            <a:r>
              <a:rPr lang="en-US">
                <a:solidFill>
                  <a:srgbClr val="FFFFFF"/>
                </a:solidFill>
              </a:rPr>
              <a:t>Data Analysis</a:t>
            </a:r>
          </a:p>
        </p:txBody>
      </p:sp>
      <p:cxnSp>
        <p:nvCxnSpPr>
          <p:cNvPr id="15" name="Straight Connector 14">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97558"/>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4ED70DB-1943-4E5C-A1B6-D49DFE440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851917"/>
            <a:ext cx="12192000" cy="2006082"/>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400E72B-4320-EEA8-B536-C4C6F8CF98AA}"/>
              </a:ext>
            </a:extLst>
          </p:cNvPr>
          <p:cNvSpPr>
            <a:spLocks noGrp="1"/>
          </p:cNvSpPr>
          <p:nvPr>
            <p:ph type="body" idx="1"/>
          </p:nvPr>
        </p:nvSpPr>
        <p:spPr>
          <a:xfrm>
            <a:off x="1097280" y="4626801"/>
            <a:ext cx="9874429" cy="1206507"/>
          </a:xfrm>
        </p:spPr>
        <p:txBody>
          <a:bodyPr vert="horz" lIns="91440" tIns="45720" rIns="91440" bIns="45720" rtlCol="0" anchor="b">
            <a:normAutofit/>
          </a:bodyPr>
          <a:lstStyle/>
          <a:p>
            <a:pPr>
              <a:lnSpc>
                <a:spcPct val="120000"/>
              </a:lnSpc>
            </a:pPr>
            <a:endParaRPr lang="en-US">
              <a:solidFill>
                <a:srgbClr val="FFFFFF"/>
              </a:solidFill>
            </a:endParaRPr>
          </a:p>
        </p:txBody>
      </p:sp>
    </p:spTree>
    <p:extLst>
      <p:ext uri="{BB962C8B-B14F-4D97-AF65-F5344CB8AC3E}">
        <p14:creationId xmlns:p14="http://schemas.microsoft.com/office/powerpoint/2010/main" val="342094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7EF5-B50C-13B0-7659-C5302BB6A80F}"/>
              </a:ext>
            </a:extLst>
          </p:cNvPr>
          <p:cNvSpPr>
            <a:spLocks noGrp="1"/>
          </p:cNvSpPr>
          <p:nvPr>
            <p:ph type="title"/>
          </p:nvPr>
        </p:nvSpPr>
        <p:spPr/>
        <p:txBody>
          <a:bodyPr/>
          <a:lstStyle/>
          <a:p>
            <a:r>
              <a:rPr lang="en-US" dirty="0"/>
              <a:t>Visualizing the Data</a:t>
            </a:r>
          </a:p>
        </p:txBody>
      </p:sp>
      <p:pic>
        <p:nvPicPr>
          <p:cNvPr id="1025" name="Picture 1">
            <a:extLst>
              <a:ext uri="{FF2B5EF4-FFF2-40B4-BE49-F238E27FC236}">
                <a16:creationId xmlns:a16="http://schemas.microsoft.com/office/drawing/2014/main" id="{C16AF067-261F-C7D1-F695-CDA8AA237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05" y="1948230"/>
            <a:ext cx="5076825" cy="381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418DAEA-0873-9FB5-B0C4-F67B28FCF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552" y="1948230"/>
            <a:ext cx="484822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4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9" name="Straight Connector 205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61" name="Rectangle 2060">
            <a:extLst>
              <a:ext uri="{FF2B5EF4-FFF2-40B4-BE49-F238E27FC236}">
                <a16:creationId xmlns:a16="http://schemas.microsoft.com/office/drawing/2014/main" id="{54B5B241-837D-4FC3-92DF-8E4678289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DB700-7777-9BC3-0C0D-C766867A4D04}"/>
              </a:ext>
            </a:extLst>
          </p:cNvPr>
          <p:cNvSpPr>
            <a:spLocks noGrp="1"/>
          </p:cNvSpPr>
          <p:nvPr>
            <p:ph type="title"/>
          </p:nvPr>
        </p:nvSpPr>
        <p:spPr>
          <a:xfrm>
            <a:off x="1088136" y="1077526"/>
            <a:ext cx="9275064" cy="2351646"/>
          </a:xfrm>
        </p:spPr>
        <p:txBody>
          <a:bodyPr vert="horz" lIns="91440" tIns="45720" rIns="91440" bIns="45720" rtlCol="0" anchor="t">
            <a:normAutofit/>
          </a:bodyPr>
          <a:lstStyle/>
          <a:p>
            <a:r>
              <a:rPr lang="en-US" sz="6000"/>
              <a:t>Visualizing the Data</a:t>
            </a:r>
          </a:p>
        </p:txBody>
      </p:sp>
      <p:cxnSp>
        <p:nvCxnSpPr>
          <p:cNvPr id="2063" name="Straight Connector 2062">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27" y="118634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956A0CCD-E637-E6AC-D5A8-45359DAE46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 b="-8"/>
          <a:stretch/>
        </p:blipFill>
        <p:spPr bwMode="auto">
          <a:xfrm>
            <a:off x="5" y="4570289"/>
            <a:ext cx="3038079" cy="228771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B742FCB7-F960-BC05-5607-1CDA582775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5"/>
          <a:stretch/>
        </p:blipFill>
        <p:spPr bwMode="auto">
          <a:xfrm>
            <a:off x="3034601" y="4572000"/>
            <a:ext cx="304743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14C9CA6-CBA3-9F86-6DF7-ED28B85D23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 b="33"/>
          <a:stretch/>
        </p:blipFill>
        <p:spPr bwMode="auto">
          <a:xfrm>
            <a:off x="6081140" y="4572000"/>
            <a:ext cx="305478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DE229C68-2CC6-2F47-FBF4-D9D1AA609D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 b="33"/>
          <a:stretch/>
        </p:blipFill>
        <p:spPr bwMode="auto">
          <a:xfrm>
            <a:off x="9137207" y="4572000"/>
            <a:ext cx="3054786"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6A414E-4180-504C-72D4-84892E3668EE}"/>
              </a:ext>
            </a:extLst>
          </p:cNvPr>
          <p:cNvSpPr txBox="1"/>
          <p:nvPr/>
        </p:nvSpPr>
        <p:spPr>
          <a:xfrm>
            <a:off x="303790" y="3923102"/>
            <a:ext cx="11567711" cy="646331"/>
          </a:xfrm>
          <a:prstGeom prst="rect">
            <a:avLst/>
          </a:prstGeom>
          <a:noFill/>
        </p:spPr>
        <p:txBody>
          <a:bodyPr wrap="square" rtlCol="0">
            <a:spAutoFit/>
          </a:bodyPr>
          <a:lstStyle/>
          <a:p>
            <a:r>
              <a:rPr lang="en-US" dirty="0"/>
              <a:t>	Deaths Caused by Issues that Could’ve been Prevented at Different Levels of HealthCare</a:t>
            </a:r>
          </a:p>
          <a:p>
            <a:r>
              <a:rPr lang="en-US" dirty="0"/>
              <a:t>	1994			   2004			            2013			2020	</a:t>
            </a:r>
          </a:p>
        </p:txBody>
      </p:sp>
    </p:spTree>
    <p:extLst>
      <p:ext uri="{BB962C8B-B14F-4D97-AF65-F5344CB8AC3E}">
        <p14:creationId xmlns:p14="http://schemas.microsoft.com/office/powerpoint/2010/main" val="78450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jornVTI">
  <a:themeElements>
    <a:clrScheme name="AnalogousFromRegularSeedLeftStep">
      <a:dk1>
        <a:srgbClr val="000000"/>
      </a:dk1>
      <a:lt1>
        <a:srgbClr val="FFFFFF"/>
      </a:lt1>
      <a:dk2>
        <a:srgbClr val="281F3C"/>
      </a:dk2>
      <a:lt2>
        <a:srgbClr val="E2E8E5"/>
      </a:lt2>
      <a:accent1>
        <a:srgbClr val="C34D83"/>
      </a:accent1>
      <a:accent2>
        <a:srgbClr val="B13BA2"/>
      </a:accent2>
      <a:accent3>
        <a:srgbClr val="A14DC3"/>
      </a:accent3>
      <a:accent4>
        <a:srgbClr val="5E3BB1"/>
      </a:accent4>
      <a:accent5>
        <a:srgbClr val="4D5BC3"/>
      </a:accent5>
      <a:accent6>
        <a:srgbClr val="3B7BB1"/>
      </a:accent6>
      <a:hlink>
        <a:srgbClr val="31956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658</TotalTime>
  <Words>1538</Words>
  <Application>Microsoft Office PowerPoint</Application>
  <PresentationFormat>Widescreen</PresentationFormat>
  <Paragraphs>106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Neue Haas Grotesk Text Pro</vt:lpstr>
      <vt:lpstr>BjornVTI</vt:lpstr>
      <vt:lpstr>OBGYN Access Compared to Successful Births Across GA Counties</vt:lpstr>
      <vt:lpstr>Scientific Problem &amp; Motivation</vt:lpstr>
      <vt:lpstr>Considerations</vt:lpstr>
      <vt:lpstr>Scientific Data</vt:lpstr>
      <vt:lpstr>What is classified as a successful birth according to data found?</vt:lpstr>
      <vt:lpstr>What is Good OBGYN Access?</vt:lpstr>
      <vt:lpstr>Data Analysis</vt:lpstr>
      <vt:lpstr>Visualizing the Data</vt:lpstr>
      <vt:lpstr>Visualizing the Data</vt:lpstr>
      <vt:lpstr>What Analyses Were Chosen &amp; Why?</vt:lpstr>
      <vt:lpstr>Univariate Analysis</vt:lpstr>
      <vt:lpstr>Bivariate Analysis Least - Sqaures</vt:lpstr>
      <vt:lpstr>Bivariate Analysis Reduced Major Axis</vt:lpstr>
      <vt:lpstr>Bivariate Analysis Principal Component </vt:lpstr>
      <vt:lpstr>Bivariate Analysis Bootstrap</vt:lpstr>
      <vt:lpstr>Visual Analysis of Change Over Time</vt:lpstr>
      <vt:lpstr>Results</vt:lpstr>
      <vt:lpstr>Synthesizing the Results</vt:lpstr>
      <vt:lpstr>Contextualizing the Results</vt:lpstr>
      <vt:lpstr>To Improve</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OBGYN Access Compared to Successful Births Across GA Counties</dc:title>
  <dc:creator>Mireya Ramirez</dc:creator>
  <cp:lastModifiedBy>Mireya Ramirez</cp:lastModifiedBy>
  <cp:revision>18</cp:revision>
  <dcterms:created xsi:type="dcterms:W3CDTF">2024-04-15T12:02:44Z</dcterms:created>
  <dcterms:modified xsi:type="dcterms:W3CDTF">2024-04-16T19:50:01Z</dcterms:modified>
</cp:coreProperties>
</file>