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12"/>
  </p:notesMasterIdLst>
  <p:sldIdLst>
    <p:sldId id="256" r:id="rId2"/>
    <p:sldId id="257" r:id="rId3"/>
    <p:sldId id="264" r:id="rId4"/>
    <p:sldId id="258" r:id="rId5"/>
    <p:sldId id="265" r:id="rId6"/>
    <p:sldId id="260" r:id="rId7"/>
    <p:sldId id="262" r:id="rId8"/>
    <p:sldId id="263"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77266"/>
  </p:normalViewPr>
  <p:slideViewPr>
    <p:cSldViewPr snapToGrid="0">
      <p:cViewPr>
        <p:scale>
          <a:sx n="73" d="100"/>
          <a:sy n="73" d="100"/>
        </p:scale>
        <p:origin x="84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1F7CF-08DD-F74F-8326-457C19F6740C}" type="datetimeFigureOut">
              <a:rPr lang="en-US" smtClean="0"/>
              <a:t>4/19/18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96D7B-57A5-6A44-8E38-6B5E0D995037}" type="slidenum">
              <a:rPr lang="en-US" smtClean="0"/>
              <a:t>‹#›</a:t>
            </a:fld>
            <a:endParaRPr lang="en-US"/>
          </a:p>
        </p:txBody>
      </p:sp>
    </p:spTree>
    <p:extLst>
      <p:ext uri="{BB962C8B-B14F-4D97-AF65-F5344CB8AC3E}">
        <p14:creationId xmlns:p14="http://schemas.microsoft.com/office/powerpoint/2010/main" val="1884121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encemag.org/news/2017/03/here-are-some-world-s-worst-cities-air-qual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europa.eu/jrc/en/news/what-are-main-sources-urban-air-pollu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jrc/en/news/what-are-main-sources-urban-air-pollu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ience.sciencemag.org/content/287/5459/1793.ful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http://www.sciencemag.org/news/2017/03/here-are-some-world-s-worst-cities-air-quality</a:t>
            </a:r>
            <a:endParaRPr lang="en-US" dirty="0"/>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2</a:t>
            </a:fld>
            <a:endParaRPr lang="en-US"/>
          </a:p>
        </p:txBody>
      </p:sp>
    </p:spTree>
    <p:extLst>
      <p:ext uri="{BB962C8B-B14F-4D97-AF65-F5344CB8AC3E}">
        <p14:creationId xmlns:p14="http://schemas.microsoft.com/office/powerpoint/2010/main" val="169864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https://ec.europa.eu/jrc/en/news/what-are-main-sources-urban-air-pollution</a:t>
            </a:r>
            <a:endParaRPr lang="en-US" dirty="0"/>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4</a:t>
            </a:fld>
            <a:endParaRPr lang="en-US"/>
          </a:p>
        </p:txBody>
      </p:sp>
    </p:spTree>
    <p:extLst>
      <p:ext uri="{BB962C8B-B14F-4D97-AF65-F5344CB8AC3E}">
        <p14:creationId xmlns:p14="http://schemas.microsoft.com/office/powerpoint/2010/main" val="179017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https://ec.europa.eu/jrc/en/news/what-are-main-sources-urban-air-pollution</a:t>
            </a:r>
            <a:endParaRPr lang="en-US" dirty="0"/>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5</a:t>
            </a:fld>
            <a:endParaRPr lang="en-US"/>
          </a:p>
        </p:txBody>
      </p:sp>
    </p:spTree>
    <p:extLst>
      <p:ext uri="{BB962C8B-B14F-4D97-AF65-F5344CB8AC3E}">
        <p14:creationId xmlns:p14="http://schemas.microsoft.com/office/powerpoint/2010/main" val="250869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www.nasa.gov</a:t>
            </a:r>
            <a:r>
              <a:rPr lang="en-US" dirty="0"/>
              <a:t>/content/</a:t>
            </a:r>
            <a:r>
              <a:rPr lang="en-US" dirty="0" err="1"/>
              <a:t>goddard</a:t>
            </a:r>
            <a:r>
              <a:rPr lang="en-US" dirty="0"/>
              <a:t>/</a:t>
            </a:r>
            <a:r>
              <a:rPr lang="en-US" dirty="0" err="1"/>
              <a:t>nasa</a:t>
            </a:r>
            <a:r>
              <a:rPr lang="en-US" dirty="0"/>
              <a:t>-scientists-relate-urban-population-to-air-pollution/</a:t>
            </a:r>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6</a:t>
            </a:fld>
            <a:endParaRPr lang="en-US"/>
          </a:p>
        </p:txBody>
      </p:sp>
    </p:spTree>
    <p:extLst>
      <p:ext uri="{BB962C8B-B14F-4D97-AF65-F5344CB8AC3E}">
        <p14:creationId xmlns:p14="http://schemas.microsoft.com/office/powerpoint/2010/main" val="262233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http://science.sciencemag.org/content/287/5459/1793.full</a:t>
            </a:r>
            <a:endParaRPr lang="en-US" dirty="0"/>
          </a:p>
          <a:p>
            <a:endParaRPr lang="en-US" dirty="0"/>
          </a:p>
          <a:p>
            <a:r>
              <a:rPr lang="en-US" sz="1200" b="0" i="0" kern="1200" dirty="0">
                <a:solidFill>
                  <a:schemeClr val="tx1"/>
                </a:solidFill>
                <a:effectLst/>
                <a:latin typeface="+mn-lt"/>
                <a:ea typeface="+mn-ea"/>
                <a:cs typeface="+mn-cs"/>
              </a:rPr>
              <a:t>Direct evidence demonstrates that urban and industrial air pollution can completely shut off precipitation from clouds that have temperatures at their tops of about –10°C over large areas. Satellite data reveal plumes of reduced cloud particle size and suppressed precipitation originating from major urban areas and from industrial facilities such as power plants. Measurements obtained by the Tropical Rainfall Measuring Mission satellite reveal that both cloud droplet coalescence and ice precipitation formation are inhibited in polluted clouds.</a:t>
            </a:r>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7</a:t>
            </a:fld>
            <a:endParaRPr lang="en-US"/>
          </a:p>
        </p:txBody>
      </p:sp>
    </p:spTree>
    <p:extLst>
      <p:ext uri="{BB962C8B-B14F-4D97-AF65-F5344CB8AC3E}">
        <p14:creationId xmlns:p14="http://schemas.microsoft.com/office/powerpoint/2010/main" val="30947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/S0269749114003145</a:t>
            </a:r>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8</a:t>
            </a:fld>
            <a:endParaRPr lang="en-US"/>
          </a:p>
        </p:txBody>
      </p:sp>
    </p:spTree>
    <p:extLst>
      <p:ext uri="{BB962C8B-B14F-4D97-AF65-F5344CB8AC3E}">
        <p14:creationId xmlns:p14="http://schemas.microsoft.com/office/powerpoint/2010/main" val="215930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/S0269749114003145</a:t>
            </a:r>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9</a:t>
            </a:fld>
            <a:endParaRPr lang="en-US"/>
          </a:p>
        </p:txBody>
      </p:sp>
    </p:spTree>
    <p:extLst>
      <p:ext uri="{BB962C8B-B14F-4D97-AF65-F5344CB8AC3E}">
        <p14:creationId xmlns:p14="http://schemas.microsoft.com/office/powerpoint/2010/main" val="201378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/S0269749114003145</a:t>
            </a:r>
          </a:p>
          <a:p>
            <a:endParaRPr lang="en-US" dirty="0"/>
          </a:p>
        </p:txBody>
      </p:sp>
      <p:sp>
        <p:nvSpPr>
          <p:cNvPr id="4" name="Slide Number Placeholder 3"/>
          <p:cNvSpPr>
            <a:spLocks noGrp="1"/>
          </p:cNvSpPr>
          <p:nvPr>
            <p:ph type="sldNum" sz="quarter" idx="10"/>
          </p:nvPr>
        </p:nvSpPr>
        <p:spPr/>
        <p:txBody>
          <a:bodyPr/>
          <a:lstStyle/>
          <a:p>
            <a:fld id="{10796D7B-57A5-6A44-8E38-6B5E0D995037}" type="slidenum">
              <a:rPr lang="en-US" smtClean="0"/>
              <a:t>10</a:t>
            </a:fld>
            <a:endParaRPr lang="en-US"/>
          </a:p>
        </p:txBody>
      </p:sp>
    </p:spTree>
    <p:extLst>
      <p:ext uri="{BB962C8B-B14F-4D97-AF65-F5344CB8AC3E}">
        <p14:creationId xmlns:p14="http://schemas.microsoft.com/office/powerpoint/2010/main" val="379691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3949-EDA6-B749-B6AD-50D62183DF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74268-3E42-9845-84F0-6DB5C30B2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1C6A8D-971D-C449-944E-53F832F355CD}"/>
              </a:ext>
            </a:extLst>
          </p:cNvPr>
          <p:cNvSpPr>
            <a:spLocks noGrp="1"/>
          </p:cNvSpPr>
          <p:nvPr>
            <p:ph type="dt" sz="half" idx="10"/>
          </p:nvPr>
        </p:nvSpPr>
        <p:spPr/>
        <p:txBody>
          <a:bodyPr/>
          <a:lstStyle/>
          <a:p>
            <a:fld id="{1E700B27-DE4C-4B9E-BB11-B9027034A00F}" type="datetimeFigureOut">
              <a:rPr lang="en-US" smtClean="0"/>
              <a:pPr/>
              <a:t>4/19/18</a:t>
            </a:fld>
            <a:endParaRPr lang="en-US" dirty="0"/>
          </a:p>
        </p:txBody>
      </p:sp>
      <p:sp>
        <p:nvSpPr>
          <p:cNvPr id="5" name="Footer Placeholder 4">
            <a:extLst>
              <a:ext uri="{FF2B5EF4-FFF2-40B4-BE49-F238E27FC236}">
                <a16:creationId xmlns:a16="http://schemas.microsoft.com/office/drawing/2014/main" id="{947BD476-479B-234A-AA23-8805B9A43F79}"/>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F9FAB431-4F60-5E41-9A21-61DEE53CB7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170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082A-A21F-3648-AA7F-D0CB339A53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70CA30-3A78-B04E-9814-D376488EAF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26CC3-B127-374B-A25F-FBAD54EF1A2D}"/>
              </a:ext>
            </a:extLst>
          </p:cNvPr>
          <p:cNvSpPr>
            <a:spLocks noGrp="1"/>
          </p:cNvSpPr>
          <p:nvPr>
            <p:ph type="dt" sz="half" idx="10"/>
          </p:nvPr>
        </p:nvSpPr>
        <p:spPr/>
        <p:txBody>
          <a:bodyPr/>
          <a:lstStyle/>
          <a:p>
            <a:fld id="{80DBE609-F3F2-45E6-BD6A-E03A8C86C1AE}" type="datetimeFigureOut">
              <a:rPr lang="en-US" smtClean="0"/>
              <a:t>4/19/18</a:t>
            </a:fld>
            <a:endParaRPr lang="en-US" dirty="0"/>
          </a:p>
        </p:txBody>
      </p:sp>
      <p:sp>
        <p:nvSpPr>
          <p:cNvPr id="5" name="Footer Placeholder 4">
            <a:extLst>
              <a:ext uri="{FF2B5EF4-FFF2-40B4-BE49-F238E27FC236}">
                <a16:creationId xmlns:a16="http://schemas.microsoft.com/office/drawing/2014/main" id="{C70EE777-5B4F-3A43-B259-195C3238EBEA}"/>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8179996E-5B36-954E-919E-641FFC837FB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409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E5BAF1-A946-A743-BE53-C3D7441E90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67E6C2-B976-A441-854A-5148F74EA1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71C24-0D3E-C74E-AA26-655CCFF311FB}"/>
              </a:ext>
            </a:extLst>
          </p:cNvPr>
          <p:cNvSpPr>
            <a:spLocks noGrp="1"/>
          </p:cNvSpPr>
          <p:nvPr>
            <p:ph type="dt" sz="half" idx="10"/>
          </p:nvPr>
        </p:nvSpPr>
        <p:spPr/>
        <p:txBody>
          <a:bodyPr/>
          <a:lstStyle/>
          <a:p>
            <a:fld id="{7A24AD68-089C-4467-A8F3-EA2BBCA6B44E}" type="datetimeFigureOut">
              <a:rPr lang="en-US" smtClean="0"/>
              <a:t>4/19/18</a:t>
            </a:fld>
            <a:endParaRPr lang="en-US" dirty="0"/>
          </a:p>
        </p:txBody>
      </p:sp>
      <p:sp>
        <p:nvSpPr>
          <p:cNvPr id="5" name="Footer Placeholder 4">
            <a:extLst>
              <a:ext uri="{FF2B5EF4-FFF2-40B4-BE49-F238E27FC236}">
                <a16:creationId xmlns:a16="http://schemas.microsoft.com/office/drawing/2014/main" id="{AF9B8F55-53EB-C64D-9F00-FE2023E2FF85}"/>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DC61ECAB-7F05-0047-95D5-C0285050825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2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CEC8-116C-A742-A6D8-7391CD52C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86CE6-F603-0A41-9365-CF3AB659A0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5B6CF-6EC6-A74E-889F-B3C57CB8BEB6}"/>
              </a:ext>
            </a:extLst>
          </p:cNvPr>
          <p:cNvSpPr>
            <a:spLocks noGrp="1"/>
          </p:cNvSpPr>
          <p:nvPr>
            <p:ph type="dt" sz="half" idx="10"/>
          </p:nvPr>
        </p:nvSpPr>
        <p:spPr/>
        <p:txBody>
          <a:bodyPr/>
          <a:lstStyle/>
          <a:p>
            <a:fld id="{75C51FCE-E4BB-4680-8E50-3C0E348D2609}" type="datetimeFigureOut">
              <a:rPr lang="en-US" smtClean="0"/>
              <a:t>4/19/18</a:t>
            </a:fld>
            <a:endParaRPr lang="en-US" dirty="0"/>
          </a:p>
        </p:txBody>
      </p:sp>
      <p:sp>
        <p:nvSpPr>
          <p:cNvPr id="5" name="Footer Placeholder 4">
            <a:extLst>
              <a:ext uri="{FF2B5EF4-FFF2-40B4-BE49-F238E27FC236}">
                <a16:creationId xmlns:a16="http://schemas.microsoft.com/office/drawing/2014/main" id="{44EE6F74-0333-3548-BAA8-C03C3ADC4692}"/>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79AA48B5-3404-6A42-B11C-99251DB58F3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567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142E-2104-874E-A592-1D5D99D0C8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FA602F-D091-AC46-A89A-05D726E923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3ADECE-59F3-404D-AD7A-70A9E1C3C98D}"/>
              </a:ext>
            </a:extLst>
          </p:cNvPr>
          <p:cNvSpPr>
            <a:spLocks noGrp="1"/>
          </p:cNvSpPr>
          <p:nvPr>
            <p:ph type="dt" sz="half" idx="10"/>
          </p:nvPr>
        </p:nvSpPr>
        <p:spPr/>
        <p:txBody>
          <a:bodyPr/>
          <a:lstStyle/>
          <a:p>
            <a:fld id="{8AAA073D-A903-47F8-8D16-77642FB0DF1F}" type="datetimeFigureOut">
              <a:rPr lang="en-US" smtClean="0"/>
              <a:t>4/19/18</a:t>
            </a:fld>
            <a:endParaRPr lang="en-US" dirty="0"/>
          </a:p>
        </p:txBody>
      </p:sp>
      <p:sp>
        <p:nvSpPr>
          <p:cNvPr id="5" name="Footer Placeholder 4">
            <a:extLst>
              <a:ext uri="{FF2B5EF4-FFF2-40B4-BE49-F238E27FC236}">
                <a16:creationId xmlns:a16="http://schemas.microsoft.com/office/drawing/2014/main" id="{4858029D-EBB5-3A40-86A0-8110D3B0EA6A}"/>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58A862D5-4686-DB48-B659-A7D82233248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247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EFE5-B41E-0049-9976-2E5829B313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B509D-7C8C-6B4E-9A16-81BBAC48B7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B3DFD8-47DF-5947-B173-812A5BDDAA9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97A88-95B0-AA4D-9250-2F2C881272C1}"/>
              </a:ext>
            </a:extLst>
          </p:cNvPr>
          <p:cNvSpPr>
            <a:spLocks noGrp="1"/>
          </p:cNvSpPr>
          <p:nvPr>
            <p:ph type="dt" sz="half" idx="10"/>
          </p:nvPr>
        </p:nvSpPr>
        <p:spPr/>
        <p:txBody>
          <a:bodyPr/>
          <a:lstStyle/>
          <a:p>
            <a:fld id="{AB91FA40-626B-4CA1-85D0-7A9016E395BA}" type="datetimeFigureOut">
              <a:rPr lang="en-US" smtClean="0"/>
              <a:t>4/19/18</a:t>
            </a:fld>
            <a:endParaRPr lang="en-US" dirty="0"/>
          </a:p>
        </p:txBody>
      </p:sp>
      <p:sp>
        <p:nvSpPr>
          <p:cNvPr id="6" name="Footer Placeholder 5">
            <a:extLst>
              <a:ext uri="{FF2B5EF4-FFF2-40B4-BE49-F238E27FC236}">
                <a16:creationId xmlns:a16="http://schemas.microsoft.com/office/drawing/2014/main" id="{E704AF44-EA12-5B45-879C-8745C0B983FE}"/>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227D064E-3603-4C4C-BBC1-87D98A6C2B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110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DF4B-23EE-6047-BD38-22894B4D15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17222-BFE4-0641-889B-9FAA05E6C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A61104-C6E0-494B-8723-FA10A78194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3E2512-A7C9-CD4E-AC89-E7DAC1400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EF6B3A-4104-2E4E-B765-CCC4B61154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8B331-3765-EF4F-8422-D487A8EC67C4}"/>
              </a:ext>
            </a:extLst>
          </p:cNvPr>
          <p:cNvSpPr>
            <a:spLocks noGrp="1"/>
          </p:cNvSpPr>
          <p:nvPr>
            <p:ph type="dt" sz="half" idx="10"/>
          </p:nvPr>
        </p:nvSpPr>
        <p:spPr/>
        <p:txBody>
          <a:bodyPr/>
          <a:lstStyle/>
          <a:p>
            <a:fld id="{C3F425EA-B9DC-48A7-991E-9A82573B1B21}" type="datetimeFigureOut">
              <a:rPr lang="en-US" smtClean="0"/>
              <a:t>4/19/18</a:t>
            </a:fld>
            <a:endParaRPr lang="en-US" dirty="0"/>
          </a:p>
        </p:txBody>
      </p:sp>
      <p:sp>
        <p:nvSpPr>
          <p:cNvPr id="8" name="Footer Placeholder 7">
            <a:extLst>
              <a:ext uri="{FF2B5EF4-FFF2-40B4-BE49-F238E27FC236}">
                <a16:creationId xmlns:a16="http://schemas.microsoft.com/office/drawing/2014/main" id="{D9BBF920-9CDE-6340-800F-9406E32EE24C}"/>
              </a:ext>
            </a:extLst>
          </p:cNvPr>
          <p:cNvSpPr>
            <a:spLocks noGrp="1"/>
          </p:cNvSpPr>
          <p:nvPr>
            <p:ph type="ftr" sz="quarter" idx="11"/>
          </p:nvPr>
        </p:nvSpPr>
        <p:spPr/>
        <p:txBody>
          <a:bodyPr/>
          <a:lstStyle/>
          <a:p>
            <a:r>
              <a:rPr lang="en-US"/>
              <a:t>
              </a:t>
            </a:r>
            <a:endParaRPr lang="en-US" dirty="0"/>
          </a:p>
        </p:txBody>
      </p:sp>
      <p:sp>
        <p:nvSpPr>
          <p:cNvPr id="9" name="Slide Number Placeholder 8">
            <a:extLst>
              <a:ext uri="{FF2B5EF4-FFF2-40B4-BE49-F238E27FC236}">
                <a16:creationId xmlns:a16="http://schemas.microsoft.com/office/drawing/2014/main" id="{3D9F22F2-92B1-F443-A2BC-E68C23EEC6F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18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48D0-68FD-D54B-96BF-41AA4DCE38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21F573-0677-FF44-8217-550A1364E098}"/>
              </a:ext>
            </a:extLst>
          </p:cNvPr>
          <p:cNvSpPr>
            <a:spLocks noGrp="1"/>
          </p:cNvSpPr>
          <p:nvPr>
            <p:ph type="dt" sz="half" idx="10"/>
          </p:nvPr>
        </p:nvSpPr>
        <p:spPr/>
        <p:txBody>
          <a:bodyPr/>
          <a:lstStyle/>
          <a:p>
            <a:fld id="{66CB97F8-6CEB-469B-AFCC-889F2A2B1D5A}" type="datetimeFigureOut">
              <a:rPr lang="en-US" smtClean="0"/>
              <a:t>4/19/18</a:t>
            </a:fld>
            <a:endParaRPr lang="en-US" dirty="0"/>
          </a:p>
        </p:txBody>
      </p:sp>
      <p:sp>
        <p:nvSpPr>
          <p:cNvPr id="4" name="Footer Placeholder 3">
            <a:extLst>
              <a:ext uri="{FF2B5EF4-FFF2-40B4-BE49-F238E27FC236}">
                <a16:creationId xmlns:a16="http://schemas.microsoft.com/office/drawing/2014/main" id="{B9D36746-78CB-D342-B2C7-DADC6C87DBCF}"/>
              </a:ext>
            </a:extLst>
          </p:cNvPr>
          <p:cNvSpPr>
            <a:spLocks noGrp="1"/>
          </p:cNvSpPr>
          <p:nvPr>
            <p:ph type="ftr" sz="quarter" idx="11"/>
          </p:nvPr>
        </p:nvSpPr>
        <p:spPr/>
        <p:txBody>
          <a:bodyPr/>
          <a:lstStyle/>
          <a:p>
            <a:r>
              <a:rPr lang="en-US"/>
              <a:t>
              </a:t>
            </a:r>
            <a:endParaRPr lang="en-US" dirty="0"/>
          </a:p>
        </p:txBody>
      </p:sp>
      <p:sp>
        <p:nvSpPr>
          <p:cNvPr id="5" name="Slide Number Placeholder 4">
            <a:extLst>
              <a:ext uri="{FF2B5EF4-FFF2-40B4-BE49-F238E27FC236}">
                <a16:creationId xmlns:a16="http://schemas.microsoft.com/office/drawing/2014/main" id="{122096B1-C41C-A940-9388-0C7DDA364B3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354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E27B5-E059-A24A-9770-E47F07146477}"/>
              </a:ext>
            </a:extLst>
          </p:cNvPr>
          <p:cNvSpPr>
            <a:spLocks noGrp="1"/>
          </p:cNvSpPr>
          <p:nvPr>
            <p:ph type="dt" sz="half" idx="10"/>
          </p:nvPr>
        </p:nvSpPr>
        <p:spPr/>
        <p:txBody>
          <a:bodyPr/>
          <a:lstStyle/>
          <a:p>
            <a:fld id="{8FA9179F-009E-4FA5-B091-7EBB82A185BD}" type="datetimeFigureOut">
              <a:rPr lang="en-US" smtClean="0"/>
              <a:t>4/19/18</a:t>
            </a:fld>
            <a:endParaRPr lang="en-US" dirty="0"/>
          </a:p>
        </p:txBody>
      </p:sp>
      <p:sp>
        <p:nvSpPr>
          <p:cNvPr id="3" name="Footer Placeholder 2">
            <a:extLst>
              <a:ext uri="{FF2B5EF4-FFF2-40B4-BE49-F238E27FC236}">
                <a16:creationId xmlns:a16="http://schemas.microsoft.com/office/drawing/2014/main" id="{CFB600B1-84E8-AC4D-BD69-4DA5853BA2F2}"/>
              </a:ext>
            </a:extLst>
          </p:cNvPr>
          <p:cNvSpPr>
            <a:spLocks noGrp="1"/>
          </p:cNvSpPr>
          <p:nvPr>
            <p:ph type="ftr" sz="quarter" idx="11"/>
          </p:nvPr>
        </p:nvSpPr>
        <p:spPr/>
        <p:txBody>
          <a:bodyPr/>
          <a:lstStyle/>
          <a:p>
            <a:r>
              <a:rPr lang="en-US"/>
              <a:t>
              </a:t>
            </a:r>
            <a:endParaRPr lang="en-US" dirty="0"/>
          </a:p>
        </p:txBody>
      </p:sp>
      <p:sp>
        <p:nvSpPr>
          <p:cNvPr id="4" name="Slide Number Placeholder 3">
            <a:extLst>
              <a:ext uri="{FF2B5EF4-FFF2-40B4-BE49-F238E27FC236}">
                <a16:creationId xmlns:a16="http://schemas.microsoft.com/office/drawing/2014/main" id="{ECCA4B59-2241-3246-8CF3-0CE4C4BAE26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030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8F85-1EA0-6348-AE96-C0D83597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322BF-73DF-A340-B055-5E9CC9AB1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9AF29-58EC-0D43-880C-326348A5D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AF17C0-8946-8C46-B1B5-0F0269B3FB5C}"/>
              </a:ext>
            </a:extLst>
          </p:cNvPr>
          <p:cNvSpPr>
            <a:spLocks noGrp="1"/>
          </p:cNvSpPr>
          <p:nvPr>
            <p:ph type="dt" sz="half" idx="10"/>
          </p:nvPr>
        </p:nvSpPr>
        <p:spPr/>
        <p:txBody>
          <a:bodyPr/>
          <a:lstStyle/>
          <a:p>
            <a:fld id="{8E665CEB-0076-4E37-B880-BCEA9784DE0A}" type="datetimeFigureOut">
              <a:rPr lang="en-US" smtClean="0"/>
              <a:t>4/19/18</a:t>
            </a:fld>
            <a:endParaRPr lang="en-US" dirty="0"/>
          </a:p>
        </p:txBody>
      </p:sp>
      <p:sp>
        <p:nvSpPr>
          <p:cNvPr id="6" name="Footer Placeholder 5">
            <a:extLst>
              <a:ext uri="{FF2B5EF4-FFF2-40B4-BE49-F238E27FC236}">
                <a16:creationId xmlns:a16="http://schemas.microsoft.com/office/drawing/2014/main" id="{42A118A7-D2F6-C241-AEB8-78CC7E261B30}"/>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B4FB906A-A15D-2C41-828A-FA255337467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173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8D89-CFA1-1249-A9FD-E7740F33D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617D33-CF16-D142-855B-187EF10D4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2830E-1EAD-5743-A34A-5E24962B3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82AD7A-52A5-BE4C-886D-3B035D08FF55}"/>
              </a:ext>
            </a:extLst>
          </p:cNvPr>
          <p:cNvSpPr>
            <a:spLocks noGrp="1"/>
          </p:cNvSpPr>
          <p:nvPr>
            <p:ph type="dt" sz="half" idx="10"/>
          </p:nvPr>
        </p:nvSpPr>
        <p:spPr/>
        <p:txBody>
          <a:bodyPr/>
          <a:lstStyle/>
          <a:p>
            <a:fld id="{A6149E5E-3896-4118-99A7-7B85668F1C5E}" type="datetimeFigureOut">
              <a:rPr lang="en-US" smtClean="0"/>
              <a:t>4/19/18</a:t>
            </a:fld>
            <a:endParaRPr lang="en-US" dirty="0"/>
          </a:p>
        </p:txBody>
      </p:sp>
      <p:sp>
        <p:nvSpPr>
          <p:cNvPr id="6" name="Footer Placeholder 5">
            <a:extLst>
              <a:ext uri="{FF2B5EF4-FFF2-40B4-BE49-F238E27FC236}">
                <a16:creationId xmlns:a16="http://schemas.microsoft.com/office/drawing/2014/main" id="{70EE5D6B-7730-CB4E-B617-9784558777E9}"/>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97F23C98-7CCE-3441-BA4F-6E2908606D0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117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D29DB-6A53-9546-9DA5-D5755F83C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8A205B-6A8F-6042-A662-47D0A8AF9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0A230-0BA9-764B-A4E1-0BC9F7E7D1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914D-B099-4142-A885-11F276715148}" type="datetimeFigureOut">
              <a:rPr lang="en-US" smtClean="0"/>
              <a:t>4/19/18</a:t>
            </a:fld>
            <a:endParaRPr lang="en-US" dirty="0"/>
          </a:p>
        </p:txBody>
      </p:sp>
      <p:sp>
        <p:nvSpPr>
          <p:cNvPr id="5" name="Footer Placeholder 4">
            <a:extLst>
              <a:ext uri="{FF2B5EF4-FFF2-40B4-BE49-F238E27FC236}">
                <a16:creationId xmlns:a16="http://schemas.microsoft.com/office/drawing/2014/main" id="{19FEB63B-D9A9-6940-BB56-36043895A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a:extLst>
              <a:ext uri="{FF2B5EF4-FFF2-40B4-BE49-F238E27FC236}">
                <a16:creationId xmlns:a16="http://schemas.microsoft.com/office/drawing/2014/main" id="{55E4E920-AE6D-7149-8146-52C08392D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74870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ience.sciencemag.org.prx.library.gatech.edu/content/287/5459/1793.full#ref-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Air Pollution and Urban Areas</a:t>
            </a:r>
          </a:p>
        </p:txBody>
      </p:sp>
      <p:sp>
        <p:nvSpPr>
          <p:cNvPr id="3" name="Subtitle 2"/>
          <p:cNvSpPr>
            <a:spLocks noGrp="1"/>
          </p:cNvSpPr>
          <p:nvPr>
            <p:ph type="subTitle" idx="1"/>
          </p:nvPr>
        </p:nvSpPr>
        <p:spPr/>
        <p:txBody>
          <a:bodyPr/>
          <a:lstStyle/>
          <a:p>
            <a:r>
              <a:rPr lang="en-US" dirty="0"/>
              <a:t>Bianca Costa</a:t>
            </a:r>
          </a:p>
        </p:txBody>
      </p:sp>
    </p:spTree>
    <p:extLst>
      <p:ext uri="{BB962C8B-B14F-4D97-AF65-F5344CB8AC3E}">
        <p14:creationId xmlns:p14="http://schemas.microsoft.com/office/powerpoint/2010/main" val="247916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urbanization level on urban air quality: A case of fine particles (PM</a:t>
            </a:r>
            <a:r>
              <a:rPr lang="en-US" baseline="-25000" dirty="0"/>
              <a:t>2.5</a:t>
            </a:r>
            <a:r>
              <a:rPr lang="en-US" dirty="0"/>
              <a:t>) in Chinese cities</a:t>
            </a:r>
            <a:br>
              <a:rPr lang="en-US" dirty="0"/>
            </a:br>
            <a:endParaRPr lang="en-US" dirty="0"/>
          </a:p>
        </p:txBody>
      </p:sp>
      <p:pic>
        <p:nvPicPr>
          <p:cNvPr id="4" name="Content Placeholder 3">
            <a:extLst>
              <a:ext uri="{FF2B5EF4-FFF2-40B4-BE49-F238E27FC236}">
                <a16:creationId xmlns:a16="http://schemas.microsoft.com/office/drawing/2014/main" id="{9FA33C69-77D9-E446-8438-D760D751C395}"/>
              </a:ext>
            </a:extLst>
          </p:cNvPr>
          <p:cNvPicPr>
            <a:picLocks noGrp="1" noChangeAspect="1"/>
          </p:cNvPicPr>
          <p:nvPr>
            <p:ph idx="1"/>
          </p:nvPr>
        </p:nvPicPr>
        <p:blipFill>
          <a:blip r:embed="rId3"/>
          <a:stretch>
            <a:fillRect/>
          </a:stretch>
        </p:blipFill>
        <p:spPr>
          <a:xfrm>
            <a:off x="1235075" y="1423194"/>
            <a:ext cx="5092700" cy="2984500"/>
          </a:xfrm>
          <a:prstGeom prst="rect">
            <a:avLst/>
          </a:prstGeom>
        </p:spPr>
      </p:pic>
      <p:pic>
        <p:nvPicPr>
          <p:cNvPr id="5" name="Picture 4">
            <a:extLst>
              <a:ext uri="{FF2B5EF4-FFF2-40B4-BE49-F238E27FC236}">
                <a16:creationId xmlns:a16="http://schemas.microsoft.com/office/drawing/2014/main" id="{329F5B35-3A93-EE44-AEE4-666DBCAE4E88}"/>
              </a:ext>
            </a:extLst>
          </p:cNvPr>
          <p:cNvPicPr>
            <a:picLocks noChangeAspect="1"/>
          </p:cNvPicPr>
          <p:nvPr/>
        </p:nvPicPr>
        <p:blipFill>
          <a:blip r:embed="rId4"/>
          <a:stretch>
            <a:fillRect/>
          </a:stretch>
        </p:blipFill>
        <p:spPr>
          <a:xfrm>
            <a:off x="6724649" y="1381433"/>
            <a:ext cx="4860925" cy="5200341"/>
          </a:xfrm>
          <a:prstGeom prst="rect">
            <a:avLst/>
          </a:prstGeom>
        </p:spPr>
      </p:pic>
    </p:spTree>
    <p:extLst>
      <p:ext uri="{BB962C8B-B14F-4D97-AF65-F5344CB8AC3E}">
        <p14:creationId xmlns:p14="http://schemas.microsoft.com/office/powerpoint/2010/main" val="213261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5">
            <a:extLst>
              <a:ext uri="{FF2B5EF4-FFF2-40B4-BE49-F238E27FC236}">
                <a16:creationId xmlns:a16="http://schemas.microsoft.com/office/drawing/2014/main" id="{13F8F0B5-B03E-3143-A734-18D672E5D13E}"/>
              </a:ext>
            </a:extLst>
          </p:cNvPr>
          <p:cNvPicPr>
            <a:picLocks noGrp="1" noChangeAspect="1"/>
          </p:cNvPicPr>
          <p:nvPr>
            <p:ph idx="1"/>
          </p:nvPr>
        </p:nvPicPr>
        <p:blipFill>
          <a:blip r:embed="rId3"/>
          <a:stretch>
            <a:fillRect/>
          </a:stretch>
        </p:blipFill>
        <p:spPr>
          <a:xfrm>
            <a:off x="2106980" y="1675227"/>
            <a:ext cx="7978039" cy="4394199"/>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latin typeface="+mj-lt"/>
                <a:ea typeface="+mj-ea"/>
                <a:cs typeface="+mj-cs"/>
              </a:rPr>
              <a:t>Here are some of the world’s worst cities for air quality</a:t>
            </a:r>
            <a:br>
              <a:rPr lang="en-US" sz="2200" kern="1200" dirty="0">
                <a:solidFill>
                  <a:schemeClr val="bg1"/>
                </a:solidFill>
                <a:latin typeface="+mj-lt"/>
                <a:ea typeface="+mj-ea"/>
                <a:cs typeface="+mj-cs"/>
              </a:rPr>
            </a:br>
            <a:endParaRPr lang="en-US" sz="2200" kern="1200" dirty="0">
              <a:solidFill>
                <a:schemeClr val="bg1"/>
              </a:solidFill>
              <a:latin typeface="+mj-lt"/>
              <a:ea typeface="+mj-ea"/>
              <a:cs typeface="+mj-cs"/>
            </a:endParaRPr>
          </a:p>
        </p:txBody>
      </p:sp>
    </p:spTree>
    <p:extLst>
      <p:ext uri="{BB962C8B-B14F-4D97-AF65-F5344CB8AC3E}">
        <p14:creationId xmlns:p14="http://schemas.microsoft.com/office/powerpoint/2010/main" val="344612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3">
            <a:extLst>
              <a:ext uri="{FF2B5EF4-FFF2-40B4-BE49-F238E27FC236}">
                <a16:creationId xmlns:a16="http://schemas.microsoft.com/office/drawing/2014/main" id="{16FFCD3E-244F-0841-8A2D-E56AD157FD02}"/>
              </a:ext>
            </a:extLst>
          </p:cNvPr>
          <p:cNvPicPr>
            <a:picLocks noGrp="1" noChangeAspect="1"/>
          </p:cNvPicPr>
          <p:nvPr>
            <p:ph idx="1"/>
          </p:nvPr>
        </p:nvPicPr>
        <p:blipFill>
          <a:blip r:embed="rId2"/>
          <a:stretch>
            <a:fillRect/>
          </a:stretch>
        </p:blipFill>
        <p:spPr>
          <a:xfrm>
            <a:off x="2106980" y="1675227"/>
            <a:ext cx="7978039" cy="4394199"/>
          </a:xfrm>
          <a:prstGeom prst="rect">
            <a:avLst/>
          </a:prstGeom>
        </p:spPr>
      </p:pic>
      <p:sp>
        <p:nvSpPr>
          <p:cNvPr id="2" name="Title 1">
            <a:extLst>
              <a:ext uri="{FF2B5EF4-FFF2-40B4-BE49-F238E27FC236}">
                <a16:creationId xmlns:a16="http://schemas.microsoft.com/office/drawing/2014/main" id="{4FF49610-D6B0-704A-A5A6-0EE3E30703B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a:solidFill>
                  <a:schemeClr val="bg1"/>
                </a:solidFill>
                <a:latin typeface="+mj-lt"/>
                <a:ea typeface="+mj-ea"/>
                <a:cs typeface="+mj-cs"/>
              </a:rPr>
              <a:t>Here are some of the world’s worst cities for air quality</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spTree>
    <p:extLst>
      <p:ext uri="{BB962C8B-B14F-4D97-AF65-F5344CB8AC3E}">
        <p14:creationId xmlns:p14="http://schemas.microsoft.com/office/powerpoint/2010/main" val="14528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Urban air pollution – what are the main sources across the world?</a:t>
            </a:r>
          </a:p>
        </p:txBody>
      </p:sp>
      <p:pic>
        <p:nvPicPr>
          <p:cNvPr id="4" name="Content Placeholder 3">
            <a:extLst>
              <a:ext uri="{FF2B5EF4-FFF2-40B4-BE49-F238E27FC236}">
                <a16:creationId xmlns:a16="http://schemas.microsoft.com/office/drawing/2014/main" id="{E61BE6F0-845E-1941-B9CA-D2D12C295E3B}"/>
              </a:ext>
            </a:extLst>
          </p:cNvPr>
          <p:cNvPicPr>
            <a:picLocks noGrp="1" noChangeAspect="1"/>
          </p:cNvPicPr>
          <p:nvPr>
            <p:ph idx="1"/>
          </p:nvPr>
        </p:nvPicPr>
        <p:blipFill>
          <a:blip r:embed="rId3"/>
          <a:stretch>
            <a:fillRect/>
          </a:stretch>
        </p:blipFill>
        <p:spPr>
          <a:xfrm>
            <a:off x="2137067" y="1825625"/>
            <a:ext cx="7917865" cy="4351338"/>
          </a:xfrm>
          <a:prstGeom prst="rect">
            <a:avLst/>
          </a:prstGeom>
        </p:spPr>
      </p:pic>
    </p:spTree>
    <p:extLst>
      <p:ext uri="{BB962C8B-B14F-4D97-AF65-F5344CB8AC3E}">
        <p14:creationId xmlns:p14="http://schemas.microsoft.com/office/powerpoint/2010/main" val="116551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AD2B-C819-EF47-9079-61A2EF2E0BC0}"/>
              </a:ext>
            </a:extLst>
          </p:cNvPr>
          <p:cNvSpPr>
            <a:spLocks noGrp="1"/>
          </p:cNvSpPr>
          <p:nvPr>
            <p:ph type="title"/>
          </p:nvPr>
        </p:nvSpPr>
        <p:spPr/>
        <p:txBody>
          <a:bodyPr/>
          <a:lstStyle/>
          <a:p>
            <a:r>
              <a:rPr lang="en-US" dirty="0"/>
              <a:t>Urban air pollution – what are the main sources across the world?</a:t>
            </a:r>
          </a:p>
        </p:txBody>
      </p:sp>
      <p:pic>
        <p:nvPicPr>
          <p:cNvPr id="8" name="Content Placeholder 7">
            <a:extLst>
              <a:ext uri="{FF2B5EF4-FFF2-40B4-BE49-F238E27FC236}">
                <a16:creationId xmlns:a16="http://schemas.microsoft.com/office/drawing/2014/main" id="{E42DF3D9-D9EF-2C47-B43D-DE04C1CF50C4}"/>
              </a:ext>
            </a:extLst>
          </p:cNvPr>
          <p:cNvPicPr>
            <a:picLocks noGrp="1" noChangeAspect="1"/>
          </p:cNvPicPr>
          <p:nvPr>
            <p:ph idx="1"/>
          </p:nvPr>
        </p:nvPicPr>
        <p:blipFill>
          <a:blip r:embed="rId3"/>
          <a:stretch>
            <a:fillRect/>
          </a:stretch>
        </p:blipFill>
        <p:spPr>
          <a:xfrm>
            <a:off x="2213924" y="1825625"/>
            <a:ext cx="7764152" cy="4351338"/>
          </a:xfrm>
          <a:prstGeom prst="rect">
            <a:avLst/>
          </a:prstGeom>
        </p:spPr>
      </p:pic>
    </p:spTree>
    <p:extLst>
      <p:ext uri="{BB962C8B-B14F-4D97-AF65-F5344CB8AC3E}">
        <p14:creationId xmlns:p14="http://schemas.microsoft.com/office/powerpoint/2010/main" val="2164900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3846772-4FB9-8D47-B721-EBABF2E3CF1E}"/>
              </a:ext>
            </a:extLst>
          </p:cNvPr>
          <p:cNvPicPr>
            <a:picLocks noGrp="1" noChangeAspect="1"/>
          </p:cNvPicPr>
          <p:nvPr>
            <p:ph idx="1"/>
          </p:nvPr>
        </p:nvPicPr>
        <p:blipFill>
          <a:blip r:embed="rId3"/>
          <a:stretch>
            <a:fillRect/>
          </a:stretch>
        </p:blipFill>
        <p:spPr>
          <a:xfrm>
            <a:off x="6181858" y="492573"/>
            <a:ext cx="4497472" cy="5880796"/>
          </a:xfrm>
          <a:prstGeom prst="rect">
            <a:avLst/>
          </a:prstGeom>
        </p:spPr>
      </p:pic>
      <p:sp>
        <p:nvSpPr>
          <p:cNvPr id="11" name="Rectangle 1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fontAlgn="base"/>
            <a:r>
              <a:rPr lang="en-US" sz="3700" b="1" kern="1200">
                <a:solidFill>
                  <a:srgbClr val="FFFFFF"/>
                </a:solidFill>
                <a:latin typeface="+mj-lt"/>
                <a:ea typeface="+mj-ea"/>
                <a:cs typeface="+mj-cs"/>
              </a:rPr>
              <a:t>NASA Scientists Relate Urban Population to Air Pollution</a:t>
            </a:r>
            <a:br>
              <a:rPr lang="en-US" sz="3700" b="1" kern="1200">
                <a:solidFill>
                  <a:srgbClr val="FFFFFF"/>
                </a:solidFill>
                <a:latin typeface="+mj-lt"/>
                <a:ea typeface="+mj-ea"/>
                <a:cs typeface="+mj-cs"/>
              </a:rPr>
            </a:br>
            <a:endParaRPr lang="en-US" sz="3700" kern="1200">
              <a:solidFill>
                <a:srgbClr val="FFFFFF"/>
              </a:solidFill>
              <a:latin typeface="+mj-lt"/>
              <a:ea typeface="+mj-ea"/>
              <a:cs typeface="+mj-cs"/>
            </a:endParaRPr>
          </a:p>
        </p:txBody>
      </p:sp>
    </p:spTree>
    <p:extLst>
      <p:ext uri="{BB962C8B-B14F-4D97-AF65-F5344CB8AC3E}">
        <p14:creationId xmlns:p14="http://schemas.microsoft.com/office/powerpoint/2010/main" val="4060038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3" y="500062"/>
            <a:ext cx="10515600" cy="1325563"/>
          </a:xfrm>
        </p:spPr>
        <p:txBody>
          <a:bodyPr>
            <a:normAutofit fontScale="90000"/>
          </a:bodyPr>
          <a:lstStyle/>
          <a:p>
            <a:r>
              <a:rPr lang="en-US" dirty="0"/>
              <a:t>Suppression of Rain and Snow by Urban and Industrial Air Pollution</a:t>
            </a:r>
            <a:br>
              <a:rPr lang="en-US" dirty="0"/>
            </a:br>
            <a:br>
              <a:rPr lang="en-US" b="1" dirty="0"/>
            </a:br>
            <a:endParaRPr lang="en-US" dirty="0"/>
          </a:p>
        </p:txBody>
      </p:sp>
      <p:pic>
        <p:nvPicPr>
          <p:cNvPr id="4" name="Content Placeholder 3">
            <a:extLst>
              <a:ext uri="{FF2B5EF4-FFF2-40B4-BE49-F238E27FC236}">
                <a16:creationId xmlns:a16="http://schemas.microsoft.com/office/drawing/2014/main" id="{69B27ACD-7447-2D47-BBA3-DE8D624D379F}"/>
              </a:ext>
            </a:extLst>
          </p:cNvPr>
          <p:cNvPicPr>
            <a:picLocks noGrp="1" noChangeAspect="1"/>
          </p:cNvPicPr>
          <p:nvPr>
            <p:ph idx="1"/>
          </p:nvPr>
        </p:nvPicPr>
        <p:blipFill>
          <a:blip r:embed="rId3"/>
          <a:stretch>
            <a:fillRect/>
          </a:stretch>
        </p:blipFill>
        <p:spPr>
          <a:xfrm>
            <a:off x="6309326" y="1825625"/>
            <a:ext cx="4173922" cy="4351338"/>
          </a:xfrm>
          <a:prstGeom prst="rect">
            <a:avLst/>
          </a:prstGeom>
        </p:spPr>
      </p:pic>
      <p:sp>
        <p:nvSpPr>
          <p:cNvPr id="5" name="TextBox 4">
            <a:extLst>
              <a:ext uri="{FF2B5EF4-FFF2-40B4-BE49-F238E27FC236}">
                <a16:creationId xmlns:a16="http://schemas.microsoft.com/office/drawing/2014/main" id="{2BA504CC-CB0A-BE44-999E-15457FB0538F}"/>
              </a:ext>
            </a:extLst>
          </p:cNvPr>
          <p:cNvSpPr txBox="1"/>
          <p:nvPr/>
        </p:nvSpPr>
        <p:spPr>
          <a:xfrm>
            <a:off x="557213" y="1671638"/>
            <a:ext cx="4014787" cy="3970318"/>
          </a:xfrm>
          <a:prstGeom prst="rect">
            <a:avLst/>
          </a:prstGeom>
          <a:noFill/>
        </p:spPr>
        <p:txBody>
          <a:bodyPr wrap="square" rtlCol="0">
            <a:spAutoFit/>
          </a:bodyPr>
          <a:lstStyle/>
          <a:p>
            <a:r>
              <a:rPr lang="en-US" sz="1050" dirty="0"/>
              <a:t>Satellite visualization of NOAA AVHRR images, showing the microstructure of clouds for three cases over three different continents with streaks of visibly smaller drops due to ingestion of pollution originating from known pollution sources that are marked by white numbered asterisks. (</a:t>
            </a:r>
            <a:r>
              <a:rPr lang="en-US" sz="1050" b="1" dirty="0"/>
              <a:t>A</a:t>
            </a:r>
            <a:r>
              <a:rPr lang="en-US" sz="1050" dirty="0"/>
              <a:t>) A 300 km by 200 km cloudy area containing yellow streaks originating from the urban air pollution of Istanbul (*1), </a:t>
            </a:r>
            <a:r>
              <a:rPr lang="en-US" sz="1050" dirty="0" err="1"/>
              <a:t>Izmit</a:t>
            </a:r>
            <a:r>
              <a:rPr lang="en-US" sz="1050" dirty="0"/>
              <a:t> (*2), and Bursa (*3) on 25 December 1998 at 12:43 UT. (</a:t>
            </a:r>
            <a:r>
              <a:rPr lang="en-US" sz="1050" b="1" dirty="0"/>
              <a:t>B</a:t>
            </a:r>
            <a:r>
              <a:rPr lang="en-US" sz="1050" dirty="0"/>
              <a:t>) A 150 km by 100 km cloudy area containing yellow streaks showing the impact of the effluents from the Hudson Bay Mining and Smelting compound at </a:t>
            </a:r>
            <a:r>
              <a:rPr lang="en-US" sz="1050" dirty="0" err="1"/>
              <a:t>Flin-Flon</a:t>
            </a:r>
            <a:r>
              <a:rPr lang="en-US" sz="1050" dirty="0"/>
              <a:t> (*4) in Manitoba, Canada (54°46′N 102°06′W), on 4 June 1998 at 20:19 UT. (</a:t>
            </a:r>
            <a:r>
              <a:rPr lang="en-US" sz="1050" b="1" dirty="0"/>
              <a:t>C</a:t>
            </a:r>
            <a:r>
              <a:rPr lang="en-US" sz="1050" dirty="0"/>
              <a:t>) An area of about 350 km by 450 km containing pollution tracks over South Australia on 12 August 1997 at 05:26 UT originating from the Port Augusta power plant (*5), the Port Pirie lead smelter (*6), Adelaide port (*7), and the oil refineries (*8). All images are oriented with north at the top. The images are color composites, where the red is modulated by the visible channel; blue is modulated by the thermal infrared (IR); and green is modulated by the solar reflectance component of the 3.7-</a:t>
            </a:r>
            <a:r>
              <a:rPr lang="el-GR" sz="1050" dirty="0"/>
              <a:t>μ</a:t>
            </a:r>
            <a:r>
              <a:rPr lang="en-US" sz="1050" dirty="0"/>
              <a:t>m channel, where larger (greener) reflectance indicates smaller droplets. The composition of the channels determines the color of the clouds, where red represents clouds with large drops and yellow represents clouds with small drops. The blue background represents the ground surface below the clouds. A full description of the color palettes and their meaning is provided by Rosenfeld and </a:t>
            </a:r>
            <a:r>
              <a:rPr lang="en-US" sz="1050" dirty="0" err="1"/>
              <a:t>Lensky</a:t>
            </a:r>
            <a:r>
              <a:rPr lang="en-US" sz="1050" dirty="0"/>
              <a:t> (</a:t>
            </a:r>
            <a:r>
              <a:rPr lang="en-US" sz="1050" b="1" dirty="0">
                <a:hlinkClick r:id="rId4"/>
              </a:rPr>
              <a:t>6</a:t>
            </a:r>
            <a:r>
              <a:rPr lang="en-US" sz="1050" dirty="0"/>
              <a:t>).</a:t>
            </a:r>
          </a:p>
        </p:txBody>
      </p:sp>
    </p:spTree>
    <p:extLst>
      <p:ext uri="{BB962C8B-B14F-4D97-AF65-F5344CB8AC3E}">
        <p14:creationId xmlns:p14="http://schemas.microsoft.com/office/powerpoint/2010/main" val="47187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urbanization level on urban air quality: A case of fine particles (PM</a:t>
            </a:r>
            <a:r>
              <a:rPr lang="en-US" baseline="-25000" dirty="0"/>
              <a:t>2.5</a:t>
            </a:r>
            <a:r>
              <a:rPr lang="en-US" dirty="0"/>
              <a:t>) in Chinese cities</a:t>
            </a:r>
            <a:br>
              <a:rPr lang="en-US" dirty="0"/>
            </a:br>
            <a:endParaRPr lang="en-US" dirty="0"/>
          </a:p>
        </p:txBody>
      </p:sp>
      <p:pic>
        <p:nvPicPr>
          <p:cNvPr id="4" name="Content Placeholder 3">
            <a:extLst>
              <a:ext uri="{FF2B5EF4-FFF2-40B4-BE49-F238E27FC236}">
                <a16:creationId xmlns:a16="http://schemas.microsoft.com/office/drawing/2014/main" id="{9FA33C69-77D9-E446-8438-D760D751C395}"/>
              </a:ext>
            </a:extLst>
          </p:cNvPr>
          <p:cNvPicPr>
            <a:picLocks noGrp="1" noChangeAspect="1"/>
          </p:cNvPicPr>
          <p:nvPr>
            <p:ph idx="1"/>
          </p:nvPr>
        </p:nvPicPr>
        <p:blipFill>
          <a:blip r:embed="rId3"/>
          <a:stretch>
            <a:fillRect/>
          </a:stretch>
        </p:blipFill>
        <p:spPr>
          <a:xfrm>
            <a:off x="1235075" y="1423194"/>
            <a:ext cx="5092700" cy="2984500"/>
          </a:xfrm>
          <a:prstGeom prst="rect">
            <a:avLst/>
          </a:prstGeom>
        </p:spPr>
      </p:pic>
      <p:pic>
        <p:nvPicPr>
          <p:cNvPr id="5" name="Picture 4">
            <a:extLst>
              <a:ext uri="{FF2B5EF4-FFF2-40B4-BE49-F238E27FC236}">
                <a16:creationId xmlns:a16="http://schemas.microsoft.com/office/drawing/2014/main" id="{6028C1BE-B61E-D548-8058-694888716349}"/>
              </a:ext>
            </a:extLst>
          </p:cNvPr>
          <p:cNvPicPr>
            <a:picLocks noChangeAspect="1"/>
          </p:cNvPicPr>
          <p:nvPr/>
        </p:nvPicPr>
        <p:blipFill>
          <a:blip r:embed="rId4"/>
          <a:stretch>
            <a:fillRect/>
          </a:stretch>
        </p:blipFill>
        <p:spPr>
          <a:xfrm>
            <a:off x="6929438" y="1423194"/>
            <a:ext cx="4202112" cy="5113792"/>
          </a:xfrm>
          <a:prstGeom prst="rect">
            <a:avLst/>
          </a:prstGeom>
        </p:spPr>
      </p:pic>
    </p:spTree>
    <p:extLst>
      <p:ext uri="{BB962C8B-B14F-4D97-AF65-F5344CB8AC3E}">
        <p14:creationId xmlns:p14="http://schemas.microsoft.com/office/powerpoint/2010/main" val="470254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urbanization level on urban air quality: A case of fine particles (PM</a:t>
            </a:r>
            <a:r>
              <a:rPr lang="en-US" baseline="-25000" dirty="0"/>
              <a:t>2.5</a:t>
            </a:r>
            <a:r>
              <a:rPr lang="en-US" dirty="0"/>
              <a:t>) in Chinese cities</a:t>
            </a:r>
            <a:br>
              <a:rPr lang="en-US" dirty="0"/>
            </a:br>
            <a:endParaRPr lang="en-US" dirty="0"/>
          </a:p>
        </p:txBody>
      </p:sp>
      <p:pic>
        <p:nvPicPr>
          <p:cNvPr id="4" name="Content Placeholder 3">
            <a:extLst>
              <a:ext uri="{FF2B5EF4-FFF2-40B4-BE49-F238E27FC236}">
                <a16:creationId xmlns:a16="http://schemas.microsoft.com/office/drawing/2014/main" id="{9FA33C69-77D9-E446-8438-D760D751C395}"/>
              </a:ext>
            </a:extLst>
          </p:cNvPr>
          <p:cNvPicPr>
            <a:picLocks noGrp="1" noChangeAspect="1"/>
          </p:cNvPicPr>
          <p:nvPr>
            <p:ph idx="1"/>
          </p:nvPr>
        </p:nvPicPr>
        <p:blipFill>
          <a:blip r:embed="rId3"/>
          <a:stretch>
            <a:fillRect/>
          </a:stretch>
        </p:blipFill>
        <p:spPr>
          <a:xfrm>
            <a:off x="1235075" y="1423194"/>
            <a:ext cx="5092700" cy="2984500"/>
          </a:xfrm>
          <a:prstGeom prst="rect">
            <a:avLst/>
          </a:prstGeom>
        </p:spPr>
      </p:pic>
      <p:pic>
        <p:nvPicPr>
          <p:cNvPr id="3" name="Picture 2">
            <a:extLst>
              <a:ext uri="{FF2B5EF4-FFF2-40B4-BE49-F238E27FC236}">
                <a16:creationId xmlns:a16="http://schemas.microsoft.com/office/drawing/2014/main" id="{5129E5CD-E89C-2143-B97F-D8CCDEA6145E}"/>
              </a:ext>
            </a:extLst>
          </p:cNvPr>
          <p:cNvPicPr>
            <a:picLocks noChangeAspect="1"/>
          </p:cNvPicPr>
          <p:nvPr/>
        </p:nvPicPr>
        <p:blipFill>
          <a:blip r:embed="rId4"/>
          <a:stretch>
            <a:fillRect/>
          </a:stretch>
        </p:blipFill>
        <p:spPr>
          <a:xfrm>
            <a:off x="7258051" y="1423194"/>
            <a:ext cx="4492624" cy="5064005"/>
          </a:xfrm>
          <a:prstGeom prst="rect">
            <a:avLst/>
          </a:prstGeom>
        </p:spPr>
      </p:pic>
    </p:spTree>
    <p:extLst>
      <p:ext uri="{BB962C8B-B14F-4D97-AF65-F5344CB8AC3E}">
        <p14:creationId xmlns:p14="http://schemas.microsoft.com/office/powerpoint/2010/main" val="524609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TotalTime>
  <Words>652</Words>
  <Application>Microsoft Macintosh PowerPoint</Application>
  <PresentationFormat>Widescreen</PresentationFormat>
  <Paragraphs>30</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Air Pollution and Urban Areas</vt:lpstr>
      <vt:lpstr>Here are some of the world’s worst cities for air quality </vt:lpstr>
      <vt:lpstr>Here are some of the world’s worst cities for air quality </vt:lpstr>
      <vt:lpstr>Urban air pollution – what are the main sources across the world?</vt:lpstr>
      <vt:lpstr>Urban air pollution – what are the main sources across the world?</vt:lpstr>
      <vt:lpstr>NASA Scientists Relate Urban Population to Air Pollution </vt:lpstr>
      <vt:lpstr>Suppression of Rain and Snow by Urban and Industrial Air Pollution  </vt:lpstr>
      <vt:lpstr>Impact of urbanization level on urban air quality: A case of fine particles (PM2.5) in Chinese cities </vt:lpstr>
      <vt:lpstr>Impact of urbanization level on urban air quality: A case of fine particles (PM2.5) in Chinese cities </vt:lpstr>
      <vt:lpstr>Impact of urbanization level on urban air quality: A case of fine particles (PM2.5) in Chinese cities </vt:lpstr>
    </vt:vector>
  </TitlesOfParts>
  <Company>Georgia Institute of Technology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Pollution and Urban Areas</dc:title>
  <dc:creator>Costa, Bianca F</dc:creator>
  <cp:lastModifiedBy>Bianca Costa Montero</cp:lastModifiedBy>
  <cp:revision>6</cp:revision>
  <dcterms:created xsi:type="dcterms:W3CDTF">2018-04-19T02:28:45Z</dcterms:created>
  <dcterms:modified xsi:type="dcterms:W3CDTF">2018-04-19T16:02:35Z</dcterms:modified>
</cp:coreProperties>
</file>