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0" r:id="rId1"/>
    <p:sldMasterId id="2147483787" r:id="rId2"/>
  </p:sldMasterIdLst>
  <p:sldIdLst>
    <p:sldId id="256" r:id="rId3"/>
    <p:sldId id="328" r:id="rId4"/>
    <p:sldId id="327" r:id="rId5"/>
    <p:sldId id="326" r:id="rId6"/>
    <p:sldId id="257" r:id="rId7"/>
    <p:sldId id="294" r:id="rId8"/>
    <p:sldId id="285" r:id="rId9"/>
    <p:sldId id="295" r:id="rId10"/>
    <p:sldId id="297" r:id="rId11"/>
    <p:sldId id="296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4" r:id="rId20"/>
    <p:sldId id="306" r:id="rId21"/>
    <p:sldId id="308" r:id="rId22"/>
    <p:sldId id="307" r:id="rId23"/>
    <p:sldId id="289" r:id="rId24"/>
    <p:sldId id="288" r:id="rId25"/>
    <p:sldId id="286" r:id="rId26"/>
    <p:sldId id="290" r:id="rId27"/>
    <p:sldId id="287" r:id="rId28"/>
    <p:sldId id="291" r:id="rId29"/>
    <p:sldId id="293" r:id="rId30"/>
    <p:sldId id="276" r:id="rId31"/>
    <p:sldId id="275" r:id="rId32"/>
    <p:sldId id="274" r:id="rId33"/>
    <p:sldId id="273" r:id="rId34"/>
    <p:sldId id="277" r:id="rId35"/>
    <p:sldId id="278" r:id="rId36"/>
    <p:sldId id="280" r:id="rId37"/>
    <p:sldId id="282" r:id="rId38"/>
    <p:sldId id="281" r:id="rId39"/>
    <p:sldId id="279" r:id="rId40"/>
    <p:sldId id="318" r:id="rId41"/>
    <p:sldId id="319" r:id="rId42"/>
    <p:sldId id="317" r:id="rId43"/>
    <p:sldId id="316" r:id="rId44"/>
    <p:sldId id="315" r:id="rId45"/>
    <p:sldId id="314" r:id="rId46"/>
    <p:sldId id="320" r:id="rId47"/>
    <p:sldId id="332" r:id="rId48"/>
    <p:sldId id="331" r:id="rId49"/>
    <p:sldId id="330" r:id="rId50"/>
    <p:sldId id="329" r:id="rId51"/>
    <p:sldId id="325" r:id="rId52"/>
    <p:sldId id="324" r:id="rId53"/>
    <p:sldId id="322" r:id="rId54"/>
    <p:sldId id="323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24"/>
  </p:normalViewPr>
  <p:slideViewPr>
    <p:cSldViewPr snapToGrid="0" snapToObjects="1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7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5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32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2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885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5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1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2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EB7C-A9B0-DC4E-B72A-75017CAA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ECEA8-07BD-DF4F-9B7C-EF85B4BD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D3272-8EF7-0343-952A-93BD2DDE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00863-CDA9-C747-83AC-9063732D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3EEC-3FE7-9B44-9C7E-9D222A5D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07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EB9CC-AD02-1A4F-A58A-8C5DF142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6DEBA-3A40-764E-B9D5-D7594FBBC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B6757-656D-1F4C-9FE6-51812BEE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D5867-90CF-2247-8AB2-86F0CC81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8202-ABCE-894A-B3E7-50310B86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45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3748-6E74-CA4A-A27F-AA7F4077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393B-48DF-4A48-9591-E8D423706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96A76-EB47-9845-A9EF-6506D68B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486E8-F398-AF44-B5A6-1B716CDE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7A41F-1602-4D4C-BA1E-5DF130A5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3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99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CF0F-2947-7948-8BB9-4BE48BE6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CB167-C6DC-0C4E-A5DC-C37D24F07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57F4F-0102-5842-B0B3-DA1B4C871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D66B-E9E9-C545-A1CC-4BC8DAB7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8F72B-5A7B-AF43-8E38-916A5982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60DE3-58E8-7A44-B3C9-47A2C8E9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71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53B9-9AE0-C347-A22A-6509616F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058D3-4BCF-E040-B1D7-BF74705CB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A6850-6C48-014A-A718-5EC199646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F4402-8664-2F44-AD9D-757317531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9EAE9-F44A-FB41-A600-6C1193CFA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957FE-2979-864D-B38C-AEF640E3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12940F-4D04-FB4F-A44F-9CBB03EB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F309C-329D-3F42-9D98-07DD6921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83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9AD8-0B03-164C-AB00-53EDC8F3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F08E3-3548-3740-B091-CCE137B8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1BEE7-C1E7-A648-AA50-BF944DC0A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0FCF1-9C08-2B47-A6B6-67A14210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1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389FC-362A-5047-9BBD-70BE4577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6FCCF-8A9C-4648-BB9C-F7334098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3A247-1917-FB43-A80B-7B674D5F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5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95C5-B0AA-C942-9ED7-5D862746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CBD8-DCBA-3449-971B-F01800AEE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C67D2-90E1-8D44-A85F-BEAB0CFE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CA025-87DE-CC46-85E5-ACB7E2D5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37CA1-C808-FF44-838D-14C469E0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F57F7-9447-C642-8243-997FE86F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8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C2D0-1CE1-A847-86B3-43F0D97A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73A38-1FB1-F94E-9BB7-F3DD89FC3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9A989-40B6-C04E-A79B-64BBCA916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D0B29-4A5F-004F-84BB-8CC6FAD7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474A6-4F47-A449-AD27-98C6F755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718B6-76DB-F84C-B436-67C3554C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60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E425-CA97-DD4F-BFAF-6D01F99A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BA955-E2EE-9D44-94C1-394978226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5F882-05A1-5145-89B6-3DFE0999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63CCC-5ECE-BA49-9778-90A22DBA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C60CE-C4C2-5742-A221-C98DEA45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74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9715C-979D-124B-A1C6-5C0B96913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49C23-8997-D946-BB2E-99A168DAB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138A-527A-E643-B33A-5318431F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2390D-B0F0-1A4C-B0D3-A65E119E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84937-6CEB-024E-A34E-F3D73B21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0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8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6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0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6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6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3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C874F-826D-C84F-808A-1A890730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6615-8B98-5A44-9345-A89276ADD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BBA8-430C-7742-9DD8-AA63C2CD8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4DF9-2662-BF40-B2A4-5FDFC8D28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E51D-C3A7-3949-B83A-1CEB8E45D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1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1527B-0130-AE49-B0CB-FDD4930B7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r>
              <a:rPr lang="en-US" dirty="0"/>
              <a:t>The Impact of Air Pollution on U.S. Economy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8B5A7-F01A-0247-B896-ECDBF036E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120" y="2876315"/>
            <a:ext cx="3602567" cy="1096899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Parker Chilton</a:t>
            </a:r>
          </a:p>
        </p:txBody>
      </p:sp>
    </p:spTree>
    <p:extLst>
      <p:ext uri="{BB962C8B-B14F-4D97-AF65-F5344CB8AC3E}">
        <p14:creationId xmlns:p14="http://schemas.microsoft.com/office/powerpoint/2010/main" val="3737502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>
              <a:lnSpc>
                <a:spcPct val="90000"/>
              </a:lnSpc>
            </a:pPr>
            <a:r>
              <a:rPr lang="en-US" sz="2000" i="1" dirty="0"/>
              <a:t>Economic Variables of Interest: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Unemployment Rate</a:t>
            </a:r>
            <a:r>
              <a:rPr lang="en-US" sz="1700" dirty="0"/>
              <a:t>: the share of the labor force that is jobless, expressed as a percentage.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F51637-701E-BE45-AFE7-E067449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45"/>
          <a:stretch/>
        </p:blipFill>
        <p:spPr>
          <a:xfrm>
            <a:off x="9393768" y="1803128"/>
            <a:ext cx="2219052" cy="3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691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>
              <a:lnSpc>
                <a:spcPct val="90000"/>
              </a:lnSpc>
            </a:pPr>
            <a:r>
              <a:rPr lang="en-US" sz="2000" i="1" dirty="0"/>
              <a:t>Economic Variables of Interest: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Unemployment Rate</a:t>
            </a:r>
            <a:r>
              <a:rPr lang="en-US" sz="1700" dirty="0"/>
              <a:t>: the share of the labor force that is jobless, expressed as a percentage.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GDP</a:t>
            </a:r>
            <a:r>
              <a:rPr lang="en-US" sz="1700" dirty="0"/>
              <a:t> (Gross Domestic Product): the monetary value of all goods and services made within a border in a certain time period.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F51637-701E-BE45-AFE7-E067449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45"/>
          <a:stretch/>
        </p:blipFill>
        <p:spPr>
          <a:xfrm>
            <a:off x="9393768" y="1803128"/>
            <a:ext cx="2219052" cy="3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549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>
              <a:lnSpc>
                <a:spcPct val="90000"/>
              </a:lnSpc>
            </a:pPr>
            <a:r>
              <a:rPr lang="en-US" sz="2000" i="1" dirty="0"/>
              <a:t>Economic Variables of Interest: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Unemployment Rate</a:t>
            </a:r>
            <a:r>
              <a:rPr lang="en-US" sz="1700" dirty="0"/>
              <a:t>: the share of the labor force that is jobless, expressed as a percentage.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GDP</a:t>
            </a:r>
            <a:r>
              <a:rPr lang="en-US" sz="1700" dirty="0"/>
              <a:t> (Gross Domestic Product): the monetary value of all goods and services made within a border in a certain time period.</a:t>
            </a:r>
          </a:p>
          <a:p>
            <a:pPr lvl="1">
              <a:lnSpc>
                <a:spcPct val="90000"/>
              </a:lnSpc>
            </a:pPr>
            <a:r>
              <a:rPr lang="en-US" sz="1700" u="sng" dirty="0"/>
              <a:t>GDP Per Capita</a:t>
            </a:r>
            <a:r>
              <a:rPr lang="en-US" sz="1700" dirty="0"/>
              <a:t>: the GDP divided by the number of people in a certain area. </a:t>
            </a:r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F51637-701E-BE45-AFE7-E067449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45"/>
          <a:stretch/>
        </p:blipFill>
        <p:spPr>
          <a:xfrm>
            <a:off x="9393768" y="1803128"/>
            <a:ext cx="2219052" cy="3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320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19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59684"/>
      </p:ext>
    </p:extLst>
  </p:cSld>
  <p:clrMapOvr>
    <a:masterClrMapping/>
  </p:clrMapOvr>
  <p:transition spd="slow" advClick="0" advTm="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BFC34-B4B4-9F49-8EED-47C4F750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1" y="2069890"/>
            <a:ext cx="6521118" cy="38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7761"/>
      </p:ext>
    </p:extLst>
  </p:cSld>
  <p:clrMapOvr>
    <a:masterClrMapping/>
  </p:clrMapOvr>
  <p:transition spd="slow" advClick="0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BFC34-B4B4-9F49-8EED-47C4F750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1" y="2069890"/>
            <a:ext cx="6521118" cy="3886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E95C-8E49-8246-A622-61275CD7B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8" y="2697956"/>
            <a:ext cx="6293827" cy="37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86332"/>
      </p:ext>
    </p:extLst>
  </p:cSld>
  <p:clrMapOvr>
    <a:masterClrMapping/>
  </p:clrMapOvr>
  <p:transition spd="slow" advClick="0" advTm="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BFC34-B4B4-9F49-8EED-47C4F750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1" y="2069890"/>
            <a:ext cx="6521118" cy="3886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E95C-8E49-8246-A622-61275CD7B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8" y="2697956"/>
            <a:ext cx="6293827" cy="375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5E270-4A3C-D842-9333-2F3B302F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39" y="2988312"/>
            <a:ext cx="6293828" cy="37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7751"/>
      </p:ext>
    </p:extLst>
  </p:cSld>
  <p:clrMapOvr>
    <a:masterClrMapping/>
  </p:clrMapOvr>
  <p:transition spd="slow" advClick="0" advTm="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100138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 </a:t>
            </a: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BFC34-B4B4-9F49-8EED-47C4F750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1" y="2069890"/>
            <a:ext cx="6521118" cy="3886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E95C-8E49-8246-A622-61275CD7B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8" y="2697956"/>
            <a:ext cx="6293827" cy="375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5E270-4A3C-D842-9333-2F3B302F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39" y="2988312"/>
            <a:ext cx="6293828" cy="375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17461-8818-1345-957D-383D222DA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196" y="2300444"/>
            <a:ext cx="6247447" cy="37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76511"/>
      </p:ext>
    </p:extLst>
  </p:cSld>
  <p:clrMapOvr>
    <a:masterClrMapping/>
  </p:clrMapOvr>
  <p:transition spd="slow" advTm="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100138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 </a:t>
            </a:r>
            <a:r>
              <a:rPr lang="en-US" sz="2000" dirty="0">
                <a:sym typeface="Wingdings" pitchFamily="2" charset="2"/>
              </a:rPr>
              <a:t> In total 15 sheets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06A9-4E03-994E-8C54-1CE57412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10" y="1684446"/>
            <a:ext cx="6293827" cy="375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BFC34-B4B4-9F49-8EED-47C4F750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61" y="2069890"/>
            <a:ext cx="6521118" cy="3886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E95C-8E49-8246-A622-61275CD7B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8" y="2697956"/>
            <a:ext cx="6293827" cy="375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5E270-4A3C-D842-9333-2F3B302F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39" y="2988312"/>
            <a:ext cx="6293828" cy="375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17461-8818-1345-957D-383D222DA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196" y="2300444"/>
            <a:ext cx="6247447" cy="37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66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5AC7D1-EAA9-48F5-B509-60A7F50BF7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6320AF9-619A-4175-865B-5663E1AEF4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3B6EC6-D752-4EE7-908B-F8F19E8C7F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ECD4E8-AD3E-4228-82A2-9461958EA94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032553A-72E8-4B0D-8405-FF9771C9A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F9D6ACB-2FF4-49F9-978A-E0D5327FC6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2BFA2A-77A0-4F60-A32A-685681C848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813AF-55F7-E443-8494-CE9E1873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205B-20B6-D64C-A025-6C91515B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96" y="113665"/>
            <a:ext cx="5511296" cy="5404640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Air pollution caused by energy production in the US caused at least $131 billion in damages in the year 2011 alone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8225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100138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 solution? A Python Dataframe. 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3FA45-3E1D-7543-AEDF-B0020AEE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2"/>
          <a:stretch/>
        </p:blipFill>
        <p:spPr>
          <a:xfrm>
            <a:off x="713677" y="2345521"/>
            <a:ext cx="10905893" cy="38850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3496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40D9D1-EB16-0540-BFDF-4F567B8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The Data: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A0A65-5ACB-9F4B-822B-38D5B87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4" y="1286934"/>
            <a:ext cx="100138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My first job was compiling everything into one useful location.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 solution? A Python Dataframe. In total 304 CBSA’s across the US.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3FA45-3E1D-7543-AEDF-B0020AEE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2"/>
          <a:stretch/>
        </p:blipFill>
        <p:spPr>
          <a:xfrm>
            <a:off x="713677" y="2345521"/>
            <a:ext cx="10905893" cy="38850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68173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9999C-FD73-B540-AF58-9760E28DB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84"/>
          <a:stretch/>
        </p:blipFill>
        <p:spPr>
          <a:xfrm>
            <a:off x="590277" y="472513"/>
            <a:ext cx="5190816" cy="28032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6B0A8B-171F-6D4B-B73B-D987B1C3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5" b="33929"/>
          <a:stretch/>
        </p:blipFill>
        <p:spPr>
          <a:xfrm>
            <a:off x="590277" y="3513142"/>
            <a:ext cx="5190816" cy="2803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5E9DF3-861C-0A46-8E23-81BA7D116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09"/>
          <a:stretch/>
        </p:blipFill>
        <p:spPr>
          <a:xfrm>
            <a:off x="6031873" y="3513141"/>
            <a:ext cx="5190816" cy="2916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9B13E0-2DA9-324E-9151-6F4C80B22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45"/>
          <a:stretch/>
        </p:blipFill>
        <p:spPr>
          <a:xfrm>
            <a:off x="9524215" y="472513"/>
            <a:ext cx="2219052" cy="37565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DDD303-80CD-8F40-A7E2-55794E05D29E}"/>
              </a:ext>
            </a:extLst>
          </p:cNvPr>
          <p:cNvSpPr txBox="1">
            <a:spLocks/>
          </p:cNvSpPr>
          <p:nvPr/>
        </p:nvSpPr>
        <p:spPr>
          <a:xfrm>
            <a:off x="5966768" y="519909"/>
            <a:ext cx="3371771" cy="2755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Initially looked at Median AQI vs. Unemployment, GDP, and GDP per Capita ignoring year or location.</a:t>
            </a:r>
          </a:p>
          <a:p>
            <a:r>
              <a:rPr lang="en-US" dirty="0"/>
              <a:t>There were no obvious trends yet (except possibly a Gaussian Distribution).</a:t>
            </a:r>
          </a:p>
          <a:p>
            <a:r>
              <a:rPr lang="en-US" dirty="0"/>
              <a:t>I still decided to look at the other air pollution metrics to make sure there were no patterns.</a:t>
            </a:r>
          </a:p>
        </p:txBody>
      </p:sp>
    </p:spTree>
    <p:extLst>
      <p:ext uri="{BB962C8B-B14F-4D97-AF65-F5344CB8AC3E}">
        <p14:creationId xmlns:p14="http://schemas.microsoft.com/office/powerpoint/2010/main" val="55369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9999C-FD73-B540-AF58-9760E28DB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84"/>
          <a:stretch/>
        </p:blipFill>
        <p:spPr>
          <a:xfrm>
            <a:off x="590277" y="472513"/>
            <a:ext cx="5190816" cy="28032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6B0A8B-171F-6D4B-B73B-D987B1C3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5" b="33929"/>
          <a:stretch/>
        </p:blipFill>
        <p:spPr>
          <a:xfrm>
            <a:off x="590277" y="3513142"/>
            <a:ext cx="5190816" cy="2803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5E9DF3-861C-0A46-8E23-81BA7D116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09"/>
          <a:stretch/>
        </p:blipFill>
        <p:spPr>
          <a:xfrm>
            <a:off x="6031873" y="3513141"/>
            <a:ext cx="5190816" cy="2916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9B13E0-2DA9-324E-9151-6F4C80B22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45"/>
          <a:stretch/>
        </p:blipFill>
        <p:spPr>
          <a:xfrm>
            <a:off x="9524215" y="472513"/>
            <a:ext cx="2219052" cy="37565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DDD303-80CD-8F40-A7E2-55794E05D29E}"/>
              </a:ext>
            </a:extLst>
          </p:cNvPr>
          <p:cNvSpPr txBox="1">
            <a:spLocks/>
          </p:cNvSpPr>
          <p:nvPr/>
        </p:nvSpPr>
        <p:spPr>
          <a:xfrm>
            <a:off x="5966768" y="519910"/>
            <a:ext cx="3371771" cy="275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Initially looked at Median AQI vs. Unemployment, GDP, and GDP per Capita ignoring year or location.</a:t>
            </a:r>
          </a:p>
          <a:p>
            <a:r>
              <a:rPr lang="en-US" dirty="0"/>
              <a:t>There were no obvious trends yet (except possibly a Gaussian Distribution).</a:t>
            </a:r>
          </a:p>
          <a:p>
            <a:r>
              <a:rPr lang="en-US" dirty="0"/>
              <a:t>I still decided to look at the other air pollution metrics to make sure there were no patterns.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A49CF5-2FEB-CA4D-8651-C15FCE761DFD}"/>
              </a:ext>
            </a:extLst>
          </p:cNvPr>
          <p:cNvSpPr txBox="1">
            <a:spLocks/>
          </p:cNvSpPr>
          <p:nvPr/>
        </p:nvSpPr>
        <p:spPr>
          <a:xfrm>
            <a:off x="1363175" y="3648071"/>
            <a:ext cx="1480650" cy="64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 Gaussian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9781846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F966A-AC18-DB45-8DCF-F14B1863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8" y="442918"/>
            <a:ext cx="3906912" cy="6415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14B31-61A3-8241-871C-4853879DC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66" y="442918"/>
            <a:ext cx="3915909" cy="6415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85F5B-1AB7-A34C-9966-9795A47D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275" y="442918"/>
            <a:ext cx="3915910" cy="64150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898D63-BFF7-0849-B1F5-F19296A692DA}"/>
              </a:ext>
            </a:extLst>
          </p:cNvPr>
          <p:cNvSpPr txBox="1"/>
          <p:nvPr/>
        </p:nvSpPr>
        <p:spPr>
          <a:xfrm>
            <a:off x="535501" y="142797"/>
            <a:ext cx="351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CO National Standard = 9 ppm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ABD91-40B0-434E-9D8C-9251CF8DBDEA}"/>
              </a:ext>
            </a:extLst>
          </p:cNvPr>
          <p:cNvSpPr txBox="1"/>
          <p:nvPr/>
        </p:nvSpPr>
        <p:spPr>
          <a:xfrm>
            <a:off x="4232756" y="142797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NO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 National Standard = 0.053</a:t>
            </a:r>
            <a:r>
              <a:rPr lang="en-US" sz="1600" dirty="0"/>
              <a:t> </a:t>
            </a:r>
            <a:r>
              <a:rPr lang="en-US" sz="1600" b="1" i="1" dirty="0"/>
              <a:t>ppm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31EE0-4F5A-CC43-8A93-CE81269F50DC}"/>
              </a:ext>
            </a:extLst>
          </p:cNvPr>
          <p:cNvSpPr txBox="1"/>
          <p:nvPr/>
        </p:nvSpPr>
        <p:spPr>
          <a:xfrm>
            <a:off x="8153611" y="142797"/>
            <a:ext cx="3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O</a:t>
            </a:r>
            <a:r>
              <a:rPr lang="en-US" sz="1600" b="1" i="1" baseline="-25000" dirty="0"/>
              <a:t>3</a:t>
            </a:r>
            <a:r>
              <a:rPr lang="en-US" sz="1600" b="1" i="1" dirty="0"/>
              <a:t> National Standard = 0.070 ppm  </a:t>
            </a:r>
          </a:p>
        </p:txBody>
      </p:sp>
    </p:spTree>
    <p:extLst>
      <p:ext uri="{BB962C8B-B14F-4D97-AF65-F5344CB8AC3E}">
        <p14:creationId xmlns:p14="http://schemas.microsoft.com/office/powerpoint/2010/main" val="426644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F966A-AC18-DB45-8DCF-F14B1863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8" y="442918"/>
            <a:ext cx="3906912" cy="6415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14B31-61A3-8241-871C-4853879DC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66" y="442918"/>
            <a:ext cx="3915909" cy="6415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85F5B-1AB7-A34C-9966-9795A47D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275" y="442918"/>
            <a:ext cx="3915910" cy="64150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898D63-BFF7-0849-B1F5-F19296A692DA}"/>
              </a:ext>
            </a:extLst>
          </p:cNvPr>
          <p:cNvSpPr txBox="1"/>
          <p:nvPr/>
        </p:nvSpPr>
        <p:spPr>
          <a:xfrm>
            <a:off x="535501" y="142797"/>
            <a:ext cx="351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CO National Standard = 9 ppm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ABD91-40B0-434E-9D8C-9251CF8DBDEA}"/>
              </a:ext>
            </a:extLst>
          </p:cNvPr>
          <p:cNvSpPr txBox="1"/>
          <p:nvPr/>
        </p:nvSpPr>
        <p:spPr>
          <a:xfrm>
            <a:off x="4232756" y="142797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NO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 National Standard = 0.053</a:t>
            </a:r>
            <a:r>
              <a:rPr lang="en-US" sz="1600" dirty="0"/>
              <a:t> </a:t>
            </a:r>
            <a:r>
              <a:rPr lang="en-US" sz="1600" b="1" i="1" dirty="0"/>
              <a:t>ppm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31EE0-4F5A-CC43-8A93-CE81269F50DC}"/>
              </a:ext>
            </a:extLst>
          </p:cNvPr>
          <p:cNvSpPr txBox="1"/>
          <p:nvPr/>
        </p:nvSpPr>
        <p:spPr>
          <a:xfrm>
            <a:off x="8153611" y="142797"/>
            <a:ext cx="3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O</a:t>
            </a:r>
            <a:r>
              <a:rPr lang="en-US" sz="1600" b="1" i="1" baseline="-25000" dirty="0"/>
              <a:t>3</a:t>
            </a:r>
            <a:r>
              <a:rPr lang="en-US" sz="1600" b="1" i="1" dirty="0"/>
              <a:t> National Standard = 0.070 ppm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1166EE-9ACB-3C49-A4B7-4A5EB571EF95}"/>
              </a:ext>
            </a:extLst>
          </p:cNvPr>
          <p:cNvSpPr txBox="1">
            <a:spLocks/>
          </p:cNvSpPr>
          <p:nvPr/>
        </p:nvSpPr>
        <p:spPr>
          <a:xfrm>
            <a:off x="10391246" y="2655884"/>
            <a:ext cx="1480650" cy="64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 Gaussian Distribution?</a:t>
            </a:r>
          </a:p>
        </p:txBody>
      </p:sp>
    </p:spTree>
    <p:extLst>
      <p:ext uri="{BB962C8B-B14F-4D97-AF65-F5344CB8AC3E}">
        <p14:creationId xmlns:p14="http://schemas.microsoft.com/office/powerpoint/2010/main" val="423468703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41ABD91-40B0-434E-9D8C-9251CF8DBDEA}"/>
              </a:ext>
            </a:extLst>
          </p:cNvPr>
          <p:cNvSpPr txBox="1"/>
          <p:nvPr/>
        </p:nvSpPr>
        <p:spPr>
          <a:xfrm>
            <a:off x="275846" y="128429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 National Standard = 75 ppb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31EE0-4F5A-CC43-8A93-CE81269F50DC}"/>
              </a:ext>
            </a:extLst>
          </p:cNvPr>
          <p:cNvSpPr txBox="1"/>
          <p:nvPr/>
        </p:nvSpPr>
        <p:spPr>
          <a:xfrm>
            <a:off x="8198376" y="138127"/>
            <a:ext cx="3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10 National Standard = </a:t>
            </a:r>
            <a:r>
              <a:rPr lang="el-GR" sz="1600" b="1" i="1" dirty="0"/>
              <a:t>150 μ</a:t>
            </a:r>
            <a:r>
              <a:rPr lang="en-US" sz="1600" b="1" i="1" dirty="0"/>
              <a:t>g/m³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98650-1FBB-2241-8763-388E41D8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0" y="424197"/>
            <a:ext cx="3892450" cy="637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616F6-3306-3C46-A1ED-03F82EF9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61" y="424197"/>
            <a:ext cx="3892447" cy="6376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11E7F-8857-2545-BEEA-540E381D59EE}"/>
              </a:ext>
            </a:extLst>
          </p:cNvPr>
          <p:cNvSpPr txBox="1"/>
          <p:nvPr/>
        </p:nvSpPr>
        <p:spPr>
          <a:xfrm>
            <a:off x="4111150" y="133278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2.5 National Standard = </a:t>
            </a:r>
            <a:r>
              <a:rPr lang="el-GR" sz="1600" b="1" i="1" dirty="0"/>
              <a:t>12 μ</a:t>
            </a:r>
            <a:r>
              <a:rPr lang="en-US" sz="1600" b="1" i="1" dirty="0"/>
              <a:t>g/m³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0B425-B792-A341-9E80-E14DE93C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97" y="448015"/>
            <a:ext cx="3892447" cy="63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0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41ABD91-40B0-434E-9D8C-9251CF8DBDEA}"/>
              </a:ext>
            </a:extLst>
          </p:cNvPr>
          <p:cNvSpPr txBox="1"/>
          <p:nvPr/>
        </p:nvSpPr>
        <p:spPr>
          <a:xfrm>
            <a:off x="275846" y="128429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 National Standard = 75 ppb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31EE0-4F5A-CC43-8A93-CE81269F50DC}"/>
              </a:ext>
            </a:extLst>
          </p:cNvPr>
          <p:cNvSpPr txBox="1"/>
          <p:nvPr/>
        </p:nvSpPr>
        <p:spPr>
          <a:xfrm>
            <a:off x="8198376" y="138127"/>
            <a:ext cx="3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10 National Standard = </a:t>
            </a:r>
            <a:r>
              <a:rPr lang="el-GR" sz="1600" b="1" i="1" dirty="0"/>
              <a:t>150 μ</a:t>
            </a:r>
            <a:r>
              <a:rPr lang="en-US" sz="1600" b="1" i="1" dirty="0"/>
              <a:t>g/m³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98650-1FBB-2241-8763-388E41D8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0" y="424197"/>
            <a:ext cx="3892450" cy="637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616F6-3306-3C46-A1ED-03F82EF9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61" y="424197"/>
            <a:ext cx="3892447" cy="6376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11E7F-8857-2545-BEEA-540E381D59EE}"/>
              </a:ext>
            </a:extLst>
          </p:cNvPr>
          <p:cNvSpPr txBox="1"/>
          <p:nvPr/>
        </p:nvSpPr>
        <p:spPr>
          <a:xfrm>
            <a:off x="4111150" y="133278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2.5 National Standard = </a:t>
            </a:r>
            <a:r>
              <a:rPr lang="el-GR" sz="1600" b="1" i="1" dirty="0"/>
              <a:t>12 μ</a:t>
            </a:r>
            <a:r>
              <a:rPr lang="en-US" sz="1600" b="1" i="1" dirty="0"/>
              <a:t>g/m³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0B425-B792-A341-9E80-E14DE93C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97" y="448015"/>
            <a:ext cx="3892447" cy="63766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EF5BEC-BAD6-5B4C-A8F6-70D620BE3750}"/>
              </a:ext>
            </a:extLst>
          </p:cNvPr>
          <p:cNvSpPr txBox="1">
            <a:spLocks/>
          </p:cNvSpPr>
          <p:nvPr/>
        </p:nvSpPr>
        <p:spPr>
          <a:xfrm>
            <a:off x="4602673" y="2584448"/>
            <a:ext cx="1480650" cy="64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 Gaussian Distribution?</a:t>
            </a:r>
          </a:p>
        </p:txBody>
      </p:sp>
    </p:spTree>
    <p:extLst>
      <p:ext uri="{BB962C8B-B14F-4D97-AF65-F5344CB8AC3E}">
        <p14:creationId xmlns:p14="http://schemas.microsoft.com/office/powerpoint/2010/main" val="150851562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41ABD91-40B0-434E-9D8C-9251CF8DBDEA}"/>
              </a:ext>
            </a:extLst>
          </p:cNvPr>
          <p:cNvSpPr txBox="1"/>
          <p:nvPr/>
        </p:nvSpPr>
        <p:spPr>
          <a:xfrm>
            <a:off x="275846" y="128429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 National Standard = 75 ppb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31EE0-4F5A-CC43-8A93-CE81269F50DC}"/>
              </a:ext>
            </a:extLst>
          </p:cNvPr>
          <p:cNvSpPr txBox="1"/>
          <p:nvPr/>
        </p:nvSpPr>
        <p:spPr>
          <a:xfrm>
            <a:off x="8198376" y="138127"/>
            <a:ext cx="3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10 National Standard = </a:t>
            </a:r>
            <a:r>
              <a:rPr lang="el-GR" sz="1600" b="1" i="1" dirty="0"/>
              <a:t>150 μ</a:t>
            </a:r>
            <a:r>
              <a:rPr lang="en-US" sz="1600" b="1" i="1" dirty="0"/>
              <a:t>g/m³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98650-1FBB-2241-8763-388E41D8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0" y="424197"/>
            <a:ext cx="3892450" cy="637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616F6-3306-3C46-A1ED-03F82EF9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61" y="424197"/>
            <a:ext cx="3892447" cy="6376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11E7F-8857-2545-BEEA-540E381D59EE}"/>
              </a:ext>
            </a:extLst>
          </p:cNvPr>
          <p:cNvSpPr txBox="1"/>
          <p:nvPr/>
        </p:nvSpPr>
        <p:spPr>
          <a:xfrm>
            <a:off x="4111150" y="133278"/>
            <a:ext cx="408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PM 2.5 National Standard = </a:t>
            </a:r>
            <a:r>
              <a:rPr lang="el-GR" sz="1600" b="1" i="1" dirty="0"/>
              <a:t>12 μ</a:t>
            </a:r>
            <a:r>
              <a:rPr lang="en-US" sz="1600" b="1" i="1" dirty="0"/>
              <a:t>g/m³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0B425-B792-A341-9E80-E14DE93C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97" y="448015"/>
            <a:ext cx="3892447" cy="63766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EF5BEC-BAD6-5B4C-A8F6-70D620BE3750}"/>
              </a:ext>
            </a:extLst>
          </p:cNvPr>
          <p:cNvSpPr txBox="1">
            <a:spLocks/>
          </p:cNvSpPr>
          <p:nvPr/>
        </p:nvSpPr>
        <p:spPr>
          <a:xfrm>
            <a:off x="4602673" y="2584448"/>
            <a:ext cx="1480650" cy="64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 Gaussian Distribution?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33F0CE-9A81-AB4A-BF29-AB8C44EECB96}"/>
              </a:ext>
            </a:extLst>
          </p:cNvPr>
          <p:cNvSpPr/>
          <p:nvPr/>
        </p:nvSpPr>
        <p:spPr>
          <a:xfrm>
            <a:off x="275846" y="5714850"/>
            <a:ext cx="8768142" cy="87153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9234B-B1C4-4D43-A8D8-E9E330618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67" y="5786285"/>
            <a:ext cx="8623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679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72372" y="93886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2407-D8FA-4C41-A91B-8E67AF97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4" y="640499"/>
            <a:ext cx="4799366" cy="279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9AC6B-3621-EB40-AC10-D69D62BB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7" y="676901"/>
            <a:ext cx="4679471" cy="2768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Farmington, NM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2CD1A-45AD-AC46-A0D7-30744D52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67" y="3990449"/>
            <a:ext cx="4679471" cy="276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324285" y="3475943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Allentown-Bethlehem</a:t>
            </a:r>
          </a:p>
          <a:p>
            <a:pPr algn="ctr"/>
            <a:r>
              <a:rPr lang="en-US" b="1" i="1" dirty="0"/>
              <a:t>-Easton, PA-NJ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709743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Unemployment Rate and Median AQI?</a:t>
            </a:r>
          </a:p>
        </p:txBody>
      </p:sp>
    </p:spTree>
    <p:extLst>
      <p:ext uri="{BB962C8B-B14F-4D97-AF65-F5344CB8AC3E}">
        <p14:creationId xmlns:p14="http://schemas.microsoft.com/office/powerpoint/2010/main" val="258436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5AC7D1-EAA9-48F5-B509-60A7F50BF7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6320AF9-619A-4175-865B-5663E1AEF4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3B6EC6-D752-4EE7-908B-F8F19E8C7F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ECD4E8-AD3E-4228-82A2-9461958EA94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032553A-72E8-4B0D-8405-FF9771C9A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F9D6ACB-2FF4-49F9-978A-E0D5327FC6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2BFA2A-77A0-4F60-A32A-685681C848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813AF-55F7-E443-8494-CE9E1873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205B-20B6-D64C-A025-6C91515B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96" y="427566"/>
            <a:ext cx="5511296" cy="5404640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Air pollution caused by energy production in the US caused at least $131 billion in damages in the year 2011 alone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With $131 billion, you could afford to give every man, woman, and child in Canada $3,638.89.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6732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72372" y="93886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2407-D8FA-4C41-A91B-8E67AF97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4" y="640499"/>
            <a:ext cx="4799366" cy="279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9AC6B-3621-EB40-AC10-D69D62BB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7" y="676901"/>
            <a:ext cx="4679471" cy="2768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Farmington, NM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2CD1A-45AD-AC46-A0D7-30744D52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67" y="3990449"/>
            <a:ext cx="4679471" cy="276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324285" y="3475943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Allentown-Bethlehem</a:t>
            </a:r>
          </a:p>
          <a:p>
            <a:pPr algn="ctr"/>
            <a:r>
              <a:rPr lang="en-US" b="1" i="1" dirty="0"/>
              <a:t>-Easton, PA-NJ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709743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Unemployment Rate and Median AQI?</a:t>
            </a:r>
          </a:p>
          <a:p>
            <a:pPr lvl="1"/>
            <a:r>
              <a:rPr lang="en-US" dirty="0"/>
              <a:t>Some cities show a large positive correlation!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866932" y="370885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</p:spTree>
    <p:extLst>
      <p:ext uri="{BB962C8B-B14F-4D97-AF65-F5344CB8AC3E}">
        <p14:creationId xmlns:p14="http://schemas.microsoft.com/office/powerpoint/2010/main" val="15605709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72372" y="93886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2407-D8FA-4C41-A91B-8E67AF97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4" y="640499"/>
            <a:ext cx="4799366" cy="279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9AC6B-3621-EB40-AC10-D69D62BB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7" y="676901"/>
            <a:ext cx="4679471" cy="2768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Farmington, NM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2CD1A-45AD-AC46-A0D7-30744D52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67" y="3990449"/>
            <a:ext cx="4679471" cy="276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324285" y="3475943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Allentown-Bethlehem</a:t>
            </a:r>
          </a:p>
          <a:p>
            <a:pPr algn="ctr"/>
            <a:r>
              <a:rPr lang="en-US" b="1" i="1" dirty="0"/>
              <a:t>-Easton, PA-NJ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709743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Unemployment Rate and Median AQI?</a:t>
            </a:r>
          </a:p>
          <a:p>
            <a:pPr lvl="1"/>
            <a:r>
              <a:rPr lang="en-US" dirty="0"/>
              <a:t>Some cities show a large positive correlation!</a:t>
            </a:r>
          </a:p>
          <a:p>
            <a:pPr lvl="1"/>
            <a:r>
              <a:rPr lang="en-US" dirty="0"/>
              <a:t>Others show a large negative correlation.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866932" y="370885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706614" y="39447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-0.7172</a:t>
            </a:r>
          </a:p>
        </p:txBody>
      </p:sp>
    </p:spTree>
    <p:extLst>
      <p:ext uri="{BB962C8B-B14F-4D97-AF65-F5344CB8AC3E}">
        <p14:creationId xmlns:p14="http://schemas.microsoft.com/office/powerpoint/2010/main" val="300059093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72372" y="93886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2407-D8FA-4C41-A91B-8E67AF97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4" y="640499"/>
            <a:ext cx="4799366" cy="279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9AC6B-3621-EB40-AC10-D69D62BB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7" y="676901"/>
            <a:ext cx="4679471" cy="2768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Farmington, NM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2CD1A-45AD-AC46-A0D7-30744D52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67" y="3990449"/>
            <a:ext cx="4679471" cy="276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324285" y="3475943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Allentown-Bethlehem</a:t>
            </a:r>
          </a:p>
          <a:p>
            <a:pPr algn="ctr"/>
            <a:r>
              <a:rPr lang="en-US" b="1" i="1" dirty="0"/>
              <a:t>-Easton, PA-NJ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709743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Unemployment Rate and Median AQI?</a:t>
            </a:r>
          </a:p>
          <a:p>
            <a:pPr lvl="1"/>
            <a:r>
              <a:rPr lang="en-US" dirty="0"/>
              <a:t>Some cities show a large positive correlation!</a:t>
            </a:r>
          </a:p>
          <a:p>
            <a:pPr lvl="1"/>
            <a:r>
              <a:rPr lang="en-US" dirty="0"/>
              <a:t>Others show a large negative correlation.</a:t>
            </a:r>
          </a:p>
          <a:p>
            <a:pPr lvl="1"/>
            <a:r>
              <a:rPr lang="en-US" dirty="0"/>
              <a:t>And some show no correlation at all.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866932" y="370885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706614" y="39447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-0.7172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3A963-A4F4-984B-9F46-548A5DABE661}"/>
              </a:ext>
            </a:extLst>
          </p:cNvPr>
          <p:cNvSpPr/>
          <p:nvPr/>
        </p:nvSpPr>
        <p:spPr>
          <a:xfrm>
            <a:off x="8693013" y="3722226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-3.548 e-17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601046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72372" y="93886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2407-D8FA-4C41-A91B-8E67AF97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4" y="640499"/>
            <a:ext cx="4799366" cy="279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9AC6B-3621-EB40-AC10-D69D62BB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7" y="676901"/>
            <a:ext cx="4679471" cy="2768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Farmington, NM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2CD1A-45AD-AC46-A0D7-30744D52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67" y="3990449"/>
            <a:ext cx="4679471" cy="2768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324285" y="3475943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Allentown-Bethlehem</a:t>
            </a:r>
          </a:p>
          <a:p>
            <a:pPr algn="ctr"/>
            <a:r>
              <a:rPr lang="en-US" b="1" i="1" dirty="0"/>
              <a:t>-Easton, PA-NJ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709743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Unemployment Rate and Median AQI?</a:t>
            </a:r>
          </a:p>
          <a:p>
            <a:pPr lvl="1"/>
            <a:r>
              <a:rPr lang="en-US" dirty="0"/>
              <a:t>Some cities show a large positive correlation!</a:t>
            </a:r>
          </a:p>
          <a:p>
            <a:pPr lvl="1"/>
            <a:r>
              <a:rPr lang="en-US" dirty="0"/>
              <a:t>Others show a large negative correlation.</a:t>
            </a:r>
          </a:p>
          <a:p>
            <a:pPr lvl="1"/>
            <a:r>
              <a:rPr lang="en-US" dirty="0"/>
              <a:t>And some show no correlation at all. </a:t>
            </a:r>
          </a:p>
          <a:p>
            <a:pPr lvl="1"/>
            <a:r>
              <a:rPr lang="en-US" dirty="0"/>
              <a:t>In general across the US, there is practically no correlation at all.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866932" y="370885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706614" y="39447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-0.7172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3A963-A4F4-984B-9F46-548A5DABE661}"/>
              </a:ext>
            </a:extLst>
          </p:cNvPr>
          <p:cNvSpPr/>
          <p:nvPr/>
        </p:nvSpPr>
        <p:spPr>
          <a:xfrm>
            <a:off x="8693013" y="3722226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-3.548 e-17</a:t>
            </a:r>
          </a:p>
          <a:p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08B29-74D7-484A-9CAA-FEF014CCEDD6}"/>
              </a:ext>
            </a:extLst>
          </p:cNvPr>
          <p:cNvSpPr/>
          <p:nvPr/>
        </p:nvSpPr>
        <p:spPr>
          <a:xfrm>
            <a:off x="2073042" y="6329532"/>
            <a:ext cx="2503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Overall 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</p:spTree>
    <p:extLst>
      <p:ext uri="{BB962C8B-B14F-4D97-AF65-F5344CB8AC3E}">
        <p14:creationId xmlns:p14="http://schemas.microsoft.com/office/powerpoint/2010/main" val="317647835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69592" y="362362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Amarillo, TX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St. Louis, MO-IL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595840" y="3714730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Janesville-Beloit, WI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524001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GDP and Median AQI?</a:t>
            </a:r>
          </a:p>
          <a:p>
            <a:pPr lvl="1"/>
            <a:r>
              <a:rPr lang="en-US" dirty="0"/>
              <a:t>We see the same story as last time, however GDP may not be the best variable to look at. </a:t>
            </a:r>
          </a:p>
          <a:p>
            <a:pPr lvl="1"/>
            <a:r>
              <a:rPr lang="en-US" dirty="0"/>
              <a:t>GDP in general has increased across the country since 2007.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552602" y="370885"/>
            <a:ext cx="304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0.8599</a:t>
            </a:r>
          </a:p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706614" y="394473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-0.9524</a:t>
            </a:r>
          </a:p>
          <a:p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3A963-A4F4-984B-9F46-548A5DABE661}"/>
              </a:ext>
            </a:extLst>
          </p:cNvPr>
          <p:cNvSpPr/>
          <p:nvPr/>
        </p:nvSpPr>
        <p:spPr>
          <a:xfrm>
            <a:off x="9025299" y="3715038"/>
            <a:ext cx="1446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0.0027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F44E3-01E6-E946-827F-A0784996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74" y="676901"/>
            <a:ext cx="4920537" cy="2799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BE1C-65EE-3445-8EF1-E49CA320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443" y="676902"/>
            <a:ext cx="4970495" cy="282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9A5E5-B29B-8A47-8DC8-DB648FFA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038" y="3972895"/>
            <a:ext cx="4813900" cy="28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3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C421E-9970-DE49-9295-C7B1CB0D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72" y="329713"/>
            <a:ext cx="10709084" cy="66298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0D6A56-DBF9-0F40-8595-9024A94CD35E}"/>
              </a:ext>
            </a:extLst>
          </p:cNvPr>
          <p:cNvSpPr txBox="1"/>
          <p:nvPr/>
        </p:nvSpPr>
        <p:spPr>
          <a:xfrm>
            <a:off x="4151311" y="129658"/>
            <a:ext cx="52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Average GDP Across all CBSA’s vs. Time</a:t>
            </a:r>
          </a:p>
        </p:txBody>
      </p:sp>
    </p:spTree>
    <p:extLst>
      <p:ext uri="{BB962C8B-B14F-4D97-AF65-F5344CB8AC3E}">
        <p14:creationId xmlns:p14="http://schemas.microsoft.com/office/powerpoint/2010/main" val="85162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C421E-9970-DE49-9295-C7B1CB0D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72" y="329713"/>
            <a:ext cx="10709084" cy="66298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0D6A56-DBF9-0F40-8595-9024A94CD35E}"/>
              </a:ext>
            </a:extLst>
          </p:cNvPr>
          <p:cNvSpPr txBox="1"/>
          <p:nvPr/>
        </p:nvSpPr>
        <p:spPr>
          <a:xfrm>
            <a:off x="4151311" y="129658"/>
            <a:ext cx="52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Average GDP Across all CBSA’s vs.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BE041-8E71-1A43-B56B-EF2154AC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781778"/>
            <a:ext cx="3567668" cy="23812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5EA9EC-CA64-DE49-8A93-F75E98E7E224}"/>
              </a:ext>
            </a:extLst>
          </p:cNvPr>
          <p:cNvSpPr/>
          <p:nvPr/>
        </p:nvSpPr>
        <p:spPr>
          <a:xfrm>
            <a:off x="3872089" y="4696179"/>
            <a:ext cx="1275644" cy="1275644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504A7C-828B-834A-853C-305D4F48EC1D}"/>
              </a:ext>
            </a:extLst>
          </p:cNvPr>
          <p:cNvCxnSpPr>
            <a:stCxn id="4" idx="0"/>
          </p:cNvCxnSpPr>
          <p:nvPr/>
        </p:nvCxnSpPr>
        <p:spPr>
          <a:xfrm flipV="1">
            <a:off x="4509911" y="3781778"/>
            <a:ext cx="2957689" cy="91440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9A748A-1A82-974B-ABF3-329FF1965CFB}"/>
              </a:ext>
            </a:extLst>
          </p:cNvPr>
          <p:cNvCxnSpPr>
            <a:cxnSpLocks/>
          </p:cNvCxnSpPr>
          <p:nvPr/>
        </p:nvCxnSpPr>
        <p:spPr>
          <a:xfrm>
            <a:off x="4509911" y="5971824"/>
            <a:ext cx="2957689" cy="177092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69592" y="362362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Amarillo, TX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777881" y="39971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St. Louis, MO-IL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595840" y="3714730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Janesville-Beloit, WI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90870" y="3524001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GDP and Median AQI?</a:t>
            </a:r>
          </a:p>
          <a:p>
            <a:pPr lvl="1"/>
            <a:r>
              <a:rPr lang="en-US" dirty="0"/>
              <a:t>We see the same story as last time, however GDP may not be the best variable to look at. </a:t>
            </a:r>
          </a:p>
          <a:p>
            <a:pPr lvl="1"/>
            <a:r>
              <a:rPr lang="en-US" dirty="0"/>
              <a:t>GDP in general has increased across the country since 2008.</a:t>
            </a:r>
          </a:p>
          <a:p>
            <a:pPr lvl="1"/>
            <a:r>
              <a:rPr lang="en-US" dirty="0"/>
              <a:t>In general across the US, there is a weak to moderate negative correlation (this is likely biased by the nature of the GDP data).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552602" y="370885"/>
            <a:ext cx="304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0.8599</a:t>
            </a:r>
          </a:p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706614" y="394473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-0.9524</a:t>
            </a:r>
          </a:p>
          <a:p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3A963-A4F4-984B-9F46-548A5DABE661}"/>
              </a:ext>
            </a:extLst>
          </p:cNvPr>
          <p:cNvSpPr/>
          <p:nvPr/>
        </p:nvSpPr>
        <p:spPr>
          <a:xfrm>
            <a:off x="9025299" y="3715038"/>
            <a:ext cx="1446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0.0027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08B29-74D7-484A-9CAA-FEF014CCEDD6}"/>
              </a:ext>
            </a:extLst>
          </p:cNvPr>
          <p:cNvSpPr/>
          <p:nvPr/>
        </p:nvSpPr>
        <p:spPr>
          <a:xfrm>
            <a:off x="2073042" y="6220007"/>
            <a:ext cx="2503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Overall 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-0.3454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F44E3-01E6-E946-827F-A0784996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74" y="676901"/>
            <a:ext cx="4920537" cy="2799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BE1C-65EE-3445-8EF1-E49CA320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443" y="676902"/>
            <a:ext cx="4970495" cy="282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9A5E5-B29B-8A47-8DC8-DB648FFA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038" y="3972895"/>
            <a:ext cx="4813900" cy="28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34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98168" y="362362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Lincoln, 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8CA49-AA56-D148-AA79-0766E9F3D5FB}"/>
              </a:ext>
            </a:extLst>
          </p:cNvPr>
          <p:cNvSpPr/>
          <p:nvPr/>
        </p:nvSpPr>
        <p:spPr>
          <a:xfrm>
            <a:off x="6977906" y="399714"/>
            <a:ext cx="1529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Prescott, AZ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33BE-4237-E340-AA0B-8C85D4D5EA19}"/>
              </a:ext>
            </a:extLst>
          </p:cNvPr>
          <p:cNvSpPr txBox="1"/>
          <p:nvPr/>
        </p:nvSpPr>
        <p:spPr>
          <a:xfrm>
            <a:off x="5695855" y="3714730"/>
            <a:ext cx="434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Lewiston, ID-WA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2C737E0-C523-9E45-A4AC-D2FAE5B51917}"/>
              </a:ext>
            </a:extLst>
          </p:cNvPr>
          <p:cNvSpPr txBox="1">
            <a:spLocks/>
          </p:cNvSpPr>
          <p:nvPr/>
        </p:nvSpPr>
        <p:spPr>
          <a:xfrm>
            <a:off x="742247" y="3923132"/>
            <a:ext cx="5067573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there a correlation between GDP </a:t>
            </a:r>
            <a:r>
              <a:rPr lang="en-US" i="1" dirty="0"/>
              <a:t>per capita</a:t>
            </a:r>
            <a:r>
              <a:rPr lang="en-US" dirty="0"/>
              <a:t> and Median AQI?</a:t>
            </a:r>
          </a:p>
          <a:p>
            <a:pPr lvl="1"/>
            <a:r>
              <a:rPr lang="en-US" dirty="0"/>
              <a:t>Again the same story, but this time GDP per capita is </a:t>
            </a:r>
            <a:r>
              <a:rPr lang="en-US" i="1" dirty="0"/>
              <a:t>not </a:t>
            </a:r>
            <a:r>
              <a:rPr lang="en-US" dirty="0"/>
              <a:t>generally increasing.</a:t>
            </a:r>
          </a:p>
          <a:p>
            <a:pPr lvl="1"/>
            <a:r>
              <a:rPr lang="en-US" dirty="0"/>
              <a:t>In general across the US, there is a virtually no correlation.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8518-842F-0A4A-BCBC-24FC65F6B33E}"/>
              </a:ext>
            </a:extLst>
          </p:cNvPr>
          <p:cNvSpPr txBox="1"/>
          <p:nvPr/>
        </p:nvSpPr>
        <p:spPr>
          <a:xfrm>
            <a:off x="2552602" y="370885"/>
            <a:ext cx="304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0.9196</a:t>
            </a:r>
          </a:p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69A05-596D-564C-AD07-BFE674DD2A6B}"/>
              </a:ext>
            </a:extLst>
          </p:cNvPr>
          <p:cNvSpPr/>
          <p:nvPr/>
        </p:nvSpPr>
        <p:spPr>
          <a:xfrm>
            <a:off x="8592311" y="394473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-0.9630</a:t>
            </a:r>
          </a:p>
          <a:p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3A963-A4F4-984B-9F46-548A5DABE661}"/>
              </a:ext>
            </a:extLst>
          </p:cNvPr>
          <p:cNvSpPr/>
          <p:nvPr/>
        </p:nvSpPr>
        <p:spPr>
          <a:xfrm>
            <a:off x="8839560" y="3715038"/>
            <a:ext cx="1446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0.0002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08B29-74D7-484A-9CAA-FEF014CCEDD6}"/>
              </a:ext>
            </a:extLst>
          </p:cNvPr>
          <p:cNvSpPr/>
          <p:nvPr/>
        </p:nvSpPr>
        <p:spPr>
          <a:xfrm>
            <a:off x="1932543" y="5770416"/>
            <a:ext cx="2503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Overall 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78233D-C969-AE4F-87DE-BEF3C08C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42" y="668789"/>
            <a:ext cx="4991430" cy="2789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6B03EF-BCC0-F843-A63F-8BD67F8C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20" y="668789"/>
            <a:ext cx="5186942" cy="2898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0EBF6A-40AD-B44E-822D-7AF6AC134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58" y="3978887"/>
            <a:ext cx="5104304" cy="28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31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</p:spTree>
    <p:extLst>
      <p:ext uri="{BB962C8B-B14F-4D97-AF65-F5344CB8AC3E}">
        <p14:creationId xmlns:p14="http://schemas.microsoft.com/office/powerpoint/2010/main" val="290274635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5AC7D1-EAA9-48F5-B509-60A7F50BF7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6320AF9-619A-4175-865B-5663E1AEF4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3B6EC6-D752-4EE7-908B-F8F19E8C7F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ECD4E8-AD3E-4228-82A2-9461958EA94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032553A-72E8-4B0D-8405-FF9771C9A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F9D6ACB-2FF4-49F9-978A-E0D5327FC6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2BFA2A-77A0-4F60-A32A-685681C848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813AF-55F7-E443-8494-CE9E1873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205B-20B6-D64C-A025-6C91515B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723331"/>
            <a:ext cx="5511296" cy="5404640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Air pollution caused by energy production in the US caused at least $131 billion in damages in the year 2011 alone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With $131 billion, you could afford to give every man, woman, and child in Canada $3,638.89.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 $131 billion is about 20% of the amount Congress spends annually on Defense ($737 billion).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2317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EDD5E7-A5A7-3545-9F9A-791C2509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2" y="2189068"/>
            <a:ext cx="2330979" cy="39899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i="1" dirty="0"/>
              <a:t>No</a:t>
            </a:r>
            <a:r>
              <a:rPr lang="en-US" b="1" i="1" dirty="0"/>
              <a:t> </a:t>
            </a:r>
            <a:r>
              <a:rPr lang="en-US" sz="1800" b="1" i="1" dirty="0"/>
              <a:t>Correlation</a:t>
            </a: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EE828-D240-5440-A5C0-052C32210E7D}"/>
              </a:ext>
            </a:extLst>
          </p:cNvPr>
          <p:cNvSpPr/>
          <p:nvPr/>
        </p:nvSpPr>
        <p:spPr>
          <a:xfrm>
            <a:off x="2545827" y="2588059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F0F34C-BC41-7D4D-8E9E-EC9FB8D24138}"/>
              </a:ext>
            </a:extLst>
          </p:cNvPr>
          <p:cNvSpPr/>
          <p:nvPr/>
        </p:nvSpPr>
        <p:spPr>
          <a:xfrm>
            <a:off x="714838" y="2588059"/>
            <a:ext cx="17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Per Capita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491E24-E130-0D4F-AE34-CCB9C4E18D3B}"/>
              </a:ext>
            </a:extLst>
          </p:cNvPr>
          <p:cNvSpPr/>
          <p:nvPr/>
        </p:nvSpPr>
        <p:spPr>
          <a:xfrm>
            <a:off x="2545827" y="3017518"/>
            <a:ext cx="16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D4B7FE-520C-7C49-B194-C5B394C984F3}"/>
              </a:ext>
            </a:extLst>
          </p:cNvPr>
          <p:cNvSpPr/>
          <p:nvPr/>
        </p:nvSpPr>
        <p:spPr>
          <a:xfrm>
            <a:off x="714838" y="3017518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Unemployment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573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EDD5E7-A5A7-3545-9F9A-791C2509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2" y="2189068"/>
            <a:ext cx="2330979" cy="39899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i="1" dirty="0"/>
              <a:t>No</a:t>
            </a:r>
            <a:r>
              <a:rPr lang="en-US" b="1" i="1" dirty="0"/>
              <a:t> </a:t>
            </a:r>
            <a:r>
              <a:rPr lang="en-US" sz="1800" b="1" i="1" dirty="0"/>
              <a:t>Correlation</a:t>
            </a: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EE828-D240-5440-A5C0-052C32210E7D}"/>
              </a:ext>
            </a:extLst>
          </p:cNvPr>
          <p:cNvSpPr/>
          <p:nvPr/>
        </p:nvSpPr>
        <p:spPr>
          <a:xfrm>
            <a:off x="2545827" y="2588059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F0F34C-BC41-7D4D-8E9E-EC9FB8D24138}"/>
              </a:ext>
            </a:extLst>
          </p:cNvPr>
          <p:cNvSpPr/>
          <p:nvPr/>
        </p:nvSpPr>
        <p:spPr>
          <a:xfrm>
            <a:off x="714838" y="2588059"/>
            <a:ext cx="17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Per Capita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491E24-E130-0D4F-AE34-CCB9C4E18D3B}"/>
              </a:ext>
            </a:extLst>
          </p:cNvPr>
          <p:cNvSpPr/>
          <p:nvPr/>
        </p:nvSpPr>
        <p:spPr>
          <a:xfrm>
            <a:off x="2545827" y="3017518"/>
            <a:ext cx="16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D4B7FE-520C-7C49-B194-C5B394C984F3}"/>
              </a:ext>
            </a:extLst>
          </p:cNvPr>
          <p:cNvSpPr/>
          <p:nvPr/>
        </p:nvSpPr>
        <p:spPr>
          <a:xfrm>
            <a:off x="714838" y="3017518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Unemployment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BD4649-035F-8042-86C8-120DE1D66C3B}"/>
              </a:ext>
            </a:extLst>
          </p:cNvPr>
          <p:cNvSpPr txBox="1">
            <a:spLocks/>
          </p:cNvSpPr>
          <p:nvPr/>
        </p:nvSpPr>
        <p:spPr>
          <a:xfrm>
            <a:off x="4552802" y="2214142"/>
            <a:ext cx="3606794" cy="398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r>
              <a:rPr lang="en-US" sz="1800" b="1" i="1" dirty="0"/>
              <a:t>Weak Negative Correlation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0057F-FD61-2A44-B81A-8A3950D68073}"/>
              </a:ext>
            </a:extLst>
          </p:cNvPr>
          <p:cNvSpPr/>
          <p:nvPr/>
        </p:nvSpPr>
        <p:spPr>
          <a:xfrm>
            <a:off x="6258694" y="258805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-0.3454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4C75D-45FE-934E-B7C2-DE4133E09277}"/>
              </a:ext>
            </a:extLst>
          </p:cNvPr>
          <p:cNvSpPr/>
          <p:nvPr/>
        </p:nvSpPr>
        <p:spPr>
          <a:xfrm>
            <a:off x="5510658" y="2588059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4247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weak negative correlation with GDP is likely biased by the fact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GDP generally always increased.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EDD5E7-A5A7-3545-9F9A-791C2509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2" y="2189068"/>
            <a:ext cx="2330979" cy="39899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i="1" dirty="0"/>
              <a:t>No</a:t>
            </a:r>
            <a:r>
              <a:rPr lang="en-US" b="1" i="1" dirty="0"/>
              <a:t> </a:t>
            </a:r>
            <a:r>
              <a:rPr lang="en-US" sz="1800" b="1" i="1" dirty="0"/>
              <a:t>Correlation</a:t>
            </a: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EE828-D240-5440-A5C0-052C32210E7D}"/>
              </a:ext>
            </a:extLst>
          </p:cNvPr>
          <p:cNvSpPr/>
          <p:nvPr/>
        </p:nvSpPr>
        <p:spPr>
          <a:xfrm>
            <a:off x="2545827" y="2588059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F0F34C-BC41-7D4D-8E9E-EC9FB8D24138}"/>
              </a:ext>
            </a:extLst>
          </p:cNvPr>
          <p:cNvSpPr/>
          <p:nvPr/>
        </p:nvSpPr>
        <p:spPr>
          <a:xfrm>
            <a:off x="714838" y="2588059"/>
            <a:ext cx="17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Per Capita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491E24-E130-0D4F-AE34-CCB9C4E18D3B}"/>
              </a:ext>
            </a:extLst>
          </p:cNvPr>
          <p:cNvSpPr/>
          <p:nvPr/>
        </p:nvSpPr>
        <p:spPr>
          <a:xfrm>
            <a:off x="2545827" y="3017518"/>
            <a:ext cx="16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D4B7FE-520C-7C49-B194-C5B394C984F3}"/>
              </a:ext>
            </a:extLst>
          </p:cNvPr>
          <p:cNvSpPr/>
          <p:nvPr/>
        </p:nvSpPr>
        <p:spPr>
          <a:xfrm>
            <a:off x="714838" y="3017518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Unemployment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BD4649-035F-8042-86C8-120DE1D66C3B}"/>
              </a:ext>
            </a:extLst>
          </p:cNvPr>
          <p:cNvSpPr txBox="1">
            <a:spLocks/>
          </p:cNvSpPr>
          <p:nvPr/>
        </p:nvSpPr>
        <p:spPr>
          <a:xfrm>
            <a:off x="4552802" y="2214142"/>
            <a:ext cx="3606794" cy="398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r>
              <a:rPr lang="en-US" sz="1800" b="1" i="1" dirty="0"/>
              <a:t>Weak Negative Correlation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0057F-FD61-2A44-B81A-8A3950D68073}"/>
              </a:ext>
            </a:extLst>
          </p:cNvPr>
          <p:cNvSpPr/>
          <p:nvPr/>
        </p:nvSpPr>
        <p:spPr>
          <a:xfrm>
            <a:off x="6258694" y="258805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-0.3454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4C75D-45FE-934E-B7C2-DE4133E09277}"/>
              </a:ext>
            </a:extLst>
          </p:cNvPr>
          <p:cNvSpPr/>
          <p:nvPr/>
        </p:nvSpPr>
        <p:spPr>
          <a:xfrm>
            <a:off x="5510658" y="2588059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0473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weak negative correlation with GDP is likely biased by the fact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GDP generally always increased.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We can’t make specific statements about correlation between AQI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economy on a national level, but we can for most cities.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EDD5E7-A5A7-3545-9F9A-791C2509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2" y="2189068"/>
            <a:ext cx="2330979" cy="39899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i="1" dirty="0"/>
              <a:t>No</a:t>
            </a:r>
            <a:r>
              <a:rPr lang="en-US" b="1" i="1" dirty="0"/>
              <a:t> </a:t>
            </a:r>
            <a:r>
              <a:rPr lang="en-US" sz="1800" b="1" i="1" dirty="0"/>
              <a:t>Correlation</a:t>
            </a: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EE828-D240-5440-A5C0-052C32210E7D}"/>
              </a:ext>
            </a:extLst>
          </p:cNvPr>
          <p:cNvSpPr/>
          <p:nvPr/>
        </p:nvSpPr>
        <p:spPr>
          <a:xfrm>
            <a:off x="2545827" y="2588059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F0F34C-BC41-7D4D-8E9E-EC9FB8D24138}"/>
              </a:ext>
            </a:extLst>
          </p:cNvPr>
          <p:cNvSpPr/>
          <p:nvPr/>
        </p:nvSpPr>
        <p:spPr>
          <a:xfrm>
            <a:off x="714838" y="2588059"/>
            <a:ext cx="17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Per Capita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491E24-E130-0D4F-AE34-CCB9C4E18D3B}"/>
              </a:ext>
            </a:extLst>
          </p:cNvPr>
          <p:cNvSpPr/>
          <p:nvPr/>
        </p:nvSpPr>
        <p:spPr>
          <a:xfrm>
            <a:off x="2545827" y="3017518"/>
            <a:ext cx="16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D4B7FE-520C-7C49-B194-C5B394C984F3}"/>
              </a:ext>
            </a:extLst>
          </p:cNvPr>
          <p:cNvSpPr/>
          <p:nvPr/>
        </p:nvSpPr>
        <p:spPr>
          <a:xfrm>
            <a:off x="714838" y="3017518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Unemployment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BD4649-035F-8042-86C8-120DE1D66C3B}"/>
              </a:ext>
            </a:extLst>
          </p:cNvPr>
          <p:cNvSpPr txBox="1">
            <a:spLocks/>
          </p:cNvSpPr>
          <p:nvPr/>
        </p:nvSpPr>
        <p:spPr>
          <a:xfrm>
            <a:off x="4552802" y="2214142"/>
            <a:ext cx="3606794" cy="398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r>
              <a:rPr lang="en-US" sz="1800" b="1" i="1" dirty="0"/>
              <a:t>Weak Negative Correlation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0057F-FD61-2A44-B81A-8A3950D68073}"/>
              </a:ext>
            </a:extLst>
          </p:cNvPr>
          <p:cNvSpPr/>
          <p:nvPr/>
        </p:nvSpPr>
        <p:spPr>
          <a:xfrm>
            <a:off x="6258694" y="258805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-0.3454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4C75D-45FE-934E-B7C2-DE4133E09277}"/>
              </a:ext>
            </a:extLst>
          </p:cNvPr>
          <p:cNvSpPr/>
          <p:nvPr/>
        </p:nvSpPr>
        <p:spPr>
          <a:xfrm>
            <a:off x="5510658" y="2588059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8583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7AF34E-C180-C04A-A606-6B938158E16D}"/>
              </a:ext>
            </a:extLst>
          </p:cNvPr>
          <p:cNvSpPr txBox="1">
            <a:spLocks/>
          </p:cNvSpPr>
          <p:nvPr/>
        </p:nvSpPr>
        <p:spPr>
          <a:xfrm>
            <a:off x="1083733" y="1666075"/>
            <a:ext cx="10013868" cy="473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Across the US, looking at AQI: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weak negative correlation with GDP is likely biased by the fact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GDP generally always increased.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We can’t make specific statements about correlation between AQI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economy on a national level, but we can for most cities.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What about Atlanta?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D61CA9-15D5-3249-B307-B319BEC7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4" y="564445"/>
            <a:ext cx="8596668" cy="722489"/>
          </a:xfrm>
        </p:spPr>
        <p:txBody>
          <a:bodyPr>
            <a:normAutofit/>
          </a:bodyPr>
          <a:lstStyle/>
          <a:p>
            <a:r>
              <a:rPr lang="en-US" dirty="0"/>
              <a:t>To Recap: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EDD5E7-A5A7-3545-9F9A-791C2509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2" y="2189068"/>
            <a:ext cx="2330979" cy="39899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i="1" dirty="0"/>
              <a:t>No</a:t>
            </a:r>
            <a:r>
              <a:rPr lang="en-US" b="1" i="1" dirty="0"/>
              <a:t> </a:t>
            </a:r>
            <a:r>
              <a:rPr lang="en-US" sz="1800" b="1" i="1" dirty="0"/>
              <a:t>Correlation</a:t>
            </a:r>
            <a:endParaRPr lang="en-U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EE828-D240-5440-A5C0-052C32210E7D}"/>
              </a:ext>
            </a:extLst>
          </p:cNvPr>
          <p:cNvSpPr/>
          <p:nvPr/>
        </p:nvSpPr>
        <p:spPr>
          <a:xfrm>
            <a:off x="2545827" y="2588059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0.0518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F0F34C-BC41-7D4D-8E9E-EC9FB8D24138}"/>
              </a:ext>
            </a:extLst>
          </p:cNvPr>
          <p:cNvSpPr/>
          <p:nvPr/>
        </p:nvSpPr>
        <p:spPr>
          <a:xfrm>
            <a:off x="714838" y="2588059"/>
            <a:ext cx="179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Per Capita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491E24-E130-0D4F-AE34-CCB9C4E18D3B}"/>
              </a:ext>
            </a:extLst>
          </p:cNvPr>
          <p:cNvSpPr/>
          <p:nvPr/>
        </p:nvSpPr>
        <p:spPr>
          <a:xfrm>
            <a:off x="2545827" y="3017518"/>
            <a:ext cx="16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0.0446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D4B7FE-520C-7C49-B194-C5B394C984F3}"/>
              </a:ext>
            </a:extLst>
          </p:cNvPr>
          <p:cNvSpPr/>
          <p:nvPr/>
        </p:nvSpPr>
        <p:spPr>
          <a:xfrm>
            <a:off x="714838" y="3017518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Unemployment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BD4649-035F-8042-86C8-120DE1D66C3B}"/>
              </a:ext>
            </a:extLst>
          </p:cNvPr>
          <p:cNvSpPr txBox="1">
            <a:spLocks/>
          </p:cNvSpPr>
          <p:nvPr/>
        </p:nvSpPr>
        <p:spPr>
          <a:xfrm>
            <a:off x="4552802" y="2214142"/>
            <a:ext cx="3606794" cy="398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90000"/>
              </a:lnSpc>
              <a:buFont typeface="Wingdings 3" charset="2"/>
              <a:buNone/>
            </a:pPr>
            <a:r>
              <a:rPr lang="en-US" sz="1800" b="1" i="1" dirty="0"/>
              <a:t>Weak Negative Correlation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0057F-FD61-2A44-B81A-8A3950D68073}"/>
              </a:ext>
            </a:extLst>
          </p:cNvPr>
          <p:cNvSpPr/>
          <p:nvPr/>
        </p:nvSpPr>
        <p:spPr>
          <a:xfrm>
            <a:off x="6258694" y="258805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= -0.3454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4C75D-45FE-934E-B7C2-DE4133E09277}"/>
              </a:ext>
            </a:extLst>
          </p:cNvPr>
          <p:cNvSpPr/>
          <p:nvPr/>
        </p:nvSpPr>
        <p:spPr>
          <a:xfrm>
            <a:off x="5510658" y="2588059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GDP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2489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7E6-30DC-E242-8CE5-321A7006CDC2}"/>
              </a:ext>
            </a:extLst>
          </p:cNvPr>
          <p:cNvSpPr txBox="1"/>
          <p:nvPr/>
        </p:nvSpPr>
        <p:spPr>
          <a:xfrm>
            <a:off x="309750" y="122715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CEE7C-4307-AD4A-A56E-D12F0DAA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59" y="686322"/>
            <a:ext cx="4904737" cy="27963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92548C-A3AC-1E4B-BD10-7E52F3375616}"/>
              </a:ext>
            </a:extLst>
          </p:cNvPr>
          <p:cNvSpPr/>
          <p:nvPr/>
        </p:nvSpPr>
        <p:spPr>
          <a:xfrm>
            <a:off x="3460978" y="332589"/>
            <a:ext cx="1531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-0.2965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274A2-8568-8444-91F1-F43C7097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519" y="722175"/>
            <a:ext cx="5110539" cy="28057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E1EBB4-C251-C24D-87B8-ABD0884898FD}"/>
              </a:ext>
            </a:extLst>
          </p:cNvPr>
          <p:cNvSpPr txBox="1"/>
          <p:nvPr/>
        </p:nvSpPr>
        <p:spPr>
          <a:xfrm>
            <a:off x="5750219" y="167869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C65E08-7ADE-914C-9D17-DC53355A1F04}"/>
              </a:ext>
            </a:extLst>
          </p:cNvPr>
          <p:cNvSpPr/>
          <p:nvPr/>
        </p:nvSpPr>
        <p:spPr>
          <a:xfrm>
            <a:off x="8957117" y="3688888"/>
            <a:ext cx="144623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0.4917</a:t>
            </a:r>
          </a:p>
          <a:p>
            <a:br>
              <a:rPr lang="en-US" b="1" dirty="0"/>
            </a:br>
            <a:endParaRPr lang="en-US" b="1" dirty="0"/>
          </a:p>
          <a:p>
            <a:br>
              <a:rPr lang="en-US" b="1" dirty="0"/>
            </a:br>
            <a:endParaRPr lang="en-US" b="1" dirty="0"/>
          </a:p>
          <a:p>
            <a:endParaRPr lang="en-US" b="1" dirty="0"/>
          </a:p>
          <a:p>
            <a:br>
              <a:rPr lang="en-US" b="1" dirty="0"/>
            </a:b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928E19-E752-AD47-8890-062B704A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19" y="3957998"/>
            <a:ext cx="5171251" cy="2826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FC7F73-E4A5-CC47-9F78-994893B791E2}"/>
              </a:ext>
            </a:extLst>
          </p:cNvPr>
          <p:cNvSpPr txBox="1"/>
          <p:nvPr/>
        </p:nvSpPr>
        <p:spPr>
          <a:xfrm>
            <a:off x="5769960" y="3425214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D1DA2E-DCF5-0943-9483-6974EEC26D63}"/>
              </a:ext>
            </a:extLst>
          </p:cNvPr>
          <p:cNvSpPr/>
          <p:nvPr/>
        </p:nvSpPr>
        <p:spPr>
          <a:xfrm>
            <a:off x="8957117" y="382213"/>
            <a:ext cx="153118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-0.4717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CAD464-36E9-9643-A612-261B37AA2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058" y="3748379"/>
            <a:ext cx="2371611" cy="275768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201F5F6-187D-B746-9A80-0EFA655B5D00}"/>
              </a:ext>
            </a:extLst>
          </p:cNvPr>
          <p:cNvSpPr txBox="1">
            <a:spLocks/>
          </p:cNvSpPr>
          <p:nvPr/>
        </p:nvSpPr>
        <p:spPr>
          <a:xfrm>
            <a:off x="747110" y="3945467"/>
            <a:ext cx="2634040" cy="298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weak-moderate negative correlation between AQI and unemployment rate </a:t>
            </a:r>
          </a:p>
          <a:p>
            <a:r>
              <a:rPr lang="en-US" dirty="0"/>
              <a:t>A moderate positive correlation between AQI and GDP per Capita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6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06E5-FE2F-C64A-9D15-4D8ACF0B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064"/>
            <a:ext cx="8596668" cy="1320800"/>
          </a:xfrm>
        </p:spPr>
        <p:txBody>
          <a:bodyPr/>
          <a:lstStyle/>
          <a:p>
            <a:r>
              <a:rPr lang="en-US" dirty="0"/>
              <a:t>What are some take-aways from the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D33B-89E3-2040-BD0A-D4D9FFE6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3920"/>
            <a:ext cx="8412075" cy="45264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 can’t make specific statements about correlation between AQI and economy on a national level, but we can for most cities.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GDP isn’t a great variable to work with when testing correlations with air pollution.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More analysis is needed with other economic statistics to really determine the impact on the economy: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Personal Income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Inflation Rates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Currency Strength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When data goes against our expectations, it’s likely that other factors beyond the economy are at play.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829968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06E5-FE2F-C64A-9D15-4D8ACF0B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064"/>
            <a:ext cx="8596668" cy="1320800"/>
          </a:xfrm>
        </p:spPr>
        <p:txBody>
          <a:bodyPr/>
          <a:lstStyle/>
          <a:p>
            <a:r>
              <a:rPr lang="en-US" dirty="0"/>
              <a:t>What are some take-aways from the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D33B-89E3-2040-BD0A-D4D9FFE6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3920"/>
            <a:ext cx="8412075" cy="45264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 can’t make specific statements about correlation between AQI and economy on a national level, but we can for most cities.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GDP isn’t a great variable to work with when testing correlations with air pollution.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More analysis is needed with other economic statistics to really determine the impact on the economy: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Personal Income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Inflation Rates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Currency Strength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When data goes against our expectations, it’s likely that other factors beyond the economy are at play.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497069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06E5-FE2F-C64A-9D15-4D8ACF0B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064"/>
            <a:ext cx="8596668" cy="1320800"/>
          </a:xfrm>
        </p:spPr>
        <p:txBody>
          <a:bodyPr/>
          <a:lstStyle/>
          <a:p>
            <a:r>
              <a:rPr lang="en-US" dirty="0"/>
              <a:t>What are some take-aways from the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D33B-89E3-2040-BD0A-D4D9FFE6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3920"/>
            <a:ext cx="8412075" cy="45264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 can’t make specific statements about correlation between AQI and economy on a national level, but we can for most cities.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GDP isn’t a great variable to work with when testing correlations with air pollution.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More analysis is needed with other economic statistics to really determine the impact on the economy: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Personal Income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Inflation Rates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Currency Strength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When data goes against our expectations, it’s likely that other factors beyond the economy are at play.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201531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06E5-FE2F-C64A-9D15-4D8ACF0B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064"/>
            <a:ext cx="8596668" cy="1320800"/>
          </a:xfrm>
        </p:spPr>
        <p:txBody>
          <a:bodyPr/>
          <a:lstStyle/>
          <a:p>
            <a:r>
              <a:rPr lang="en-US" dirty="0"/>
              <a:t>What are some take-aways from the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D33B-89E3-2040-BD0A-D4D9FFE6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3920"/>
            <a:ext cx="8412075" cy="45264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 can’t make specific statements about correlation between AQI and economy on a national level, but we can for most cities.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GDP isn’t a great variable to work with when testing correlations with air pollution.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More analysis is needed with other economic statistics to really determine the impact on the economy: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Personal Income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Inflation Rates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Currency Strength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When data goes against our expectations, it’s likely that other factors beyond the economy are at play.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615669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5AC7D1-EAA9-48F5-B509-60A7F50BF7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6320AF9-619A-4175-865B-5663E1AEF4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3B6EC6-D752-4EE7-908B-F8F19E8C7F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ECD4E8-AD3E-4228-82A2-9461958EA94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032553A-72E8-4B0D-8405-FF9771C9A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F9D6ACB-2FF4-49F9-978A-E0D5327FC6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2BFA2A-77A0-4F60-A32A-685681C848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813AF-55F7-E443-8494-CE9E1873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205B-20B6-D64C-A025-6C91515B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Air pollution caused by energy production in the US caused at least $131 billion in damages in the year 2011 alone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With $131 billion, you could afford to give every man, woman, and child in Canada $3,638.89.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 $131 billion is about 20% of the amount Congress spends annually on Defense ($737 billion).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Globally, welfare costs in 2015 from premature deaths due to air pollution were $3.2 trillion.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B0AC0BC-9A5D-6946-A33F-DF65C7FFF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" t="1920" r="1638"/>
          <a:stretch/>
        </p:blipFill>
        <p:spPr>
          <a:xfrm>
            <a:off x="6301354" y="3589867"/>
            <a:ext cx="5228942" cy="26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0339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8FD191-A700-544A-AAC5-143F5EC6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39" y="290314"/>
            <a:ext cx="8596668" cy="1320800"/>
          </a:xfrm>
        </p:spPr>
        <p:txBody>
          <a:bodyPr/>
          <a:lstStyle/>
          <a:p>
            <a:r>
              <a:rPr lang="en-US" dirty="0"/>
              <a:t>Discussion Questions: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815907B-990C-3A48-A661-903EF605A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39" y="1060449"/>
            <a:ext cx="3983876" cy="2279125"/>
          </a:xfrm>
        </p:spPr>
        <p:txBody>
          <a:bodyPr/>
          <a:lstStyle/>
          <a:p>
            <a:r>
              <a:rPr lang="en-US" dirty="0"/>
              <a:t>What are some possible reasons for an inverse relationship in AQI and unemployment in Atlanta?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2A3A1F-CE3E-8243-A7F0-23C38D34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85" y="1048598"/>
            <a:ext cx="4904737" cy="27963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FDD5618-71A6-B34A-BD90-16BC666F2844}"/>
              </a:ext>
            </a:extLst>
          </p:cNvPr>
          <p:cNvSpPr txBox="1"/>
          <p:nvPr/>
        </p:nvSpPr>
        <p:spPr>
          <a:xfrm>
            <a:off x="5312517" y="498461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2569B4-140B-7249-BFE9-4802E688A8FD}"/>
              </a:ext>
            </a:extLst>
          </p:cNvPr>
          <p:cNvSpPr/>
          <p:nvPr/>
        </p:nvSpPr>
        <p:spPr>
          <a:xfrm>
            <a:off x="8472248" y="722684"/>
            <a:ext cx="1531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-0.2965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5810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8FD191-A700-544A-AAC5-143F5EC6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39" y="290314"/>
            <a:ext cx="8596668" cy="1320800"/>
          </a:xfrm>
        </p:spPr>
        <p:txBody>
          <a:bodyPr/>
          <a:lstStyle/>
          <a:p>
            <a:r>
              <a:rPr lang="en-US" dirty="0"/>
              <a:t>Discussion Questions: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815907B-990C-3A48-A661-903EF605A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39" y="1060449"/>
            <a:ext cx="3983876" cy="2279125"/>
          </a:xfrm>
        </p:spPr>
        <p:txBody>
          <a:bodyPr/>
          <a:lstStyle/>
          <a:p>
            <a:r>
              <a:rPr lang="en-US" dirty="0"/>
              <a:t>What are some possible reasons for an inverse relationship in AQI and unemployment in Atlanta? </a:t>
            </a:r>
          </a:p>
          <a:p>
            <a:pPr lvl="1"/>
            <a:r>
              <a:rPr lang="en-US" dirty="0"/>
              <a:t>Less commuters when economy is doing worse.</a:t>
            </a:r>
          </a:p>
          <a:p>
            <a:pPr lvl="1"/>
            <a:r>
              <a:rPr lang="en-US" dirty="0"/>
              <a:t>Less consumption of energy when economy is doing worse.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2A3A1F-CE3E-8243-A7F0-23C38D34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85" y="1048598"/>
            <a:ext cx="4904737" cy="27963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FDD5618-71A6-B34A-BD90-16BC666F2844}"/>
              </a:ext>
            </a:extLst>
          </p:cNvPr>
          <p:cNvSpPr txBox="1"/>
          <p:nvPr/>
        </p:nvSpPr>
        <p:spPr>
          <a:xfrm>
            <a:off x="5312517" y="498461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2569B4-140B-7249-BFE9-4802E688A8FD}"/>
              </a:ext>
            </a:extLst>
          </p:cNvPr>
          <p:cNvSpPr/>
          <p:nvPr/>
        </p:nvSpPr>
        <p:spPr>
          <a:xfrm>
            <a:off x="8472248" y="722684"/>
            <a:ext cx="1531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-0.2965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033419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8FD191-A700-544A-AAC5-143F5EC6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39" y="290314"/>
            <a:ext cx="8596668" cy="1320800"/>
          </a:xfrm>
        </p:spPr>
        <p:txBody>
          <a:bodyPr/>
          <a:lstStyle/>
          <a:p>
            <a:r>
              <a:rPr lang="en-US" dirty="0"/>
              <a:t>Discussion Questions: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815907B-990C-3A48-A661-903EF605A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39" y="1060449"/>
            <a:ext cx="3983876" cy="2279125"/>
          </a:xfrm>
        </p:spPr>
        <p:txBody>
          <a:bodyPr/>
          <a:lstStyle/>
          <a:p>
            <a:r>
              <a:rPr lang="en-US" dirty="0"/>
              <a:t>What are some possible reasons for an inverse relationship in AQI and unemployment in Atlanta? </a:t>
            </a:r>
          </a:p>
          <a:p>
            <a:pPr lvl="1"/>
            <a:r>
              <a:rPr lang="en-US" dirty="0"/>
              <a:t>Less commuters when economy is doing worse.</a:t>
            </a:r>
          </a:p>
          <a:p>
            <a:pPr lvl="1"/>
            <a:r>
              <a:rPr lang="en-US" dirty="0"/>
              <a:t>Less consumption of energy when economy is doing worse.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2A3A1F-CE3E-8243-A7F0-23C38D34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85" y="1048598"/>
            <a:ext cx="4904737" cy="27963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5EF66E-A5BF-8545-A19F-31FFF59FF670}"/>
              </a:ext>
            </a:extLst>
          </p:cNvPr>
          <p:cNvSpPr txBox="1"/>
          <p:nvPr/>
        </p:nvSpPr>
        <p:spPr>
          <a:xfrm>
            <a:off x="571748" y="3404842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ACEF26-0FC5-E440-922A-5C32AE38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50" y="3951455"/>
            <a:ext cx="4799366" cy="27996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DFE443-7923-7549-B20A-9E6C387D97F8}"/>
              </a:ext>
            </a:extLst>
          </p:cNvPr>
          <p:cNvSpPr txBox="1"/>
          <p:nvPr/>
        </p:nvSpPr>
        <p:spPr>
          <a:xfrm>
            <a:off x="3066308" y="3681841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DD5618-71A6-B34A-BD90-16BC666F2844}"/>
              </a:ext>
            </a:extLst>
          </p:cNvPr>
          <p:cNvSpPr txBox="1"/>
          <p:nvPr/>
        </p:nvSpPr>
        <p:spPr>
          <a:xfrm>
            <a:off x="5312517" y="498461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2569B4-140B-7249-BFE9-4802E688A8FD}"/>
              </a:ext>
            </a:extLst>
          </p:cNvPr>
          <p:cNvSpPr/>
          <p:nvPr/>
        </p:nvSpPr>
        <p:spPr>
          <a:xfrm>
            <a:off x="8472248" y="722684"/>
            <a:ext cx="1531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-0.2965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6D7FB42-A03C-2142-B8C8-8056A15F0AEF}"/>
              </a:ext>
            </a:extLst>
          </p:cNvPr>
          <p:cNvSpPr txBox="1">
            <a:spLocks/>
          </p:cNvSpPr>
          <p:nvPr/>
        </p:nvSpPr>
        <p:spPr>
          <a:xfrm>
            <a:off x="6309101" y="4073797"/>
            <a:ext cx="3983876" cy="10892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some possible reasons for a direct relationship in AQI and unemployment in this Florida CBSA? </a:t>
            </a:r>
          </a:p>
        </p:txBody>
      </p:sp>
    </p:spTree>
    <p:extLst>
      <p:ext uri="{BB962C8B-B14F-4D97-AF65-F5344CB8AC3E}">
        <p14:creationId xmlns:p14="http://schemas.microsoft.com/office/powerpoint/2010/main" val="113357959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8FD191-A700-544A-AAC5-143F5EC6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39" y="290314"/>
            <a:ext cx="8596668" cy="1320800"/>
          </a:xfrm>
        </p:spPr>
        <p:txBody>
          <a:bodyPr/>
          <a:lstStyle/>
          <a:p>
            <a:r>
              <a:rPr lang="en-US" dirty="0"/>
              <a:t>Discussion Questions: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815907B-990C-3A48-A661-903EF605A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39" y="1060449"/>
            <a:ext cx="3983876" cy="2279125"/>
          </a:xfrm>
        </p:spPr>
        <p:txBody>
          <a:bodyPr/>
          <a:lstStyle/>
          <a:p>
            <a:r>
              <a:rPr lang="en-US" dirty="0"/>
              <a:t>What are some possible reasons for an inverse relationship in AQI and unemployment in Atlanta? </a:t>
            </a:r>
          </a:p>
          <a:p>
            <a:pPr lvl="1"/>
            <a:r>
              <a:rPr lang="en-US" dirty="0"/>
              <a:t>Less commuters when economy is doing worse.</a:t>
            </a:r>
          </a:p>
          <a:p>
            <a:pPr lvl="1"/>
            <a:r>
              <a:rPr lang="en-US" dirty="0"/>
              <a:t>Less consumption of energy when economy is doing worse.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2A3A1F-CE3E-8243-A7F0-23C38D34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85" y="1048598"/>
            <a:ext cx="4904737" cy="27963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5EF66E-A5BF-8545-A19F-31FFF59FF670}"/>
              </a:ext>
            </a:extLst>
          </p:cNvPr>
          <p:cNvSpPr txBox="1"/>
          <p:nvPr/>
        </p:nvSpPr>
        <p:spPr>
          <a:xfrm>
            <a:off x="571748" y="3404842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North Port-Sarasota-</a:t>
            </a:r>
          </a:p>
          <a:p>
            <a:pPr algn="ctr"/>
            <a:r>
              <a:rPr lang="en-US" b="1" i="1" dirty="0"/>
              <a:t>Bradenton, FL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ACEF26-0FC5-E440-922A-5C32AE38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50" y="3951455"/>
            <a:ext cx="4799366" cy="27996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DFE443-7923-7549-B20A-9E6C387D97F8}"/>
              </a:ext>
            </a:extLst>
          </p:cNvPr>
          <p:cNvSpPr txBox="1"/>
          <p:nvPr/>
        </p:nvSpPr>
        <p:spPr>
          <a:xfrm>
            <a:off x="3066308" y="3681841"/>
            <a:ext cx="304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0.8900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DD5618-71A6-B34A-BD90-16BC666F2844}"/>
              </a:ext>
            </a:extLst>
          </p:cNvPr>
          <p:cNvSpPr txBox="1"/>
          <p:nvPr/>
        </p:nvSpPr>
        <p:spPr>
          <a:xfrm>
            <a:off x="5312517" y="498461"/>
            <a:ext cx="434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Atlanta-Sandy </a:t>
            </a:r>
          </a:p>
          <a:p>
            <a:pPr algn="ctr"/>
            <a:r>
              <a:rPr lang="en-US" b="1" i="1" dirty="0"/>
              <a:t>Springs-Roswell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2569B4-140B-7249-BFE9-4802E688A8FD}"/>
              </a:ext>
            </a:extLst>
          </p:cNvPr>
          <p:cNvSpPr/>
          <p:nvPr/>
        </p:nvSpPr>
        <p:spPr>
          <a:xfrm>
            <a:off x="8472248" y="722684"/>
            <a:ext cx="1531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 = -0.2965</a:t>
            </a:r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6D7FB42-A03C-2142-B8C8-8056A15F0AEF}"/>
              </a:ext>
            </a:extLst>
          </p:cNvPr>
          <p:cNvSpPr txBox="1">
            <a:spLocks/>
          </p:cNvSpPr>
          <p:nvPr/>
        </p:nvSpPr>
        <p:spPr>
          <a:xfrm>
            <a:off x="6309101" y="4073797"/>
            <a:ext cx="3983876" cy="2516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some possible reasons for a direct relationship in AQI and unemployment in this Florida CBSA? </a:t>
            </a:r>
          </a:p>
          <a:p>
            <a:pPr lvl="1"/>
            <a:r>
              <a:rPr lang="en-US" dirty="0"/>
              <a:t>Higher consumption of energy to try and stimulate economy.</a:t>
            </a:r>
          </a:p>
          <a:p>
            <a:pPr lvl="1"/>
            <a:r>
              <a:rPr lang="en-US" dirty="0"/>
              <a:t>This is the opposite of what we’d expect, so there are probably other factors at play.</a:t>
            </a:r>
          </a:p>
        </p:txBody>
      </p:sp>
    </p:spTree>
    <p:extLst>
      <p:ext uri="{BB962C8B-B14F-4D97-AF65-F5344CB8AC3E}">
        <p14:creationId xmlns:p14="http://schemas.microsoft.com/office/powerpoint/2010/main" val="154219124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0253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F51637-701E-BE45-AFE7-E067449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45"/>
          <a:stretch/>
        </p:blipFill>
        <p:spPr>
          <a:xfrm>
            <a:off x="9393768" y="1803128"/>
            <a:ext cx="2219052" cy="3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0183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DE9CD4-0E0A-4129-8689-A89C4E9A66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B3CA2-FA66-42B9-90EF-394894352D8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933BC-4A09-2140-8A23-6ED63D3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52F-B9FF-8C44-BE09-B4F25622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7" y="1566333"/>
            <a:ext cx="8596668" cy="473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/>
              <a:t>CBSA</a:t>
            </a:r>
            <a:r>
              <a:rPr lang="en-US" sz="2000" dirty="0"/>
              <a:t> (Core Based Statistical Area): consists of one or more counties anchored by an urban center of </a:t>
            </a:r>
            <a:r>
              <a:rPr lang="en-US" sz="2000" i="1" dirty="0"/>
              <a:t>at least </a:t>
            </a:r>
            <a:r>
              <a:rPr lang="en-US" sz="2000" dirty="0"/>
              <a:t>10,000 people plus adjacent counties that are socioeconomically tied to the urban center by commuting. CBSA’s are designated by codes similar to the ZIP code system.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Air Quality Index</a:t>
            </a:r>
            <a:r>
              <a:rPr lang="en-US" sz="2000" dirty="0"/>
              <a:t> (AQI): tells you how clean or polluted the air is, and what associated health effects might be a concern for you. The higher the AQI value, the greater the level of air pollution and the greater the health concern.</a:t>
            </a:r>
          </a:p>
          <a:p>
            <a:pPr>
              <a:lnSpc>
                <a:spcPct val="90000"/>
              </a:lnSpc>
            </a:pPr>
            <a:r>
              <a:rPr lang="en-US" sz="2000" i="1" dirty="0"/>
              <a:t>Economic Variables of Interest: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F51637-701E-BE45-AFE7-E067449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45"/>
          <a:stretch/>
        </p:blipFill>
        <p:spPr>
          <a:xfrm>
            <a:off x="9393768" y="1803128"/>
            <a:ext cx="2219052" cy="37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47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{EE064682-6F6F-CA46-A942-0668E1493006}tf10001060</Template>
  <TotalTime>725</TotalTime>
  <Words>2788</Words>
  <Application>Microsoft Macintosh PowerPoint</Application>
  <PresentationFormat>Widescreen</PresentationFormat>
  <Paragraphs>406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Trebuchet MS</vt:lpstr>
      <vt:lpstr>Wingdings</vt:lpstr>
      <vt:lpstr>Wingdings 3</vt:lpstr>
      <vt:lpstr>Facet</vt:lpstr>
      <vt:lpstr>Office Theme</vt:lpstr>
      <vt:lpstr>The Impact of Air Pollution on U.S. Economy</vt:lpstr>
      <vt:lpstr>Why is this important?</vt:lpstr>
      <vt:lpstr>Why is this important?</vt:lpstr>
      <vt:lpstr>Why is this important?</vt:lpstr>
      <vt:lpstr>Why is this important?</vt:lpstr>
      <vt:lpstr>Background Information:</vt:lpstr>
      <vt:lpstr>Background Information:</vt:lpstr>
      <vt:lpstr>Background Information:</vt:lpstr>
      <vt:lpstr>Background Information:</vt:lpstr>
      <vt:lpstr>Background Information:</vt:lpstr>
      <vt:lpstr>Background Information:</vt:lpstr>
      <vt:lpstr>Background Information:</vt:lpstr>
      <vt:lpstr>The Data:</vt:lpstr>
      <vt:lpstr>The Data:</vt:lpstr>
      <vt:lpstr>The Data:</vt:lpstr>
      <vt:lpstr>The Data:</vt:lpstr>
      <vt:lpstr>The Data:</vt:lpstr>
      <vt:lpstr>The Data:</vt:lpstr>
      <vt:lpstr>The Data:</vt:lpstr>
      <vt:lpstr>The Data:</vt:lpstr>
      <vt:lpstr>The Data: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Recap:</vt:lpstr>
      <vt:lpstr>To Recap:</vt:lpstr>
      <vt:lpstr>To Recap:</vt:lpstr>
      <vt:lpstr>To Recap:</vt:lpstr>
      <vt:lpstr>To Recap:</vt:lpstr>
      <vt:lpstr>To Recap:</vt:lpstr>
      <vt:lpstr>PowerPoint Presentation</vt:lpstr>
      <vt:lpstr>What are some take-aways from the data?</vt:lpstr>
      <vt:lpstr>What are some take-aways from the data?</vt:lpstr>
      <vt:lpstr>What are some take-aways from the data?</vt:lpstr>
      <vt:lpstr>What are some take-aways from the data?</vt:lpstr>
      <vt:lpstr>Discussion Questions:</vt:lpstr>
      <vt:lpstr>Discussion Questions:</vt:lpstr>
      <vt:lpstr>Discussion Questions:</vt:lpstr>
      <vt:lpstr>Discussion Questions: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Air Pollution on Economy</dc:title>
  <dc:creator>Parker Chilton</dc:creator>
  <cp:lastModifiedBy>Parker Chilton</cp:lastModifiedBy>
  <cp:revision>327</cp:revision>
  <dcterms:created xsi:type="dcterms:W3CDTF">2018-04-18T17:35:11Z</dcterms:created>
  <dcterms:modified xsi:type="dcterms:W3CDTF">2018-04-19T05:44:45Z</dcterms:modified>
</cp:coreProperties>
</file>