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48" r:id="rId2"/>
    <p:sldMasterId id="2147483667" r:id="rId3"/>
  </p:sldMasterIdLst>
  <p:notesMasterIdLst>
    <p:notesMasterId r:id="rId13"/>
  </p:notesMasterIdLst>
  <p:sldIdLst>
    <p:sldId id="262" r:id="rId4"/>
    <p:sldId id="263" r:id="rId5"/>
    <p:sldId id="264" r:id="rId6"/>
    <p:sldId id="265" r:id="rId7"/>
    <p:sldId id="266" r:id="rId8"/>
    <p:sldId id="267" r:id="rId9"/>
    <p:sldId id="268" r:id="rId10"/>
    <p:sldId id="269" r:id="rId11"/>
    <p:sldId id="27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3" userDrawn="1">
          <p15:clr>
            <a:srgbClr val="A4A3A4"/>
          </p15:clr>
        </p15:guide>
        <p15:guide id="2" pos="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EB2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0" autoAdjust="0"/>
    <p:restoredTop sz="94680"/>
  </p:normalViewPr>
  <p:slideViewPr>
    <p:cSldViewPr snapToGrid="0" snapToObjects="1">
      <p:cViewPr varScale="1">
        <p:scale>
          <a:sx n="42" d="100"/>
          <a:sy n="42" d="100"/>
        </p:scale>
        <p:origin x="1194" y="42"/>
      </p:cViewPr>
      <p:guideLst>
        <p:guide orient="horz" pos="773"/>
        <p:guide pos="18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E0027-1806-4F7C-AADC-A48C7362858B}" type="datetimeFigureOut">
              <a:rPr lang="en-US" smtClean="0"/>
              <a:t>4/19/2018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2D16F-F6AB-4799-A2A6-F376D58D8522}" type="slidenum">
              <a:rPr lang="en-US" smtClean="0"/>
              <a:t>‹#›</a:t>
            </a:fld>
            <a:endParaRPr lang="en-US"/>
          </a:p>
        </p:txBody>
      </p:sp>
    </p:spTree>
    <p:extLst>
      <p:ext uri="{BB962C8B-B14F-4D97-AF65-F5344CB8AC3E}">
        <p14:creationId xmlns:p14="http://schemas.microsoft.com/office/powerpoint/2010/main" val="1044613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Chlorides, asbestos, ventilation</a:t>
            </a:r>
            <a:endParaRPr lang="en-US" dirty="0"/>
          </a:p>
        </p:txBody>
      </p:sp>
      <p:sp>
        <p:nvSpPr>
          <p:cNvPr id="4" name="Slide Number Placeholder 3"/>
          <p:cNvSpPr>
            <a:spLocks noGrp="1"/>
          </p:cNvSpPr>
          <p:nvPr>
            <p:ph type="sldNum" sz="quarter" idx="10"/>
          </p:nvPr>
        </p:nvSpPr>
        <p:spPr/>
        <p:txBody>
          <a:bodyPr/>
          <a:lstStyle/>
          <a:p>
            <a:fld id="{DAF2D16F-F6AB-4799-A2A6-F376D58D8522}" type="slidenum">
              <a:rPr lang="en-US" smtClean="0"/>
              <a:t>1</a:t>
            </a:fld>
            <a:endParaRPr lang="en-US"/>
          </a:p>
        </p:txBody>
      </p:sp>
    </p:spTree>
    <p:extLst>
      <p:ext uri="{BB962C8B-B14F-4D97-AF65-F5344CB8AC3E}">
        <p14:creationId xmlns:p14="http://schemas.microsoft.com/office/powerpoint/2010/main" val="3885896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25333"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725332" y="4275668"/>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2725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62467" y="1329267"/>
            <a:ext cx="2751666" cy="1400218"/>
          </a:xfrm>
        </p:spPr>
        <p:txBody>
          <a:bodyPr/>
          <a:lstStyle/>
          <a:p>
            <a:endParaRPr lang="en-US"/>
          </a:p>
        </p:txBody>
      </p:sp>
      <p:sp>
        <p:nvSpPr>
          <p:cNvPr id="6" name="Picture Placeholder 3"/>
          <p:cNvSpPr>
            <a:spLocks noGrp="1"/>
          </p:cNvSpPr>
          <p:nvPr>
            <p:ph type="pic" sz="quarter" idx="12"/>
          </p:nvPr>
        </p:nvSpPr>
        <p:spPr>
          <a:xfrm>
            <a:off x="6092776" y="1329267"/>
            <a:ext cx="2805693" cy="1400218"/>
          </a:xfrm>
        </p:spPr>
        <p:txBody>
          <a:bodyPr/>
          <a:lstStyle/>
          <a:p>
            <a:endParaRPr lang="en-US"/>
          </a:p>
        </p:txBody>
      </p:sp>
      <p:sp>
        <p:nvSpPr>
          <p:cNvPr id="7" name="Picture Placeholder 3"/>
          <p:cNvSpPr>
            <a:spLocks noGrp="1"/>
          </p:cNvSpPr>
          <p:nvPr>
            <p:ph type="pic" sz="quarter" idx="13"/>
          </p:nvPr>
        </p:nvSpPr>
        <p:spPr>
          <a:xfrm>
            <a:off x="3132668" y="1329267"/>
            <a:ext cx="2870200" cy="1400218"/>
          </a:xfrm>
        </p:spPr>
        <p:txBody>
          <a:bodyPr/>
          <a:lstStyle/>
          <a:p>
            <a:endParaRPr lang="en-US"/>
          </a:p>
        </p:txBody>
      </p:sp>
      <p:sp>
        <p:nvSpPr>
          <p:cNvPr id="8" name="Picture Placeholder 3"/>
          <p:cNvSpPr>
            <a:spLocks noGrp="1"/>
          </p:cNvSpPr>
          <p:nvPr>
            <p:ph type="pic" sz="quarter" idx="14"/>
          </p:nvPr>
        </p:nvSpPr>
        <p:spPr>
          <a:xfrm>
            <a:off x="262467" y="2946400"/>
            <a:ext cx="2751666" cy="1514524"/>
          </a:xfrm>
        </p:spPr>
        <p:txBody>
          <a:bodyPr/>
          <a:lstStyle/>
          <a:p>
            <a:endParaRPr lang="en-US"/>
          </a:p>
        </p:txBody>
      </p:sp>
      <p:sp>
        <p:nvSpPr>
          <p:cNvPr id="9" name="Picture Placeholder 3"/>
          <p:cNvSpPr>
            <a:spLocks noGrp="1"/>
          </p:cNvSpPr>
          <p:nvPr>
            <p:ph type="pic" sz="quarter" idx="15"/>
          </p:nvPr>
        </p:nvSpPr>
        <p:spPr>
          <a:xfrm>
            <a:off x="6092776" y="2946400"/>
            <a:ext cx="2805693" cy="1514524"/>
          </a:xfrm>
        </p:spPr>
        <p:txBody>
          <a:bodyPr/>
          <a:lstStyle/>
          <a:p>
            <a:endParaRPr lang="en-US"/>
          </a:p>
        </p:txBody>
      </p:sp>
      <p:sp>
        <p:nvSpPr>
          <p:cNvPr id="10" name="Picture Placeholder 3"/>
          <p:cNvSpPr>
            <a:spLocks noGrp="1"/>
          </p:cNvSpPr>
          <p:nvPr>
            <p:ph type="pic" sz="quarter" idx="16"/>
          </p:nvPr>
        </p:nvSpPr>
        <p:spPr>
          <a:xfrm>
            <a:off x="3132668" y="2946400"/>
            <a:ext cx="2870200" cy="1514524"/>
          </a:xfrm>
        </p:spPr>
        <p:txBody>
          <a:bodyPr/>
          <a:lstStyle/>
          <a:p>
            <a:endParaRPr lang="en-US"/>
          </a:p>
        </p:txBody>
      </p:sp>
      <p:sp>
        <p:nvSpPr>
          <p:cNvPr id="11" name="Picture Placeholder 3"/>
          <p:cNvSpPr>
            <a:spLocks noGrp="1"/>
          </p:cNvSpPr>
          <p:nvPr>
            <p:ph type="pic" sz="quarter" idx="17"/>
          </p:nvPr>
        </p:nvSpPr>
        <p:spPr>
          <a:xfrm>
            <a:off x="262467" y="4677839"/>
            <a:ext cx="2751666" cy="1507682"/>
          </a:xfrm>
        </p:spPr>
        <p:txBody>
          <a:bodyPr/>
          <a:lstStyle/>
          <a:p>
            <a:endParaRPr lang="en-US"/>
          </a:p>
        </p:txBody>
      </p:sp>
      <p:sp>
        <p:nvSpPr>
          <p:cNvPr id="12" name="Picture Placeholder 3"/>
          <p:cNvSpPr>
            <a:spLocks noGrp="1"/>
          </p:cNvSpPr>
          <p:nvPr>
            <p:ph type="pic" sz="quarter" idx="18"/>
          </p:nvPr>
        </p:nvSpPr>
        <p:spPr>
          <a:xfrm>
            <a:off x="6092776" y="4677839"/>
            <a:ext cx="2805692" cy="1507682"/>
          </a:xfrm>
        </p:spPr>
        <p:txBody>
          <a:bodyPr/>
          <a:lstStyle/>
          <a:p>
            <a:endParaRPr lang="en-US"/>
          </a:p>
        </p:txBody>
      </p:sp>
      <p:sp>
        <p:nvSpPr>
          <p:cNvPr id="13" name="Picture Placeholder 3"/>
          <p:cNvSpPr>
            <a:spLocks noGrp="1"/>
          </p:cNvSpPr>
          <p:nvPr>
            <p:ph type="pic" sz="quarter" idx="19"/>
          </p:nvPr>
        </p:nvSpPr>
        <p:spPr>
          <a:xfrm>
            <a:off x="3132668" y="4677839"/>
            <a:ext cx="2870200" cy="1507682"/>
          </a:xfrm>
        </p:spPr>
        <p:txBody>
          <a:bodyPr/>
          <a:lstStyle/>
          <a:p>
            <a:endParaRPr lang="en-US"/>
          </a:p>
        </p:txBody>
      </p:sp>
    </p:spTree>
    <p:extLst>
      <p:ext uri="{BB962C8B-B14F-4D97-AF65-F5344CB8AC3E}">
        <p14:creationId xmlns:p14="http://schemas.microsoft.com/office/powerpoint/2010/main" val="3357477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25333"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smtClean="0"/>
              <a:t>Click to edit Master title SLIDE</a:t>
            </a:r>
            <a:endParaRPr lang="en-US" dirty="0"/>
          </a:p>
        </p:txBody>
      </p:sp>
      <p:sp>
        <p:nvSpPr>
          <p:cNvPr id="3" name="Subtitle 2"/>
          <p:cNvSpPr>
            <a:spLocks noGrp="1"/>
          </p:cNvSpPr>
          <p:nvPr>
            <p:ph type="subTitle" idx="1"/>
          </p:nvPr>
        </p:nvSpPr>
        <p:spPr>
          <a:xfrm>
            <a:off x="3725332" y="4275668"/>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4498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90133"/>
            <a:ext cx="8830733" cy="46736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79724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1668" y="1456269"/>
            <a:ext cx="4224866" cy="4765611"/>
          </a:xfrm>
        </p:spPr>
        <p:txBody>
          <a:bodyPr lIns="274320" rIns="274320"/>
          <a:lstStyle>
            <a:lvl1pPr>
              <a:spcAft>
                <a:spcPts val="450"/>
              </a:spcAft>
              <a:defRPr sz="1800">
                <a:solidFill>
                  <a:schemeClr val="bg1">
                    <a:lumMod val="50000"/>
                    <a:lumOff val="50000"/>
                  </a:schemeClr>
                </a:solidFill>
              </a:defRPr>
            </a:lvl1pPr>
            <a:lvl2pPr>
              <a:spcAft>
                <a:spcPts val="450"/>
              </a:spcAft>
              <a:defRPr sz="1350">
                <a:solidFill>
                  <a:schemeClr val="bg1">
                    <a:lumMod val="50000"/>
                    <a:lumOff val="50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749800" y="1456269"/>
            <a:ext cx="4106333" cy="4765611"/>
          </a:xfrm>
        </p:spPr>
        <p:txBody>
          <a:bodyPr lIns="274320" rIns="274320"/>
          <a:lstStyle>
            <a:lvl1pPr>
              <a:spcAft>
                <a:spcPts val="450"/>
              </a:spcAft>
              <a:defRPr sz="1800">
                <a:solidFill>
                  <a:schemeClr val="bg1">
                    <a:lumMod val="50000"/>
                    <a:lumOff val="50000"/>
                  </a:schemeClr>
                </a:solidFill>
              </a:defRPr>
            </a:lvl1pPr>
            <a:lvl2pPr>
              <a:spcAft>
                <a:spcPts val="450"/>
              </a:spcAft>
              <a:defRPr sz="1350">
                <a:solidFill>
                  <a:schemeClr val="bg1">
                    <a:lumMod val="50000"/>
                    <a:lumOff val="50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71037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0"/>
          </p:nvPr>
        </p:nvSpPr>
        <p:spPr>
          <a:xfrm>
            <a:off x="313268" y="1278466"/>
            <a:ext cx="4131733" cy="2346178"/>
          </a:xfrm>
        </p:spPr>
        <p:txBody>
          <a:bodyPr/>
          <a:lstStyle/>
          <a:p>
            <a:endParaRPr lang="en-US"/>
          </a:p>
        </p:txBody>
      </p:sp>
      <p:sp>
        <p:nvSpPr>
          <p:cNvPr id="4" name="Picture Placeholder 3"/>
          <p:cNvSpPr>
            <a:spLocks noGrp="1"/>
          </p:cNvSpPr>
          <p:nvPr>
            <p:ph type="pic" sz="quarter" idx="11"/>
          </p:nvPr>
        </p:nvSpPr>
        <p:spPr>
          <a:xfrm>
            <a:off x="4648201" y="1278468"/>
            <a:ext cx="4174067" cy="2346177"/>
          </a:xfrm>
        </p:spPr>
        <p:txBody>
          <a:bodyPr/>
          <a:lstStyle/>
          <a:p>
            <a:endParaRPr lang="en-US"/>
          </a:p>
        </p:txBody>
      </p:sp>
      <p:sp>
        <p:nvSpPr>
          <p:cNvPr id="5" name="Picture Placeholder 3"/>
          <p:cNvSpPr>
            <a:spLocks noGrp="1"/>
          </p:cNvSpPr>
          <p:nvPr>
            <p:ph type="pic" sz="quarter" idx="12"/>
          </p:nvPr>
        </p:nvSpPr>
        <p:spPr>
          <a:xfrm>
            <a:off x="313268" y="3793066"/>
            <a:ext cx="4131733" cy="2451334"/>
          </a:xfrm>
        </p:spPr>
        <p:txBody>
          <a:bodyPr/>
          <a:lstStyle/>
          <a:p>
            <a:endParaRPr lang="en-US"/>
          </a:p>
        </p:txBody>
      </p:sp>
      <p:sp>
        <p:nvSpPr>
          <p:cNvPr id="6" name="Picture Placeholder 3"/>
          <p:cNvSpPr>
            <a:spLocks noGrp="1"/>
          </p:cNvSpPr>
          <p:nvPr>
            <p:ph type="pic" sz="quarter" idx="13"/>
          </p:nvPr>
        </p:nvSpPr>
        <p:spPr>
          <a:xfrm>
            <a:off x="4648201" y="3793068"/>
            <a:ext cx="4174067" cy="2451333"/>
          </a:xfrm>
        </p:spPr>
        <p:txBody>
          <a:bodyPr/>
          <a:lstStyle/>
          <a:p>
            <a:endParaRPr lang="en-US"/>
          </a:p>
        </p:txBody>
      </p:sp>
    </p:spTree>
    <p:extLst>
      <p:ext uri="{BB962C8B-B14F-4D97-AF65-F5344CB8AC3E}">
        <p14:creationId xmlns:p14="http://schemas.microsoft.com/office/powerpoint/2010/main" val="33144758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20134" y="1303867"/>
            <a:ext cx="2794000" cy="1425618"/>
          </a:xfrm>
        </p:spPr>
        <p:txBody>
          <a:bodyPr/>
          <a:lstStyle/>
          <a:p>
            <a:endParaRPr lang="en-US"/>
          </a:p>
        </p:txBody>
      </p:sp>
      <p:sp>
        <p:nvSpPr>
          <p:cNvPr id="6" name="Picture Placeholder 3"/>
          <p:cNvSpPr>
            <a:spLocks noGrp="1"/>
          </p:cNvSpPr>
          <p:nvPr>
            <p:ph type="pic" sz="quarter" idx="12"/>
          </p:nvPr>
        </p:nvSpPr>
        <p:spPr>
          <a:xfrm>
            <a:off x="6092776" y="1303867"/>
            <a:ext cx="2822625" cy="1425618"/>
          </a:xfrm>
        </p:spPr>
        <p:txBody>
          <a:bodyPr/>
          <a:lstStyle/>
          <a:p>
            <a:endParaRPr lang="en-US"/>
          </a:p>
        </p:txBody>
      </p:sp>
      <p:sp>
        <p:nvSpPr>
          <p:cNvPr id="7" name="Picture Placeholder 3"/>
          <p:cNvSpPr>
            <a:spLocks noGrp="1"/>
          </p:cNvSpPr>
          <p:nvPr>
            <p:ph type="pic" sz="quarter" idx="13"/>
          </p:nvPr>
        </p:nvSpPr>
        <p:spPr>
          <a:xfrm>
            <a:off x="3132667" y="1303867"/>
            <a:ext cx="2853266" cy="1425618"/>
          </a:xfrm>
        </p:spPr>
        <p:txBody>
          <a:bodyPr/>
          <a:lstStyle/>
          <a:p>
            <a:endParaRPr lang="en-US"/>
          </a:p>
        </p:txBody>
      </p:sp>
      <p:sp>
        <p:nvSpPr>
          <p:cNvPr id="8" name="Picture Placeholder 3"/>
          <p:cNvSpPr>
            <a:spLocks noGrp="1"/>
          </p:cNvSpPr>
          <p:nvPr>
            <p:ph type="pic" sz="quarter" idx="14"/>
          </p:nvPr>
        </p:nvSpPr>
        <p:spPr>
          <a:xfrm>
            <a:off x="220134" y="2878669"/>
            <a:ext cx="2794000" cy="1582257"/>
          </a:xfrm>
        </p:spPr>
        <p:txBody>
          <a:bodyPr/>
          <a:lstStyle/>
          <a:p>
            <a:endParaRPr lang="en-US"/>
          </a:p>
        </p:txBody>
      </p:sp>
      <p:sp>
        <p:nvSpPr>
          <p:cNvPr id="9" name="Picture Placeholder 3"/>
          <p:cNvSpPr>
            <a:spLocks noGrp="1"/>
          </p:cNvSpPr>
          <p:nvPr>
            <p:ph type="pic" sz="quarter" idx="15"/>
          </p:nvPr>
        </p:nvSpPr>
        <p:spPr>
          <a:xfrm>
            <a:off x="6092776" y="2878669"/>
            <a:ext cx="2822625" cy="1582257"/>
          </a:xfrm>
        </p:spPr>
        <p:txBody>
          <a:bodyPr/>
          <a:lstStyle/>
          <a:p>
            <a:endParaRPr lang="en-US"/>
          </a:p>
        </p:txBody>
      </p:sp>
      <p:sp>
        <p:nvSpPr>
          <p:cNvPr id="10" name="Picture Placeholder 3"/>
          <p:cNvSpPr>
            <a:spLocks noGrp="1"/>
          </p:cNvSpPr>
          <p:nvPr>
            <p:ph type="pic" sz="quarter" idx="16"/>
          </p:nvPr>
        </p:nvSpPr>
        <p:spPr>
          <a:xfrm>
            <a:off x="3120975" y="2878669"/>
            <a:ext cx="2864958" cy="1582257"/>
          </a:xfrm>
        </p:spPr>
        <p:txBody>
          <a:bodyPr/>
          <a:lstStyle/>
          <a:p>
            <a:endParaRPr lang="en-US"/>
          </a:p>
        </p:txBody>
      </p:sp>
      <p:sp>
        <p:nvSpPr>
          <p:cNvPr id="11" name="Picture Placeholder 3"/>
          <p:cNvSpPr>
            <a:spLocks noGrp="1"/>
          </p:cNvSpPr>
          <p:nvPr>
            <p:ph type="pic" sz="quarter" idx="17"/>
          </p:nvPr>
        </p:nvSpPr>
        <p:spPr>
          <a:xfrm>
            <a:off x="220134" y="4610108"/>
            <a:ext cx="2794000" cy="1575415"/>
          </a:xfrm>
        </p:spPr>
        <p:txBody>
          <a:bodyPr/>
          <a:lstStyle/>
          <a:p>
            <a:endParaRPr lang="en-US"/>
          </a:p>
        </p:txBody>
      </p:sp>
      <p:sp>
        <p:nvSpPr>
          <p:cNvPr id="12" name="Picture Placeholder 3"/>
          <p:cNvSpPr>
            <a:spLocks noGrp="1"/>
          </p:cNvSpPr>
          <p:nvPr>
            <p:ph type="pic" sz="quarter" idx="18"/>
          </p:nvPr>
        </p:nvSpPr>
        <p:spPr>
          <a:xfrm>
            <a:off x="6092776" y="4610108"/>
            <a:ext cx="2822625" cy="1575415"/>
          </a:xfrm>
        </p:spPr>
        <p:txBody>
          <a:bodyPr/>
          <a:lstStyle/>
          <a:p>
            <a:endParaRPr lang="en-US"/>
          </a:p>
        </p:txBody>
      </p:sp>
      <p:sp>
        <p:nvSpPr>
          <p:cNvPr id="13" name="Picture Placeholder 3"/>
          <p:cNvSpPr>
            <a:spLocks noGrp="1"/>
          </p:cNvSpPr>
          <p:nvPr>
            <p:ph type="pic" sz="quarter" idx="19"/>
          </p:nvPr>
        </p:nvSpPr>
        <p:spPr>
          <a:xfrm>
            <a:off x="3120975" y="4610108"/>
            <a:ext cx="2864958" cy="1575415"/>
          </a:xfrm>
        </p:spPr>
        <p:txBody>
          <a:bodyPr/>
          <a:lstStyle/>
          <a:p>
            <a:endParaRPr lang="en-US"/>
          </a:p>
        </p:txBody>
      </p:sp>
    </p:spTree>
    <p:extLst>
      <p:ext uri="{BB962C8B-B14F-4D97-AF65-F5344CB8AC3E}">
        <p14:creationId xmlns:p14="http://schemas.microsoft.com/office/powerpoint/2010/main" val="34567125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13933"/>
            <a:ext cx="8873067" cy="47498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923624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1" y="1600200"/>
            <a:ext cx="4191000"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563536" y="1600200"/>
            <a:ext cx="4351865"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661701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0"/>
          </p:nvPr>
        </p:nvSpPr>
        <p:spPr>
          <a:xfrm>
            <a:off x="254000" y="1371600"/>
            <a:ext cx="4216401" cy="2253044"/>
          </a:xfrm>
        </p:spPr>
        <p:txBody>
          <a:bodyPr/>
          <a:lstStyle/>
          <a:p>
            <a:endParaRPr lang="en-US" dirty="0"/>
          </a:p>
        </p:txBody>
      </p:sp>
      <p:sp>
        <p:nvSpPr>
          <p:cNvPr id="4" name="Picture Placeholder 3"/>
          <p:cNvSpPr>
            <a:spLocks noGrp="1"/>
          </p:cNvSpPr>
          <p:nvPr>
            <p:ph type="pic" sz="quarter" idx="11"/>
          </p:nvPr>
        </p:nvSpPr>
        <p:spPr>
          <a:xfrm>
            <a:off x="4656667" y="1371600"/>
            <a:ext cx="4207934" cy="2253044"/>
          </a:xfrm>
        </p:spPr>
        <p:txBody>
          <a:bodyPr/>
          <a:lstStyle/>
          <a:p>
            <a:endParaRPr lang="en-US"/>
          </a:p>
        </p:txBody>
      </p:sp>
      <p:sp>
        <p:nvSpPr>
          <p:cNvPr id="5" name="Picture Placeholder 3"/>
          <p:cNvSpPr>
            <a:spLocks noGrp="1"/>
          </p:cNvSpPr>
          <p:nvPr>
            <p:ph type="pic" sz="quarter" idx="12"/>
          </p:nvPr>
        </p:nvSpPr>
        <p:spPr>
          <a:xfrm>
            <a:off x="254000" y="3784602"/>
            <a:ext cx="4216401" cy="2459799"/>
          </a:xfrm>
        </p:spPr>
        <p:txBody>
          <a:bodyPr/>
          <a:lstStyle/>
          <a:p>
            <a:endParaRPr lang="en-US"/>
          </a:p>
        </p:txBody>
      </p:sp>
      <p:sp>
        <p:nvSpPr>
          <p:cNvPr id="6" name="Picture Placeholder 3"/>
          <p:cNvSpPr>
            <a:spLocks noGrp="1"/>
          </p:cNvSpPr>
          <p:nvPr>
            <p:ph type="pic" sz="quarter" idx="13"/>
          </p:nvPr>
        </p:nvSpPr>
        <p:spPr>
          <a:xfrm>
            <a:off x="4656667" y="3784600"/>
            <a:ext cx="4207934" cy="2459800"/>
          </a:xfrm>
        </p:spPr>
        <p:txBody>
          <a:bodyPr/>
          <a:lstStyle/>
          <a:p>
            <a:endParaRPr lang="en-US"/>
          </a:p>
        </p:txBody>
      </p:sp>
    </p:spTree>
    <p:extLst>
      <p:ext uri="{BB962C8B-B14F-4D97-AF65-F5344CB8AC3E}">
        <p14:creationId xmlns:p14="http://schemas.microsoft.com/office/powerpoint/2010/main" val="17291352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096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l" defTabSz="3429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0"/>
            <a:ext cx="6138333" cy="991352"/>
          </a:xfrm>
          <a:prstGeom prst="rect">
            <a:avLst/>
          </a:prstGeom>
          <a:noFill/>
        </p:spPr>
        <p:txBody>
          <a:bodyPr vert="horz" lIns="27432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 y="1490133"/>
            <a:ext cx="8847667" cy="4707466"/>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28507685"/>
      </p:ext>
    </p:extLst>
  </p:cSld>
  <p:clrMap bg1="dk1" tx1="lt1" bg2="dk2" tx2="lt2" accent1="accent1" accent2="accent2" accent3="accent3" accent4="accent4" accent5="accent5" accent6="accent6" hlink="hlink" folHlink="folHlink"/>
  <p:sldLayoutIdLst>
    <p:sldLayoutId id="2147483650" r:id="rId1"/>
    <p:sldLayoutId id="2147483652" r:id="rId2"/>
    <p:sldLayoutId id="2147483654" r:id="rId3"/>
    <p:sldLayoutId id="2147483653" r:id="rId4"/>
  </p:sldLayoutIdLst>
  <p:timing>
    <p:tnLst>
      <p:par>
        <p:cTn id="1" dur="indefinite" restart="never" nodeType="tmRoot"/>
      </p:par>
    </p:tnLst>
  </p:timing>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chemeClr val="bg1">
              <a:lumMod val="50000"/>
              <a:lumOff val="50000"/>
            </a:schemeClr>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chemeClr val="bg1">
              <a:lumMod val="50000"/>
              <a:lumOff val="50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bg1">
              <a:lumMod val="50000"/>
              <a:lumOff val="50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5765800" cy="991352"/>
          </a:xfrm>
          <a:prstGeom prst="rect">
            <a:avLst/>
          </a:prstGeom>
          <a:solidFill>
            <a:schemeClr val="bg1"/>
          </a:solidFill>
        </p:spPr>
        <p:txBody>
          <a:bodyPr vert="horz" lIns="27432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 y="1363133"/>
            <a:ext cx="8924509" cy="4834466"/>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27784912"/>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iming>
    <p:tnLst>
      <p:par>
        <p:cTn id="1" dur="indefinite" restart="never" nodeType="tmRoot"/>
      </p:par>
    </p:tnLst>
  </p:timing>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rgbClr val="262626"/>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rgbClr val="262626"/>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262626"/>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www.mfe.govt.nz/air/specific-air-pollutants/nitrogen-dioxide" TargetMode="External"/><Relationship Id="rId13" Type="http://schemas.openxmlformats.org/officeDocument/2006/relationships/hyperlink" Target="https://www.epa.gov/indoor-air-quality-iaq/carbon-monoxides-impact-indoor-air-quality" TargetMode="External"/><Relationship Id="rId3" Type="http://schemas.openxmlformats.org/officeDocument/2006/relationships/hyperlink" Target="http://ajer.org/papers/v3(3)/ZT33359364.pdf" TargetMode="External"/><Relationship Id="rId7" Type="http://schemas.openxmlformats.org/officeDocument/2006/relationships/hyperlink" Target="http://www.air-quality.org.uk/12.php" TargetMode="External"/><Relationship Id="rId12" Type="http://schemas.openxmlformats.org/officeDocument/2006/relationships/hyperlink" Target="https://www.sciencedirect.com/science/article/pii/S1352231015305082" TargetMode="External"/><Relationship Id="rId2" Type="http://schemas.openxmlformats.org/officeDocument/2006/relationships/hyperlink" Target="http://chemistry.elmhurst.edu/vchembook/196buildings.html" TargetMode="External"/><Relationship Id="rId1" Type="http://schemas.openxmlformats.org/officeDocument/2006/relationships/slideLayout" Target="../slideLayouts/slideLayout3.xml"/><Relationship Id="rId6" Type="http://schemas.openxmlformats.org/officeDocument/2006/relationships/hyperlink" Target="https://theplumbinginfo.com/top-seven-plumbing-products-no-longer-use/" TargetMode="External"/><Relationship Id="rId11" Type="http://schemas.openxmlformats.org/officeDocument/2006/relationships/hyperlink" Target="https://www.sciencedirect.com/science/article/pii/S135223100601123X" TargetMode="External"/><Relationship Id="rId5" Type="http://schemas.openxmlformats.org/officeDocument/2006/relationships/hyperlink" Target="https://www.epa.gov/indoor-air-quality-iaq/adapting-buildings-indoor-air-quality-changing-climate" TargetMode="External"/><Relationship Id="rId10" Type="http://schemas.openxmlformats.org/officeDocument/2006/relationships/hyperlink" Target="https://inspectapedia.com/sickhouse/Ozone_Toxicity.php" TargetMode="External"/><Relationship Id="rId4" Type="http://schemas.openxmlformats.org/officeDocument/2006/relationships/hyperlink" Target="http://www.toxipedia.org/display/toxipedia/History+of+Lead+Use" TargetMode="External"/><Relationship Id="rId9" Type="http://schemas.openxmlformats.org/officeDocument/2006/relationships/hyperlink" Target="https://www.designingbuildings.co.uk/wiki/Ozone_depleting_substances#Examples_of_ozone_depleting_substances" TargetMode="External"/><Relationship Id="rId14" Type="http://schemas.openxmlformats.org/officeDocument/2006/relationships/hyperlink" Target="https://www.sciencedirect.com/science/article/pii/S09500618010001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Air quality and structural changes</a:t>
            </a:r>
            <a:endParaRPr lang="en-US" sz="3200" dirty="0"/>
          </a:p>
        </p:txBody>
      </p:sp>
      <p:sp>
        <p:nvSpPr>
          <p:cNvPr id="3" name="Subtitle 2"/>
          <p:cNvSpPr>
            <a:spLocks noGrp="1"/>
          </p:cNvSpPr>
          <p:nvPr>
            <p:ph type="subTitle" idx="1"/>
          </p:nvPr>
        </p:nvSpPr>
        <p:spPr/>
        <p:txBody>
          <a:bodyPr/>
          <a:lstStyle/>
          <a:p>
            <a:r>
              <a:rPr lang="en-US" dirty="0" smtClean="0"/>
              <a:t>Jordan </a:t>
            </a:r>
            <a:r>
              <a:rPr lang="en-US" dirty="0" err="1" smtClean="0"/>
              <a:t>dobson</a:t>
            </a:r>
            <a:endParaRPr lang="en-US" dirty="0"/>
          </a:p>
        </p:txBody>
      </p:sp>
    </p:spTree>
    <p:extLst>
      <p:ext uri="{BB962C8B-B14F-4D97-AF65-F5344CB8AC3E}">
        <p14:creationId xmlns:p14="http://schemas.microsoft.com/office/powerpoint/2010/main" val="277220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sz="2000" dirty="0" smtClean="0"/>
              <a:t>SO</a:t>
            </a:r>
            <a:r>
              <a:rPr lang="en-US" sz="2000" baseline="-25000" dirty="0" smtClean="0"/>
              <a:t>2</a:t>
            </a:r>
            <a:r>
              <a:rPr lang="en-US" sz="2000" dirty="0" smtClean="0"/>
              <a:t> can result in acid rain via sulfate formation. </a:t>
            </a:r>
          </a:p>
          <a:p>
            <a:pPr marL="342900" indent="-342900">
              <a:buFont typeface="Arial" panose="020B0604020202020204" pitchFamily="34" charset="0"/>
              <a:buChar char="•"/>
            </a:pPr>
            <a:r>
              <a:rPr lang="en-US" sz="2000" dirty="0" smtClean="0"/>
              <a:t>Sulfate in acid rain can react with gypsum and ettringite in concrete, resulting in surface degradation. </a:t>
            </a:r>
          </a:p>
          <a:p>
            <a:pPr marL="342900" indent="-342900">
              <a:buFont typeface="Arial" panose="020B0604020202020204" pitchFamily="34" charset="0"/>
              <a:buChar char="•"/>
            </a:pPr>
            <a:r>
              <a:rPr lang="en-US" sz="2000" dirty="0" smtClean="0"/>
              <a:t>Limestone</a:t>
            </a:r>
            <a:r>
              <a:rPr lang="en-US" sz="2000" dirty="0"/>
              <a:t>, marble, carbon-steel, zinc, nickel, paint, and some plastics can be damaged</a:t>
            </a:r>
            <a:r>
              <a:rPr lang="en-US" sz="2000" dirty="0" smtClean="0"/>
              <a:t>. This impact can be seen on sculptures. </a:t>
            </a:r>
            <a:endParaRPr lang="en-US" sz="2000" dirty="0"/>
          </a:p>
          <a:p>
            <a:endParaRPr lang="en-US" dirty="0"/>
          </a:p>
        </p:txBody>
      </p:sp>
      <p:sp>
        <p:nvSpPr>
          <p:cNvPr id="3" name="Title 2"/>
          <p:cNvSpPr>
            <a:spLocks noGrp="1"/>
          </p:cNvSpPr>
          <p:nvPr>
            <p:ph type="title"/>
          </p:nvPr>
        </p:nvSpPr>
        <p:spPr/>
        <p:txBody>
          <a:bodyPr/>
          <a:lstStyle/>
          <a:p>
            <a:r>
              <a:rPr lang="en-US" sz="2800" dirty="0" smtClean="0"/>
              <a:t>Sulfur dioxide</a:t>
            </a:r>
            <a:endParaRPr lang="en-US" sz="2800" dirty="0"/>
          </a:p>
        </p:txBody>
      </p:sp>
      <p:pic>
        <p:nvPicPr>
          <p:cNvPr id="1026" name="Picture 2" descr="Image result for limestone sculpture degrad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013" y="3546456"/>
            <a:ext cx="2110707" cy="2617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346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US" sz="2000" dirty="0" smtClean="0"/>
              <a:t>PM c</a:t>
            </a:r>
            <a:r>
              <a:rPr lang="en-US" sz="2000" dirty="0" smtClean="0"/>
              <a:t>an be abrasive in high wind, speeding wind erosion.  </a:t>
            </a:r>
          </a:p>
          <a:p>
            <a:pPr marL="285750" indent="-285750">
              <a:buFont typeface="Arial" panose="020B0604020202020204" pitchFamily="34" charset="0"/>
              <a:buChar char="•"/>
            </a:pPr>
            <a:r>
              <a:rPr lang="en-US" sz="2000" dirty="0" smtClean="0"/>
              <a:t>PM can also accelerate degradation resulting from SO2. </a:t>
            </a:r>
          </a:p>
          <a:p>
            <a:pPr marL="285750" indent="-285750">
              <a:buFont typeface="Arial" panose="020B0604020202020204" pitchFamily="34" charset="0"/>
              <a:buChar char="•"/>
            </a:pPr>
            <a:r>
              <a:rPr lang="en-US" sz="2000" dirty="0" smtClean="0"/>
              <a:t>High PM concentrations tend to be centralized in cities, which have high wind speeds and high building density</a:t>
            </a:r>
            <a:endParaRPr lang="en-US" sz="2000" dirty="0"/>
          </a:p>
        </p:txBody>
      </p:sp>
      <p:sp>
        <p:nvSpPr>
          <p:cNvPr id="3" name="Title 2"/>
          <p:cNvSpPr>
            <a:spLocks noGrp="1"/>
          </p:cNvSpPr>
          <p:nvPr>
            <p:ph type="title"/>
          </p:nvPr>
        </p:nvSpPr>
        <p:spPr/>
        <p:txBody>
          <a:bodyPr/>
          <a:lstStyle/>
          <a:p>
            <a:r>
              <a:rPr lang="en-US" sz="2800" dirty="0" smtClean="0"/>
              <a:t>Particulate matter</a:t>
            </a:r>
            <a:endParaRPr lang="en-US" sz="2800" dirty="0"/>
          </a:p>
        </p:txBody>
      </p:sp>
    </p:spTree>
    <p:extLst>
      <p:ext uri="{BB962C8B-B14F-4D97-AF65-F5344CB8AC3E}">
        <p14:creationId xmlns:p14="http://schemas.microsoft.com/office/powerpoint/2010/main" val="3638038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US" sz="2000" dirty="0" smtClean="0"/>
              <a:t>Carbon monoxide is dangerous to human health and has many anthropogenic sources.</a:t>
            </a:r>
          </a:p>
          <a:p>
            <a:pPr marL="285750" indent="-285750">
              <a:buFont typeface="Arial" panose="020B0604020202020204" pitchFamily="34" charset="0"/>
              <a:buChar char="•"/>
            </a:pPr>
            <a:r>
              <a:rPr lang="en-US" sz="2000" dirty="0" smtClean="0"/>
              <a:t>Carbon monoxide has no significant effect on structural or aesthetic building components. </a:t>
            </a:r>
            <a:endParaRPr lang="en-US" sz="2000" dirty="0"/>
          </a:p>
        </p:txBody>
      </p:sp>
      <p:sp>
        <p:nvSpPr>
          <p:cNvPr id="3" name="Title 2"/>
          <p:cNvSpPr>
            <a:spLocks noGrp="1"/>
          </p:cNvSpPr>
          <p:nvPr>
            <p:ph type="title"/>
          </p:nvPr>
        </p:nvSpPr>
        <p:spPr/>
        <p:txBody>
          <a:bodyPr/>
          <a:lstStyle/>
          <a:p>
            <a:r>
              <a:rPr lang="en-US" sz="2800" dirty="0" smtClean="0"/>
              <a:t>Carbon monoxide</a:t>
            </a:r>
            <a:endParaRPr lang="en-US" sz="2800" dirty="0"/>
          </a:p>
        </p:txBody>
      </p:sp>
    </p:spTree>
    <p:extLst>
      <p:ext uri="{BB962C8B-B14F-4D97-AF65-F5344CB8AC3E}">
        <p14:creationId xmlns:p14="http://schemas.microsoft.com/office/powerpoint/2010/main" val="908523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US" sz="2000" dirty="0" smtClean="0"/>
              <a:t>Ozone is a strong oxidant and reacts with many compounds.  </a:t>
            </a:r>
          </a:p>
          <a:p>
            <a:pPr marL="285750" indent="-285750">
              <a:buFont typeface="Arial" panose="020B0604020202020204" pitchFamily="34" charset="0"/>
              <a:buChar char="•"/>
            </a:pPr>
            <a:r>
              <a:rPr lang="en-US" sz="2000" dirty="0" smtClean="0"/>
              <a:t>Ozone reacts with aldehydes emitted by indoor materials.  </a:t>
            </a:r>
          </a:p>
          <a:p>
            <a:pPr marL="285750" indent="-285750">
              <a:buFont typeface="Arial" panose="020B0604020202020204" pitchFamily="34" charset="0"/>
              <a:buChar char="•"/>
            </a:pPr>
            <a:r>
              <a:rPr lang="en-US" sz="2000" dirty="0" smtClean="0"/>
              <a:t>It can act as a deodorizing compound or an odorant. </a:t>
            </a:r>
            <a:endParaRPr lang="en-US" sz="2000" dirty="0"/>
          </a:p>
          <a:p>
            <a:pPr marL="285750" indent="-285750">
              <a:buFont typeface="Arial" panose="020B0604020202020204" pitchFamily="34" charset="0"/>
              <a:buChar char="•"/>
            </a:pPr>
            <a:r>
              <a:rPr lang="en-US" sz="2000" dirty="0" smtClean="0"/>
              <a:t>Stratospheric ozone degradation is strongly protected under global regulations. </a:t>
            </a:r>
          </a:p>
          <a:p>
            <a:pPr marL="635508" lvl="1" indent="-285750">
              <a:buFont typeface="Arial" panose="020B0604020202020204" pitchFamily="34" charset="0"/>
              <a:buChar char="•"/>
            </a:pPr>
            <a:r>
              <a:rPr lang="en-US" sz="1775" dirty="0" smtClean="0"/>
              <a:t>This involved the development of new refrigerants, aerosol propellants, and solvents. </a:t>
            </a:r>
            <a:endParaRPr lang="en-US" sz="1775" dirty="0"/>
          </a:p>
        </p:txBody>
      </p:sp>
      <p:sp>
        <p:nvSpPr>
          <p:cNvPr id="3" name="Title 2"/>
          <p:cNvSpPr>
            <a:spLocks noGrp="1"/>
          </p:cNvSpPr>
          <p:nvPr>
            <p:ph type="title"/>
          </p:nvPr>
        </p:nvSpPr>
        <p:spPr/>
        <p:txBody>
          <a:bodyPr/>
          <a:lstStyle/>
          <a:p>
            <a:r>
              <a:rPr lang="en-US" sz="2800" dirty="0" smtClean="0"/>
              <a:t>ozone</a:t>
            </a:r>
            <a:endParaRPr lang="en-US" sz="2800" dirty="0"/>
          </a:p>
        </p:txBody>
      </p:sp>
    </p:spTree>
    <p:extLst>
      <p:ext uri="{BB962C8B-B14F-4D97-AF65-F5344CB8AC3E}">
        <p14:creationId xmlns:p14="http://schemas.microsoft.com/office/powerpoint/2010/main" val="615130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US" sz="2000" dirty="0" smtClean="0"/>
              <a:t>NO</a:t>
            </a:r>
            <a:r>
              <a:rPr lang="en-US" sz="2000" baseline="-25000" dirty="0" smtClean="0"/>
              <a:t>3</a:t>
            </a:r>
            <a:r>
              <a:rPr lang="en-US" sz="2000" dirty="0" smtClean="0"/>
              <a:t> </a:t>
            </a:r>
            <a:r>
              <a:rPr lang="en-US" sz="2000" dirty="0"/>
              <a:t>can result in acid rain. </a:t>
            </a:r>
            <a:endParaRPr lang="en-US" sz="2000" dirty="0" smtClean="0"/>
          </a:p>
          <a:p>
            <a:pPr marL="285750" indent="-285750">
              <a:buFont typeface="Arial" panose="020B0604020202020204" pitchFamily="34" charset="0"/>
              <a:buChar char="•"/>
            </a:pPr>
            <a:r>
              <a:rPr lang="en-US" sz="2000" dirty="0" smtClean="0"/>
              <a:t>Nitrate </a:t>
            </a:r>
            <a:r>
              <a:rPr lang="en-US" sz="2000" dirty="0"/>
              <a:t>in acid rain can react with gypsum and ettringite in concrete, resulting in surface degradation</a:t>
            </a:r>
            <a:r>
              <a:rPr lang="en-US" sz="2000" dirty="0" smtClean="0"/>
              <a:t>. </a:t>
            </a:r>
          </a:p>
          <a:p>
            <a:pPr marL="635508" lvl="1" indent="-285750">
              <a:buFont typeface="Arial" panose="020B0604020202020204" pitchFamily="34" charset="0"/>
              <a:buChar char="•"/>
            </a:pPr>
            <a:r>
              <a:rPr lang="en-US" sz="1775" dirty="0" smtClean="0"/>
              <a:t>Limestone, marble, carbon-steel, zinc, nickel, paint, and some plastics can be damaged.</a:t>
            </a:r>
            <a:endParaRPr lang="en-US" sz="1775" dirty="0"/>
          </a:p>
          <a:p>
            <a:endParaRPr lang="en-US" dirty="0"/>
          </a:p>
        </p:txBody>
      </p:sp>
      <p:sp>
        <p:nvSpPr>
          <p:cNvPr id="3" name="Title 2"/>
          <p:cNvSpPr>
            <a:spLocks noGrp="1"/>
          </p:cNvSpPr>
          <p:nvPr>
            <p:ph type="title"/>
          </p:nvPr>
        </p:nvSpPr>
        <p:spPr/>
        <p:txBody>
          <a:bodyPr/>
          <a:lstStyle/>
          <a:p>
            <a:r>
              <a:rPr lang="en-US" sz="2800" dirty="0" smtClean="0"/>
              <a:t>Nitrogen dioxide</a:t>
            </a:r>
            <a:endParaRPr lang="en-US" sz="2800" dirty="0"/>
          </a:p>
        </p:txBody>
      </p:sp>
    </p:spTree>
    <p:extLst>
      <p:ext uri="{BB962C8B-B14F-4D97-AF65-F5344CB8AC3E}">
        <p14:creationId xmlns:p14="http://schemas.microsoft.com/office/powerpoint/2010/main" val="2526703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US" sz="2000" dirty="0" smtClean="0"/>
              <a:t>Lead is highly toxic, and consumption has been reduced so that the general population does not come into contact with it as often. </a:t>
            </a:r>
          </a:p>
          <a:p>
            <a:pPr marL="285750" indent="-285750">
              <a:buFont typeface="Arial" panose="020B0604020202020204" pitchFamily="34" charset="0"/>
              <a:buChar char="•"/>
            </a:pPr>
            <a:r>
              <a:rPr lang="en-US" sz="2000" dirty="0" smtClean="0"/>
              <a:t>This has resulted in the replacement of some commonly used materials in construction, like lead water pipes, lead solder, and lead paint. </a:t>
            </a:r>
          </a:p>
          <a:p>
            <a:pPr marL="635508" lvl="1" indent="-285750">
              <a:buFont typeface="Arial" panose="020B0604020202020204" pitchFamily="34" charset="0"/>
              <a:buChar char="•"/>
            </a:pPr>
            <a:r>
              <a:rPr lang="en-US" sz="1775" dirty="0" smtClean="0"/>
              <a:t>Some of these products are still exported from the US.</a:t>
            </a:r>
            <a:endParaRPr lang="en-US" sz="1775" dirty="0"/>
          </a:p>
        </p:txBody>
      </p:sp>
      <p:sp>
        <p:nvSpPr>
          <p:cNvPr id="3" name="Title 2"/>
          <p:cNvSpPr>
            <a:spLocks noGrp="1"/>
          </p:cNvSpPr>
          <p:nvPr>
            <p:ph type="title"/>
          </p:nvPr>
        </p:nvSpPr>
        <p:spPr/>
        <p:txBody>
          <a:bodyPr/>
          <a:lstStyle/>
          <a:p>
            <a:r>
              <a:rPr lang="en-US" sz="2800" dirty="0" smtClean="0"/>
              <a:t>lead</a:t>
            </a:r>
            <a:endParaRPr lang="en-US" sz="2800" dirty="0"/>
          </a:p>
        </p:txBody>
      </p:sp>
    </p:spTree>
    <p:extLst>
      <p:ext uri="{BB962C8B-B14F-4D97-AF65-F5344CB8AC3E}">
        <p14:creationId xmlns:p14="http://schemas.microsoft.com/office/powerpoint/2010/main" val="3295604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US" sz="2000" dirty="0" smtClean="0"/>
              <a:t>Asbestos</a:t>
            </a:r>
          </a:p>
          <a:p>
            <a:pPr marL="635508" lvl="1" indent="-285750">
              <a:buFont typeface="Arial" panose="020B0604020202020204" pitchFamily="34" charset="0"/>
              <a:buChar char="•"/>
            </a:pPr>
            <a:r>
              <a:rPr lang="en-US" sz="1780" dirty="0" smtClean="0"/>
              <a:t>Asbestos was determined to be carcinogenic. It is no longer used as an insulation material and many regulations control how to work  with existing asbestos. This affects how structures are designed, but not degradation.</a:t>
            </a:r>
          </a:p>
          <a:p>
            <a:pPr marL="285750" indent="-285750">
              <a:buFont typeface="Arial" panose="020B0604020202020204" pitchFamily="34" charset="0"/>
              <a:buChar char="•"/>
            </a:pPr>
            <a:r>
              <a:rPr lang="en-US" sz="2000" dirty="0" smtClean="0"/>
              <a:t>Chlorides</a:t>
            </a:r>
          </a:p>
          <a:p>
            <a:pPr marL="635508" lvl="1" indent="-285750">
              <a:buFont typeface="Arial" panose="020B0604020202020204" pitchFamily="34" charset="0"/>
              <a:buChar char="•"/>
            </a:pPr>
            <a:r>
              <a:rPr lang="en-US" sz="1775" dirty="0" smtClean="0"/>
              <a:t>Chlorides dissolved in rain can result in steel and reinforcing steel degradation via chloride attack.</a:t>
            </a:r>
            <a:endParaRPr lang="en-US" sz="1775" dirty="0" smtClean="0"/>
          </a:p>
          <a:p>
            <a:pPr marL="285750" indent="-285750">
              <a:buFont typeface="Arial" panose="020B0604020202020204" pitchFamily="34" charset="0"/>
              <a:buChar char="•"/>
            </a:pPr>
            <a:r>
              <a:rPr lang="en-US" sz="2000" dirty="0" smtClean="0"/>
              <a:t>Ventilation</a:t>
            </a:r>
          </a:p>
          <a:p>
            <a:pPr marL="635508" lvl="1" indent="-285750">
              <a:buFont typeface="Arial" panose="020B0604020202020204" pitchFamily="34" charset="0"/>
              <a:buChar char="•"/>
            </a:pPr>
            <a:r>
              <a:rPr lang="en-US" sz="1775" dirty="0" smtClean="0"/>
              <a:t>New concerns about indoor air quality are increasing the requirements for buildings to have high quality ventilation systems. </a:t>
            </a:r>
          </a:p>
          <a:p>
            <a:pPr marL="285750" indent="-285750">
              <a:buFont typeface="Arial" panose="020B0604020202020204" pitchFamily="34" charset="0"/>
              <a:buChar char="•"/>
            </a:pPr>
            <a:endParaRPr lang="en-US" sz="2000" dirty="0"/>
          </a:p>
        </p:txBody>
      </p:sp>
      <p:sp>
        <p:nvSpPr>
          <p:cNvPr id="3" name="Title 2"/>
          <p:cNvSpPr>
            <a:spLocks noGrp="1"/>
          </p:cNvSpPr>
          <p:nvPr>
            <p:ph type="title"/>
          </p:nvPr>
        </p:nvSpPr>
        <p:spPr/>
        <p:txBody>
          <a:bodyPr/>
          <a:lstStyle/>
          <a:p>
            <a:r>
              <a:rPr lang="en-US" sz="2800" dirty="0" smtClean="0"/>
              <a:t>Other concerns</a:t>
            </a:r>
            <a:endParaRPr lang="en-US" sz="2800" dirty="0"/>
          </a:p>
        </p:txBody>
      </p:sp>
    </p:spTree>
    <p:extLst>
      <p:ext uri="{BB962C8B-B14F-4D97-AF65-F5344CB8AC3E}">
        <p14:creationId xmlns:p14="http://schemas.microsoft.com/office/powerpoint/2010/main" val="2616518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spcAft>
                <a:spcPts val="0"/>
              </a:spcAft>
            </a:pPr>
            <a:r>
              <a:rPr lang="en-US" dirty="0">
                <a:hlinkClick r:id="rId2"/>
              </a:rPr>
              <a:t>http://</a:t>
            </a:r>
            <a:r>
              <a:rPr lang="en-US" dirty="0" smtClean="0">
                <a:hlinkClick r:id="rId2"/>
              </a:rPr>
              <a:t>chemistry.elmhurst.edu/vchembook/196buildings.html</a:t>
            </a:r>
            <a:endParaRPr lang="en-US" dirty="0" smtClean="0"/>
          </a:p>
          <a:p>
            <a:pPr>
              <a:spcBef>
                <a:spcPts val="0"/>
              </a:spcBef>
              <a:spcAft>
                <a:spcPts val="0"/>
              </a:spcAft>
            </a:pPr>
            <a:r>
              <a:rPr lang="en-US" dirty="0">
                <a:hlinkClick r:id="rId3"/>
              </a:rPr>
              <a:t>http://ajer.org/papers/v3(3)/</a:t>
            </a:r>
            <a:r>
              <a:rPr lang="en-US" dirty="0" smtClean="0">
                <a:hlinkClick r:id="rId3"/>
              </a:rPr>
              <a:t>ZT33359364.pdf</a:t>
            </a:r>
            <a:endParaRPr lang="en-US" dirty="0" smtClean="0"/>
          </a:p>
          <a:p>
            <a:pPr>
              <a:spcBef>
                <a:spcPts val="0"/>
              </a:spcBef>
              <a:spcAft>
                <a:spcPts val="0"/>
              </a:spcAft>
            </a:pPr>
            <a:r>
              <a:rPr lang="en-US" dirty="0">
                <a:hlinkClick r:id="rId4"/>
              </a:rPr>
              <a:t>http://</a:t>
            </a:r>
            <a:r>
              <a:rPr lang="en-US" dirty="0" smtClean="0">
                <a:hlinkClick r:id="rId4"/>
              </a:rPr>
              <a:t>www.toxipedia.org/display/toxipedia/History+of+Lead+Use</a:t>
            </a:r>
            <a:endParaRPr lang="en-US" dirty="0" smtClean="0"/>
          </a:p>
          <a:p>
            <a:pPr>
              <a:spcBef>
                <a:spcPts val="0"/>
              </a:spcBef>
              <a:spcAft>
                <a:spcPts val="0"/>
              </a:spcAft>
            </a:pPr>
            <a:r>
              <a:rPr lang="en-US" dirty="0">
                <a:hlinkClick r:id="rId5"/>
              </a:rPr>
              <a:t>https://</a:t>
            </a:r>
            <a:r>
              <a:rPr lang="en-US" dirty="0" smtClean="0">
                <a:hlinkClick r:id="rId5"/>
              </a:rPr>
              <a:t>www.epa.gov/indoor-air-quality-iaq/adapting-buildings-indoor-air-quality-changing-climate</a:t>
            </a:r>
            <a:endParaRPr lang="en-US" dirty="0" smtClean="0"/>
          </a:p>
          <a:p>
            <a:pPr>
              <a:spcBef>
                <a:spcPts val="0"/>
              </a:spcBef>
              <a:spcAft>
                <a:spcPts val="0"/>
              </a:spcAft>
            </a:pPr>
            <a:r>
              <a:rPr lang="en-US" dirty="0">
                <a:hlinkClick r:id="rId6"/>
              </a:rPr>
              <a:t>https://theplumbinginfo.com/top-seven-plumbing-products-no-longer-use</a:t>
            </a:r>
            <a:r>
              <a:rPr lang="en-US" dirty="0" smtClean="0">
                <a:hlinkClick r:id="rId6"/>
              </a:rPr>
              <a:t>/</a:t>
            </a:r>
            <a:endParaRPr lang="en-US" dirty="0" smtClean="0"/>
          </a:p>
          <a:p>
            <a:pPr>
              <a:spcBef>
                <a:spcPts val="0"/>
              </a:spcBef>
              <a:spcAft>
                <a:spcPts val="0"/>
              </a:spcAft>
            </a:pPr>
            <a:r>
              <a:rPr lang="en-US" dirty="0">
                <a:hlinkClick r:id="rId7"/>
              </a:rPr>
              <a:t>http://</a:t>
            </a:r>
            <a:r>
              <a:rPr lang="en-US" dirty="0" smtClean="0">
                <a:hlinkClick r:id="rId7"/>
              </a:rPr>
              <a:t>www.air-quality.org.uk/12.php</a:t>
            </a:r>
            <a:endParaRPr lang="en-US" dirty="0" smtClean="0"/>
          </a:p>
          <a:p>
            <a:pPr>
              <a:spcBef>
                <a:spcPts val="0"/>
              </a:spcBef>
              <a:spcAft>
                <a:spcPts val="0"/>
              </a:spcAft>
            </a:pPr>
            <a:r>
              <a:rPr lang="en-US" dirty="0">
                <a:hlinkClick r:id="rId8"/>
              </a:rPr>
              <a:t>http://</a:t>
            </a:r>
            <a:r>
              <a:rPr lang="en-US" dirty="0" smtClean="0">
                <a:hlinkClick r:id="rId8"/>
              </a:rPr>
              <a:t>www.mfe.govt.nz/air/specific-air-pollutants/nitrogen-dioxide</a:t>
            </a:r>
            <a:endParaRPr lang="en-US" dirty="0" smtClean="0"/>
          </a:p>
          <a:p>
            <a:pPr>
              <a:spcBef>
                <a:spcPts val="0"/>
              </a:spcBef>
              <a:spcAft>
                <a:spcPts val="0"/>
              </a:spcAft>
            </a:pPr>
            <a:r>
              <a:rPr lang="en-US" dirty="0">
                <a:hlinkClick r:id="rId9"/>
              </a:rPr>
              <a:t>https://</a:t>
            </a:r>
            <a:r>
              <a:rPr lang="en-US" dirty="0" smtClean="0">
                <a:hlinkClick r:id="rId9"/>
              </a:rPr>
              <a:t>www.designingbuildings.co.uk/wiki/Ozone_depleting_substances#Examples_of_ozone_depleting_substances</a:t>
            </a:r>
            <a:endParaRPr lang="en-US" dirty="0" smtClean="0"/>
          </a:p>
          <a:p>
            <a:pPr>
              <a:spcBef>
                <a:spcPts val="0"/>
              </a:spcBef>
              <a:spcAft>
                <a:spcPts val="0"/>
              </a:spcAft>
            </a:pPr>
            <a:r>
              <a:rPr lang="en-US" dirty="0">
                <a:hlinkClick r:id="rId10"/>
              </a:rPr>
              <a:t>https://</a:t>
            </a:r>
            <a:r>
              <a:rPr lang="en-US" dirty="0" smtClean="0">
                <a:hlinkClick r:id="rId10"/>
              </a:rPr>
              <a:t>inspectapedia.com/sickhouse/Ozone_Toxicity.php</a:t>
            </a:r>
            <a:endParaRPr lang="en-US" dirty="0" smtClean="0"/>
          </a:p>
          <a:p>
            <a:pPr>
              <a:spcBef>
                <a:spcPts val="0"/>
              </a:spcBef>
              <a:spcAft>
                <a:spcPts val="0"/>
              </a:spcAft>
            </a:pPr>
            <a:r>
              <a:rPr lang="en-US" dirty="0">
                <a:hlinkClick r:id="rId11"/>
              </a:rPr>
              <a:t>https://</a:t>
            </a:r>
            <a:r>
              <a:rPr lang="en-US" dirty="0" smtClean="0">
                <a:hlinkClick r:id="rId11"/>
              </a:rPr>
              <a:t>www.sciencedirect.com/science/article/pii/S135223100601123X</a:t>
            </a:r>
            <a:endParaRPr lang="en-US" dirty="0" smtClean="0"/>
          </a:p>
          <a:p>
            <a:pPr>
              <a:spcBef>
                <a:spcPts val="0"/>
              </a:spcBef>
              <a:spcAft>
                <a:spcPts val="0"/>
              </a:spcAft>
            </a:pPr>
            <a:r>
              <a:rPr lang="en-US" dirty="0">
                <a:hlinkClick r:id="rId12"/>
              </a:rPr>
              <a:t>https://</a:t>
            </a:r>
            <a:r>
              <a:rPr lang="en-US" dirty="0" smtClean="0">
                <a:hlinkClick r:id="rId12"/>
              </a:rPr>
              <a:t>www.sciencedirect.com/science/article/pii/S1352231015305082</a:t>
            </a:r>
            <a:endParaRPr lang="en-US" dirty="0" smtClean="0"/>
          </a:p>
          <a:p>
            <a:pPr>
              <a:spcBef>
                <a:spcPts val="0"/>
              </a:spcBef>
              <a:spcAft>
                <a:spcPts val="0"/>
              </a:spcAft>
            </a:pPr>
            <a:r>
              <a:rPr lang="en-US" dirty="0">
                <a:hlinkClick r:id="rId13"/>
              </a:rPr>
              <a:t>https://</a:t>
            </a:r>
            <a:r>
              <a:rPr lang="en-US" dirty="0" smtClean="0">
                <a:hlinkClick r:id="rId13"/>
              </a:rPr>
              <a:t>www.epa.gov/indoor-air-quality-iaq/carbon-monoxides-impact-indoor-air-quality</a:t>
            </a:r>
            <a:endParaRPr lang="en-US" dirty="0" smtClean="0"/>
          </a:p>
          <a:p>
            <a:pPr>
              <a:spcBef>
                <a:spcPts val="0"/>
              </a:spcBef>
              <a:spcAft>
                <a:spcPts val="0"/>
              </a:spcAft>
            </a:pPr>
            <a:r>
              <a:rPr lang="en-US" dirty="0">
                <a:hlinkClick r:id="rId14"/>
              </a:rPr>
              <a:t>https://</a:t>
            </a:r>
            <a:r>
              <a:rPr lang="en-US" dirty="0" smtClean="0">
                <a:hlinkClick r:id="rId14"/>
              </a:rPr>
              <a:t>www.sciencedirect.com/science/article/pii/S0950061801000125</a:t>
            </a:r>
            <a:endParaRPr lang="en-US" dirty="0"/>
          </a:p>
          <a:p>
            <a:endParaRPr lang="en-US" dirty="0" smtClean="0"/>
          </a:p>
        </p:txBody>
      </p:sp>
      <p:sp>
        <p:nvSpPr>
          <p:cNvPr id="3" name="Title 2"/>
          <p:cNvSpPr>
            <a:spLocks noGrp="1"/>
          </p:cNvSpPr>
          <p:nvPr>
            <p:ph type="title"/>
          </p:nvPr>
        </p:nvSpPr>
        <p:spPr/>
        <p:txBody>
          <a:bodyPr/>
          <a:lstStyle/>
          <a:p>
            <a:r>
              <a:rPr lang="en-US" sz="2800" dirty="0" smtClean="0"/>
              <a:t>Sources</a:t>
            </a:r>
            <a:endParaRPr lang="en-US" sz="2800" dirty="0"/>
          </a:p>
        </p:txBody>
      </p:sp>
    </p:spTree>
    <p:extLst>
      <p:ext uri="{BB962C8B-B14F-4D97-AF65-F5344CB8AC3E}">
        <p14:creationId xmlns:p14="http://schemas.microsoft.com/office/powerpoint/2010/main" val="1989240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2015_editable_slide_template</Template>
  <TotalTime>590</TotalTime>
  <Words>426</Words>
  <Application>Microsoft Office PowerPoint</Application>
  <PresentationFormat>On-screen Show (4:3)</PresentationFormat>
  <Paragraphs>50</Paragraphs>
  <Slides>9</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Calibri</vt:lpstr>
      <vt:lpstr>Lucida Grande</vt:lpstr>
      <vt:lpstr>Roboto Light</vt:lpstr>
      <vt:lpstr>Custom Design</vt:lpstr>
      <vt:lpstr>Main</vt:lpstr>
      <vt:lpstr>White Main</vt:lpstr>
      <vt:lpstr>Air quality and structural changes</vt:lpstr>
      <vt:lpstr>Sulfur dioxide</vt:lpstr>
      <vt:lpstr>Particulate matter</vt:lpstr>
      <vt:lpstr>Carbon monoxide</vt:lpstr>
      <vt:lpstr>ozone</vt:lpstr>
      <vt:lpstr>Nitrogen dioxide</vt:lpstr>
      <vt:lpstr>lead</vt:lpstr>
      <vt:lpstr>Other concerns</vt:lpstr>
      <vt:lpstr>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Jordan Dobson</cp:lastModifiedBy>
  <cp:revision>26</cp:revision>
  <dcterms:created xsi:type="dcterms:W3CDTF">2016-03-09T16:46:53Z</dcterms:created>
  <dcterms:modified xsi:type="dcterms:W3CDTF">2018-04-19T12:20:49Z</dcterms:modified>
</cp:coreProperties>
</file>