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62" r:id="rId4"/>
    <p:sldId id="261" r:id="rId5"/>
    <p:sldId id="258" r:id="rId6"/>
    <p:sldId id="259" r:id="rId7"/>
    <p:sldId id="260"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94656"/>
  </p:normalViewPr>
  <p:slideViewPr>
    <p:cSldViewPr snapToGrid="0" snapToObjects="1">
      <p:cViewPr varScale="1">
        <p:scale>
          <a:sx n="90" d="100"/>
          <a:sy n="90" d="100"/>
        </p:scale>
        <p:origin x="232" y="5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F49D49-2C36-A344-A2D5-DE983B335E8C}" type="datetimeFigureOut">
              <a:rPr lang="en-US" smtClean="0"/>
              <a:t>4/13/20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5AC576-B343-584B-A51D-52021E0E0BFD}" type="slidenum">
              <a:rPr lang="en-US" smtClean="0"/>
              <a:t>‹#›</a:t>
            </a:fld>
            <a:endParaRPr lang="en-US"/>
          </a:p>
        </p:txBody>
      </p:sp>
    </p:spTree>
    <p:extLst>
      <p:ext uri="{BB962C8B-B14F-4D97-AF65-F5344CB8AC3E}">
        <p14:creationId xmlns:p14="http://schemas.microsoft.com/office/powerpoint/2010/main" val="199768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Mesosphere"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n.wikipedia.org/wiki/Airglow" TargetMode="External"/><Relationship Id="rId4" Type="http://schemas.openxmlformats.org/officeDocument/2006/relationships/hyperlink" Target="https://en.wikipedia.org/wiki/Ionization"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Fatigue_(physical)"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n.wikipedia.org/wiki/Animal_navigation" TargetMode="External"/><Relationship Id="rId5" Type="http://schemas.openxmlformats.org/officeDocument/2006/relationships/hyperlink" Target="https://en.wikipedia.org/wiki/Human_sexuality" TargetMode="External"/><Relationship Id="rId4" Type="http://schemas.openxmlformats.org/officeDocument/2006/relationships/hyperlink" Target="https://en.wikipedia.org/wiki/Stress_(medicin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 high altitudes, primarily above the </a:t>
            </a:r>
            <a:r>
              <a:rPr lang="en-US" sz="1200" b="0" i="0" u="none" strike="noStrike" kern="1200" dirty="0">
                <a:solidFill>
                  <a:schemeClr val="tx1"/>
                </a:solidFill>
                <a:effectLst/>
                <a:latin typeface="+mn-lt"/>
                <a:ea typeface="+mn-ea"/>
                <a:cs typeface="+mn-cs"/>
                <a:hlinkClick r:id="rId3" tooltip="Mesosphere"/>
              </a:rPr>
              <a:t>mesosphere</a:t>
            </a:r>
            <a:r>
              <a:rPr lang="en-US" sz="1200" b="0" i="0" kern="1200" dirty="0">
                <a:solidFill>
                  <a:schemeClr val="tx1"/>
                </a:solidFill>
                <a:effectLst/>
                <a:latin typeface="+mn-lt"/>
                <a:ea typeface="+mn-ea"/>
                <a:cs typeface="+mn-cs"/>
              </a:rPr>
              <a:t>, there is enough UV radiation from the sun of very short wavelength to cause </a:t>
            </a:r>
            <a:r>
              <a:rPr lang="en-US" sz="1200" b="0" i="0" u="none" strike="noStrike" kern="1200" dirty="0">
                <a:solidFill>
                  <a:schemeClr val="tx1"/>
                </a:solidFill>
                <a:effectLst/>
                <a:latin typeface="+mn-lt"/>
                <a:ea typeface="+mn-ea"/>
                <a:cs typeface="+mn-cs"/>
                <a:hlinkClick r:id="rId4" tooltip="Ionization"/>
              </a:rPr>
              <a:t>ionization</a:t>
            </a:r>
            <a:r>
              <a:rPr lang="en-US" sz="1200" b="0" i="0" kern="1200" dirty="0">
                <a:solidFill>
                  <a:schemeClr val="tx1"/>
                </a:solidFill>
                <a:effectLst/>
                <a:latin typeface="+mn-lt"/>
                <a:ea typeface="+mn-ea"/>
                <a:cs typeface="+mn-cs"/>
              </a:rPr>
              <a:t>. When the ions collide with electrically neutral particles they recombine and emit photons in the process, causing </a:t>
            </a:r>
            <a:r>
              <a:rPr lang="en-US" sz="1200" b="0" i="0" u="none" strike="noStrike" kern="1200" dirty="0">
                <a:solidFill>
                  <a:schemeClr val="tx1"/>
                </a:solidFill>
                <a:effectLst/>
                <a:latin typeface="+mn-lt"/>
                <a:ea typeface="+mn-ea"/>
                <a:cs typeface="+mn-cs"/>
                <a:hlinkClick r:id="rId5" tooltip="Airglow"/>
              </a:rPr>
              <a:t>airglow</a:t>
            </a:r>
            <a:r>
              <a:rPr lang="en-US" sz="1200" b="0" i="0" kern="1200" dirty="0">
                <a:solidFill>
                  <a:schemeClr val="tx1"/>
                </a:solidFill>
                <a:effectLst/>
                <a:latin typeface="+mn-lt"/>
                <a:ea typeface="+mn-ea"/>
                <a:cs typeface="+mn-cs"/>
              </a:rPr>
              <a:t>. The degree of ionization is sufficiently large to allow a constant emission of radiation even during the night when the upper atmosphere is in the Earth's shadow. Lower in the atmosphere all the solar photons with energies above the ionization potential of N</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and O</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have already been absorbed by the higher layers and thus no appreciable ionization occurs.</a:t>
            </a:r>
            <a:endParaRPr lang="en-US" dirty="0"/>
          </a:p>
        </p:txBody>
      </p:sp>
      <p:sp>
        <p:nvSpPr>
          <p:cNvPr id="4" name="Slide Number Placeholder 3"/>
          <p:cNvSpPr>
            <a:spLocks noGrp="1"/>
          </p:cNvSpPr>
          <p:nvPr>
            <p:ph type="sldNum" sz="quarter" idx="5"/>
          </p:nvPr>
        </p:nvSpPr>
        <p:spPr/>
        <p:txBody>
          <a:bodyPr/>
          <a:lstStyle/>
          <a:p>
            <a:fld id="{1D5AC576-B343-584B-A51D-52021E0E0BFD}" type="slidenum">
              <a:rPr lang="en-US" smtClean="0"/>
              <a:t>2</a:t>
            </a:fld>
            <a:endParaRPr lang="en-US"/>
          </a:p>
        </p:txBody>
      </p:sp>
    </p:spTree>
    <p:extLst>
      <p:ext uri="{BB962C8B-B14F-4D97-AF65-F5344CB8AC3E}">
        <p14:creationId xmlns:p14="http://schemas.microsoft.com/office/powerpoint/2010/main" val="3063360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increased headache incidence, worker </a:t>
            </a:r>
            <a:r>
              <a:rPr lang="en-US" sz="1200" b="0" i="0" u="none" strike="noStrike" kern="1200" dirty="0">
                <a:solidFill>
                  <a:schemeClr val="tx1"/>
                </a:solidFill>
                <a:effectLst/>
                <a:latin typeface="+mn-lt"/>
                <a:ea typeface="+mn-ea"/>
                <a:cs typeface="+mn-cs"/>
                <a:hlinkClick r:id="rId3" tooltip="Fatigue (physical)"/>
              </a:rPr>
              <a:t>fatigue</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tooltip="Stress (medicine)"/>
              </a:rPr>
              <a:t>medically defined stress</a:t>
            </a:r>
            <a:r>
              <a:rPr lang="en-US" sz="1200" b="0" i="0" kern="1200" dirty="0">
                <a:solidFill>
                  <a:schemeClr val="tx1"/>
                </a:solidFill>
                <a:effectLst/>
                <a:latin typeface="+mn-lt"/>
                <a:ea typeface="+mn-ea"/>
                <a:cs typeface="+mn-cs"/>
              </a:rPr>
              <a:t>, decrease in </a:t>
            </a:r>
            <a:r>
              <a:rPr lang="en-US" sz="1200" b="0" i="0" u="none" strike="noStrike" kern="1200" dirty="0">
                <a:solidFill>
                  <a:schemeClr val="tx1"/>
                </a:solidFill>
                <a:effectLst/>
                <a:latin typeface="+mn-lt"/>
                <a:ea typeface="+mn-ea"/>
                <a:cs typeface="+mn-cs"/>
                <a:hlinkClick r:id="rId5" tooltip="Human sexuality"/>
              </a:rPr>
              <a:t>sexual</a:t>
            </a:r>
            <a:r>
              <a:rPr lang="en-US" sz="1200" b="0" i="0" kern="1200" dirty="0">
                <a:solidFill>
                  <a:schemeClr val="tx1"/>
                </a:solidFill>
                <a:effectLst/>
                <a:latin typeface="+mn-lt"/>
                <a:ea typeface="+mn-ea"/>
                <a:cs typeface="+mn-cs"/>
              </a:rPr>
              <a:t> function and increase in anxiety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can confuse </a:t>
            </a:r>
            <a:r>
              <a:rPr lang="en-US" sz="1200" b="0" i="0" u="none" strike="noStrike" kern="1200" dirty="0">
                <a:solidFill>
                  <a:schemeClr val="tx1"/>
                </a:solidFill>
                <a:effectLst/>
                <a:latin typeface="+mn-lt"/>
                <a:ea typeface="+mn-ea"/>
                <a:cs typeface="+mn-cs"/>
                <a:hlinkClick r:id="rId6" tooltip="Animal navigation"/>
              </a:rPr>
              <a:t>animal navigation</a:t>
            </a:r>
            <a:r>
              <a:rPr lang="en-US" sz="1200" b="0" i="0" kern="1200" dirty="0">
                <a:solidFill>
                  <a:schemeClr val="tx1"/>
                </a:solidFill>
                <a:effectLst/>
                <a:latin typeface="+mn-lt"/>
                <a:ea typeface="+mn-ea"/>
                <a:cs typeface="+mn-cs"/>
              </a:rPr>
              <a:t>, alter competitive interactions, change predator-prey relations, and cause physiological harm</a:t>
            </a:r>
          </a:p>
          <a:p>
            <a:endParaRPr lang="en-US" dirty="0"/>
          </a:p>
        </p:txBody>
      </p:sp>
      <p:sp>
        <p:nvSpPr>
          <p:cNvPr id="4" name="Slide Number Placeholder 3"/>
          <p:cNvSpPr>
            <a:spLocks noGrp="1"/>
          </p:cNvSpPr>
          <p:nvPr>
            <p:ph type="sldNum" sz="quarter" idx="5"/>
          </p:nvPr>
        </p:nvSpPr>
        <p:spPr/>
        <p:txBody>
          <a:bodyPr/>
          <a:lstStyle/>
          <a:p>
            <a:fld id="{1D5AC576-B343-584B-A51D-52021E0E0BFD}" type="slidenum">
              <a:rPr lang="en-US" smtClean="0"/>
              <a:t>5</a:t>
            </a:fld>
            <a:endParaRPr lang="en-US"/>
          </a:p>
        </p:txBody>
      </p:sp>
    </p:spTree>
    <p:extLst>
      <p:ext uri="{BB962C8B-B14F-4D97-AF65-F5344CB8AC3E}">
        <p14:creationId xmlns:p14="http://schemas.microsoft.com/office/powerpoint/2010/main" val="1449490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3CF99-560F-AC4C-B687-0716F235C4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B71C57-5B8F-F64E-BDC3-D0A9C6D5D7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3B93B7-4C7D-554C-A610-70DE67C616AB}"/>
              </a:ext>
            </a:extLst>
          </p:cNvPr>
          <p:cNvSpPr>
            <a:spLocks noGrp="1"/>
          </p:cNvSpPr>
          <p:nvPr>
            <p:ph type="dt" sz="half" idx="10"/>
          </p:nvPr>
        </p:nvSpPr>
        <p:spPr/>
        <p:txBody>
          <a:bodyPr/>
          <a:lstStyle/>
          <a:p>
            <a:fld id="{C5690367-E060-0840-A862-F92AE273E078}" type="datetimeFigureOut">
              <a:rPr lang="en-US" smtClean="0"/>
              <a:t>4/13/20</a:t>
            </a:fld>
            <a:endParaRPr lang="en-US"/>
          </a:p>
        </p:txBody>
      </p:sp>
      <p:sp>
        <p:nvSpPr>
          <p:cNvPr id="5" name="Footer Placeholder 4">
            <a:extLst>
              <a:ext uri="{FF2B5EF4-FFF2-40B4-BE49-F238E27FC236}">
                <a16:creationId xmlns:a16="http://schemas.microsoft.com/office/drawing/2014/main" id="{DA73FEE9-45A1-6042-B739-A80443AAFC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C30AD9-1E61-7049-B40F-85A550F16477}"/>
              </a:ext>
            </a:extLst>
          </p:cNvPr>
          <p:cNvSpPr>
            <a:spLocks noGrp="1"/>
          </p:cNvSpPr>
          <p:nvPr>
            <p:ph type="sldNum" sz="quarter" idx="12"/>
          </p:nvPr>
        </p:nvSpPr>
        <p:spPr/>
        <p:txBody>
          <a:bodyPr/>
          <a:lstStyle/>
          <a:p>
            <a:fld id="{769FC31E-A159-0444-BB1E-56E1DACA09F7}" type="slidenum">
              <a:rPr lang="en-US" smtClean="0"/>
              <a:t>‹#›</a:t>
            </a:fld>
            <a:endParaRPr lang="en-US"/>
          </a:p>
        </p:txBody>
      </p:sp>
    </p:spTree>
    <p:extLst>
      <p:ext uri="{BB962C8B-B14F-4D97-AF65-F5344CB8AC3E}">
        <p14:creationId xmlns:p14="http://schemas.microsoft.com/office/powerpoint/2010/main" val="4051733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63D6-1894-6A49-8DD6-24481267C0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5DB850-19E4-A74F-B568-AF1D4B79B8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136B43-26C2-084A-AD37-1A8DBB4DD78C}"/>
              </a:ext>
            </a:extLst>
          </p:cNvPr>
          <p:cNvSpPr>
            <a:spLocks noGrp="1"/>
          </p:cNvSpPr>
          <p:nvPr>
            <p:ph type="dt" sz="half" idx="10"/>
          </p:nvPr>
        </p:nvSpPr>
        <p:spPr/>
        <p:txBody>
          <a:bodyPr/>
          <a:lstStyle/>
          <a:p>
            <a:fld id="{C5690367-E060-0840-A862-F92AE273E078}" type="datetimeFigureOut">
              <a:rPr lang="en-US" smtClean="0"/>
              <a:t>4/13/20</a:t>
            </a:fld>
            <a:endParaRPr lang="en-US"/>
          </a:p>
        </p:txBody>
      </p:sp>
      <p:sp>
        <p:nvSpPr>
          <p:cNvPr id="5" name="Footer Placeholder 4">
            <a:extLst>
              <a:ext uri="{FF2B5EF4-FFF2-40B4-BE49-F238E27FC236}">
                <a16:creationId xmlns:a16="http://schemas.microsoft.com/office/drawing/2014/main" id="{6E2478C0-E580-824A-81F0-5CC3394C7B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A4D7D8-176E-2444-B29F-E578AD5D72AF}"/>
              </a:ext>
            </a:extLst>
          </p:cNvPr>
          <p:cNvSpPr>
            <a:spLocks noGrp="1"/>
          </p:cNvSpPr>
          <p:nvPr>
            <p:ph type="sldNum" sz="quarter" idx="12"/>
          </p:nvPr>
        </p:nvSpPr>
        <p:spPr/>
        <p:txBody>
          <a:bodyPr/>
          <a:lstStyle/>
          <a:p>
            <a:fld id="{769FC31E-A159-0444-BB1E-56E1DACA09F7}" type="slidenum">
              <a:rPr lang="en-US" smtClean="0"/>
              <a:t>‹#›</a:t>
            </a:fld>
            <a:endParaRPr lang="en-US"/>
          </a:p>
        </p:txBody>
      </p:sp>
    </p:spTree>
    <p:extLst>
      <p:ext uri="{BB962C8B-B14F-4D97-AF65-F5344CB8AC3E}">
        <p14:creationId xmlns:p14="http://schemas.microsoft.com/office/powerpoint/2010/main" val="906875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846A76-4237-944A-992D-E9FB77ABEC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ACC16D-BCCF-8647-98F6-E48AC6E067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700B94-1A8E-054F-A18E-2B707AFD4646}"/>
              </a:ext>
            </a:extLst>
          </p:cNvPr>
          <p:cNvSpPr>
            <a:spLocks noGrp="1"/>
          </p:cNvSpPr>
          <p:nvPr>
            <p:ph type="dt" sz="half" idx="10"/>
          </p:nvPr>
        </p:nvSpPr>
        <p:spPr/>
        <p:txBody>
          <a:bodyPr/>
          <a:lstStyle/>
          <a:p>
            <a:fld id="{C5690367-E060-0840-A862-F92AE273E078}" type="datetimeFigureOut">
              <a:rPr lang="en-US" smtClean="0"/>
              <a:t>4/13/20</a:t>
            </a:fld>
            <a:endParaRPr lang="en-US"/>
          </a:p>
        </p:txBody>
      </p:sp>
      <p:sp>
        <p:nvSpPr>
          <p:cNvPr id="5" name="Footer Placeholder 4">
            <a:extLst>
              <a:ext uri="{FF2B5EF4-FFF2-40B4-BE49-F238E27FC236}">
                <a16:creationId xmlns:a16="http://schemas.microsoft.com/office/drawing/2014/main" id="{527379DB-5916-414C-8C59-D6732E8B67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E83BEE-7362-7948-8AF9-99C1F36331C7}"/>
              </a:ext>
            </a:extLst>
          </p:cNvPr>
          <p:cNvSpPr>
            <a:spLocks noGrp="1"/>
          </p:cNvSpPr>
          <p:nvPr>
            <p:ph type="sldNum" sz="quarter" idx="12"/>
          </p:nvPr>
        </p:nvSpPr>
        <p:spPr/>
        <p:txBody>
          <a:bodyPr/>
          <a:lstStyle/>
          <a:p>
            <a:fld id="{769FC31E-A159-0444-BB1E-56E1DACA09F7}" type="slidenum">
              <a:rPr lang="en-US" smtClean="0"/>
              <a:t>‹#›</a:t>
            </a:fld>
            <a:endParaRPr lang="en-US"/>
          </a:p>
        </p:txBody>
      </p:sp>
    </p:spTree>
    <p:extLst>
      <p:ext uri="{BB962C8B-B14F-4D97-AF65-F5344CB8AC3E}">
        <p14:creationId xmlns:p14="http://schemas.microsoft.com/office/powerpoint/2010/main" val="2104617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B0B0F-8408-D640-84E2-559F50C014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391034-FAE3-9444-8907-177A036995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41B2FE-F426-884C-9F29-0F8D764820B2}"/>
              </a:ext>
            </a:extLst>
          </p:cNvPr>
          <p:cNvSpPr>
            <a:spLocks noGrp="1"/>
          </p:cNvSpPr>
          <p:nvPr>
            <p:ph type="dt" sz="half" idx="10"/>
          </p:nvPr>
        </p:nvSpPr>
        <p:spPr/>
        <p:txBody>
          <a:bodyPr/>
          <a:lstStyle/>
          <a:p>
            <a:fld id="{C5690367-E060-0840-A862-F92AE273E078}" type="datetimeFigureOut">
              <a:rPr lang="en-US" smtClean="0"/>
              <a:t>4/13/20</a:t>
            </a:fld>
            <a:endParaRPr lang="en-US"/>
          </a:p>
        </p:txBody>
      </p:sp>
      <p:sp>
        <p:nvSpPr>
          <p:cNvPr id="5" name="Footer Placeholder 4">
            <a:extLst>
              <a:ext uri="{FF2B5EF4-FFF2-40B4-BE49-F238E27FC236}">
                <a16:creationId xmlns:a16="http://schemas.microsoft.com/office/drawing/2014/main" id="{9FE7844D-256B-D643-AE5C-A4695821F7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F6751D-1B71-844B-A1AC-DFAE3023702C}"/>
              </a:ext>
            </a:extLst>
          </p:cNvPr>
          <p:cNvSpPr>
            <a:spLocks noGrp="1"/>
          </p:cNvSpPr>
          <p:nvPr>
            <p:ph type="sldNum" sz="quarter" idx="12"/>
          </p:nvPr>
        </p:nvSpPr>
        <p:spPr/>
        <p:txBody>
          <a:bodyPr/>
          <a:lstStyle/>
          <a:p>
            <a:fld id="{769FC31E-A159-0444-BB1E-56E1DACA09F7}" type="slidenum">
              <a:rPr lang="en-US" smtClean="0"/>
              <a:t>‹#›</a:t>
            </a:fld>
            <a:endParaRPr lang="en-US"/>
          </a:p>
        </p:txBody>
      </p:sp>
    </p:spTree>
    <p:extLst>
      <p:ext uri="{BB962C8B-B14F-4D97-AF65-F5344CB8AC3E}">
        <p14:creationId xmlns:p14="http://schemas.microsoft.com/office/powerpoint/2010/main" val="1298217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5139C-1BA3-AB4E-95FF-461364D9C5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A5A719-3475-4942-A6E3-D7F1218475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04A8E7-302D-B44A-843F-7FFF95B91250}"/>
              </a:ext>
            </a:extLst>
          </p:cNvPr>
          <p:cNvSpPr>
            <a:spLocks noGrp="1"/>
          </p:cNvSpPr>
          <p:nvPr>
            <p:ph type="dt" sz="half" idx="10"/>
          </p:nvPr>
        </p:nvSpPr>
        <p:spPr/>
        <p:txBody>
          <a:bodyPr/>
          <a:lstStyle/>
          <a:p>
            <a:fld id="{C5690367-E060-0840-A862-F92AE273E078}" type="datetimeFigureOut">
              <a:rPr lang="en-US" smtClean="0"/>
              <a:t>4/13/20</a:t>
            </a:fld>
            <a:endParaRPr lang="en-US"/>
          </a:p>
        </p:txBody>
      </p:sp>
      <p:sp>
        <p:nvSpPr>
          <p:cNvPr id="5" name="Footer Placeholder 4">
            <a:extLst>
              <a:ext uri="{FF2B5EF4-FFF2-40B4-BE49-F238E27FC236}">
                <a16:creationId xmlns:a16="http://schemas.microsoft.com/office/drawing/2014/main" id="{B3A1AE78-3A65-0C4F-9416-ECCB29EABE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843B36-F8DB-8C45-B045-718ED244A3FF}"/>
              </a:ext>
            </a:extLst>
          </p:cNvPr>
          <p:cNvSpPr>
            <a:spLocks noGrp="1"/>
          </p:cNvSpPr>
          <p:nvPr>
            <p:ph type="sldNum" sz="quarter" idx="12"/>
          </p:nvPr>
        </p:nvSpPr>
        <p:spPr/>
        <p:txBody>
          <a:bodyPr/>
          <a:lstStyle/>
          <a:p>
            <a:fld id="{769FC31E-A159-0444-BB1E-56E1DACA09F7}" type="slidenum">
              <a:rPr lang="en-US" smtClean="0"/>
              <a:t>‹#›</a:t>
            </a:fld>
            <a:endParaRPr lang="en-US"/>
          </a:p>
        </p:txBody>
      </p:sp>
    </p:spTree>
    <p:extLst>
      <p:ext uri="{BB962C8B-B14F-4D97-AF65-F5344CB8AC3E}">
        <p14:creationId xmlns:p14="http://schemas.microsoft.com/office/powerpoint/2010/main" val="407370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631CB-E743-9746-BA49-3FF917ACFD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F8D8DE-327F-F149-848C-929DA086FF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66E2FD-1297-B646-89FB-7CF2381698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CBAB1A-384C-CD48-B4A7-D700733D08FF}"/>
              </a:ext>
            </a:extLst>
          </p:cNvPr>
          <p:cNvSpPr>
            <a:spLocks noGrp="1"/>
          </p:cNvSpPr>
          <p:nvPr>
            <p:ph type="dt" sz="half" idx="10"/>
          </p:nvPr>
        </p:nvSpPr>
        <p:spPr/>
        <p:txBody>
          <a:bodyPr/>
          <a:lstStyle/>
          <a:p>
            <a:fld id="{C5690367-E060-0840-A862-F92AE273E078}" type="datetimeFigureOut">
              <a:rPr lang="en-US" smtClean="0"/>
              <a:t>4/13/20</a:t>
            </a:fld>
            <a:endParaRPr lang="en-US"/>
          </a:p>
        </p:txBody>
      </p:sp>
      <p:sp>
        <p:nvSpPr>
          <p:cNvPr id="6" name="Footer Placeholder 5">
            <a:extLst>
              <a:ext uri="{FF2B5EF4-FFF2-40B4-BE49-F238E27FC236}">
                <a16:creationId xmlns:a16="http://schemas.microsoft.com/office/drawing/2014/main" id="{6548DBCF-CBE6-7344-ADE0-EC80E3CCD6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53E64E-EBAB-DB4A-B3CE-B21210FA6281}"/>
              </a:ext>
            </a:extLst>
          </p:cNvPr>
          <p:cNvSpPr>
            <a:spLocks noGrp="1"/>
          </p:cNvSpPr>
          <p:nvPr>
            <p:ph type="sldNum" sz="quarter" idx="12"/>
          </p:nvPr>
        </p:nvSpPr>
        <p:spPr/>
        <p:txBody>
          <a:bodyPr/>
          <a:lstStyle/>
          <a:p>
            <a:fld id="{769FC31E-A159-0444-BB1E-56E1DACA09F7}" type="slidenum">
              <a:rPr lang="en-US" smtClean="0"/>
              <a:t>‹#›</a:t>
            </a:fld>
            <a:endParaRPr lang="en-US"/>
          </a:p>
        </p:txBody>
      </p:sp>
    </p:spTree>
    <p:extLst>
      <p:ext uri="{BB962C8B-B14F-4D97-AF65-F5344CB8AC3E}">
        <p14:creationId xmlns:p14="http://schemas.microsoft.com/office/powerpoint/2010/main" val="2288568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875E3-921C-FA4E-8DF3-F11D798454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7AFEC2-8BED-A64C-B985-70308BD5EB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73D6BC-4B92-D149-AB42-C780D33A4E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6BF281-F533-9145-B5B9-1EFB0B47CB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1F3CEC-4F94-D343-B7AD-CC30AE2253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EE3EFF-F6B7-9C49-9656-5BA8DECB066E}"/>
              </a:ext>
            </a:extLst>
          </p:cNvPr>
          <p:cNvSpPr>
            <a:spLocks noGrp="1"/>
          </p:cNvSpPr>
          <p:nvPr>
            <p:ph type="dt" sz="half" idx="10"/>
          </p:nvPr>
        </p:nvSpPr>
        <p:spPr/>
        <p:txBody>
          <a:bodyPr/>
          <a:lstStyle/>
          <a:p>
            <a:fld id="{C5690367-E060-0840-A862-F92AE273E078}" type="datetimeFigureOut">
              <a:rPr lang="en-US" smtClean="0"/>
              <a:t>4/13/20</a:t>
            </a:fld>
            <a:endParaRPr lang="en-US"/>
          </a:p>
        </p:txBody>
      </p:sp>
      <p:sp>
        <p:nvSpPr>
          <p:cNvPr id="8" name="Footer Placeholder 7">
            <a:extLst>
              <a:ext uri="{FF2B5EF4-FFF2-40B4-BE49-F238E27FC236}">
                <a16:creationId xmlns:a16="http://schemas.microsoft.com/office/drawing/2014/main" id="{0532EB82-67E8-6043-92A2-018CBD7D31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B01CA8-C8B2-D146-A382-7B563A5C2CF5}"/>
              </a:ext>
            </a:extLst>
          </p:cNvPr>
          <p:cNvSpPr>
            <a:spLocks noGrp="1"/>
          </p:cNvSpPr>
          <p:nvPr>
            <p:ph type="sldNum" sz="quarter" idx="12"/>
          </p:nvPr>
        </p:nvSpPr>
        <p:spPr/>
        <p:txBody>
          <a:bodyPr/>
          <a:lstStyle/>
          <a:p>
            <a:fld id="{769FC31E-A159-0444-BB1E-56E1DACA09F7}" type="slidenum">
              <a:rPr lang="en-US" smtClean="0"/>
              <a:t>‹#›</a:t>
            </a:fld>
            <a:endParaRPr lang="en-US"/>
          </a:p>
        </p:txBody>
      </p:sp>
    </p:spTree>
    <p:extLst>
      <p:ext uri="{BB962C8B-B14F-4D97-AF65-F5344CB8AC3E}">
        <p14:creationId xmlns:p14="http://schemas.microsoft.com/office/powerpoint/2010/main" val="1890844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4E6AB-576F-4E46-A299-4061DF4384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0271E3-570B-2643-A631-D54965C771F0}"/>
              </a:ext>
            </a:extLst>
          </p:cNvPr>
          <p:cNvSpPr>
            <a:spLocks noGrp="1"/>
          </p:cNvSpPr>
          <p:nvPr>
            <p:ph type="dt" sz="half" idx="10"/>
          </p:nvPr>
        </p:nvSpPr>
        <p:spPr/>
        <p:txBody>
          <a:bodyPr/>
          <a:lstStyle/>
          <a:p>
            <a:fld id="{C5690367-E060-0840-A862-F92AE273E078}" type="datetimeFigureOut">
              <a:rPr lang="en-US" smtClean="0"/>
              <a:t>4/13/20</a:t>
            </a:fld>
            <a:endParaRPr lang="en-US"/>
          </a:p>
        </p:txBody>
      </p:sp>
      <p:sp>
        <p:nvSpPr>
          <p:cNvPr id="4" name="Footer Placeholder 3">
            <a:extLst>
              <a:ext uri="{FF2B5EF4-FFF2-40B4-BE49-F238E27FC236}">
                <a16:creationId xmlns:a16="http://schemas.microsoft.com/office/drawing/2014/main" id="{253B1A74-0FAC-9D46-86EF-74319CB2ED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4DEF8D-AA98-604E-9302-2E21D93D1C83}"/>
              </a:ext>
            </a:extLst>
          </p:cNvPr>
          <p:cNvSpPr>
            <a:spLocks noGrp="1"/>
          </p:cNvSpPr>
          <p:nvPr>
            <p:ph type="sldNum" sz="quarter" idx="12"/>
          </p:nvPr>
        </p:nvSpPr>
        <p:spPr/>
        <p:txBody>
          <a:bodyPr/>
          <a:lstStyle/>
          <a:p>
            <a:fld id="{769FC31E-A159-0444-BB1E-56E1DACA09F7}" type="slidenum">
              <a:rPr lang="en-US" smtClean="0"/>
              <a:t>‹#›</a:t>
            </a:fld>
            <a:endParaRPr lang="en-US"/>
          </a:p>
        </p:txBody>
      </p:sp>
    </p:spTree>
    <p:extLst>
      <p:ext uri="{BB962C8B-B14F-4D97-AF65-F5344CB8AC3E}">
        <p14:creationId xmlns:p14="http://schemas.microsoft.com/office/powerpoint/2010/main" val="3162603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79CA4C-F01E-C44D-A616-35A3B7EC9872}"/>
              </a:ext>
            </a:extLst>
          </p:cNvPr>
          <p:cNvSpPr>
            <a:spLocks noGrp="1"/>
          </p:cNvSpPr>
          <p:nvPr>
            <p:ph type="dt" sz="half" idx="10"/>
          </p:nvPr>
        </p:nvSpPr>
        <p:spPr/>
        <p:txBody>
          <a:bodyPr/>
          <a:lstStyle/>
          <a:p>
            <a:fld id="{C5690367-E060-0840-A862-F92AE273E078}" type="datetimeFigureOut">
              <a:rPr lang="en-US" smtClean="0"/>
              <a:t>4/13/20</a:t>
            </a:fld>
            <a:endParaRPr lang="en-US"/>
          </a:p>
        </p:txBody>
      </p:sp>
      <p:sp>
        <p:nvSpPr>
          <p:cNvPr id="3" name="Footer Placeholder 2">
            <a:extLst>
              <a:ext uri="{FF2B5EF4-FFF2-40B4-BE49-F238E27FC236}">
                <a16:creationId xmlns:a16="http://schemas.microsoft.com/office/drawing/2014/main" id="{9085FFA7-AD2F-3240-9AF7-2294C83E4F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8EEA4C-0536-634C-9A4B-0657C640F78B}"/>
              </a:ext>
            </a:extLst>
          </p:cNvPr>
          <p:cNvSpPr>
            <a:spLocks noGrp="1"/>
          </p:cNvSpPr>
          <p:nvPr>
            <p:ph type="sldNum" sz="quarter" idx="12"/>
          </p:nvPr>
        </p:nvSpPr>
        <p:spPr/>
        <p:txBody>
          <a:bodyPr/>
          <a:lstStyle/>
          <a:p>
            <a:fld id="{769FC31E-A159-0444-BB1E-56E1DACA09F7}" type="slidenum">
              <a:rPr lang="en-US" smtClean="0"/>
              <a:t>‹#›</a:t>
            </a:fld>
            <a:endParaRPr lang="en-US"/>
          </a:p>
        </p:txBody>
      </p:sp>
    </p:spTree>
    <p:extLst>
      <p:ext uri="{BB962C8B-B14F-4D97-AF65-F5344CB8AC3E}">
        <p14:creationId xmlns:p14="http://schemas.microsoft.com/office/powerpoint/2010/main" val="848580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52855-C276-9C4E-844A-5C7A23D52C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222658-F84A-5347-A76D-BDF20FB55E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4EF0DF-3667-D243-B703-7D461525DA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0DE56D-284D-A84D-BC75-2A7E676C3370}"/>
              </a:ext>
            </a:extLst>
          </p:cNvPr>
          <p:cNvSpPr>
            <a:spLocks noGrp="1"/>
          </p:cNvSpPr>
          <p:nvPr>
            <p:ph type="dt" sz="half" idx="10"/>
          </p:nvPr>
        </p:nvSpPr>
        <p:spPr/>
        <p:txBody>
          <a:bodyPr/>
          <a:lstStyle/>
          <a:p>
            <a:fld id="{C5690367-E060-0840-A862-F92AE273E078}" type="datetimeFigureOut">
              <a:rPr lang="en-US" smtClean="0"/>
              <a:t>4/13/20</a:t>
            </a:fld>
            <a:endParaRPr lang="en-US"/>
          </a:p>
        </p:txBody>
      </p:sp>
      <p:sp>
        <p:nvSpPr>
          <p:cNvPr id="6" name="Footer Placeholder 5">
            <a:extLst>
              <a:ext uri="{FF2B5EF4-FFF2-40B4-BE49-F238E27FC236}">
                <a16:creationId xmlns:a16="http://schemas.microsoft.com/office/drawing/2014/main" id="{2674CF31-C354-A14E-8DD9-97FD814FF3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85C1BB-3803-6C44-8340-F79350297DD3}"/>
              </a:ext>
            </a:extLst>
          </p:cNvPr>
          <p:cNvSpPr>
            <a:spLocks noGrp="1"/>
          </p:cNvSpPr>
          <p:nvPr>
            <p:ph type="sldNum" sz="quarter" idx="12"/>
          </p:nvPr>
        </p:nvSpPr>
        <p:spPr/>
        <p:txBody>
          <a:bodyPr/>
          <a:lstStyle/>
          <a:p>
            <a:fld id="{769FC31E-A159-0444-BB1E-56E1DACA09F7}" type="slidenum">
              <a:rPr lang="en-US" smtClean="0"/>
              <a:t>‹#›</a:t>
            </a:fld>
            <a:endParaRPr lang="en-US"/>
          </a:p>
        </p:txBody>
      </p:sp>
    </p:spTree>
    <p:extLst>
      <p:ext uri="{BB962C8B-B14F-4D97-AF65-F5344CB8AC3E}">
        <p14:creationId xmlns:p14="http://schemas.microsoft.com/office/powerpoint/2010/main" val="417099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6D52-DF89-AC4F-A348-B07B931192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92DF7F-05D3-7E48-A4CE-080463FD9E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3C79E3-5E31-8B46-95C9-74D0D78F0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BB0CB7-B6F1-8347-9E97-5C4CEF913EAA}"/>
              </a:ext>
            </a:extLst>
          </p:cNvPr>
          <p:cNvSpPr>
            <a:spLocks noGrp="1"/>
          </p:cNvSpPr>
          <p:nvPr>
            <p:ph type="dt" sz="half" idx="10"/>
          </p:nvPr>
        </p:nvSpPr>
        <p:spPr/>
        <p:txBody>
          <a:bodyPr/>
          <a:lstStyle/>
          <a:p>
            <a:fld id="{C5690367-E060-0840-A862-F92AE273E078}" type="datetimeFigureOut">
              <a:rPr lang="en-US" smtClean="0"/>
              <a:t>4/13/20</a:t>
            </a:fld>
            <a:endParaRPr lang="en-US"/>
          </a:p>
        </p:txBody>
      </p:sp>
      <p:sp>
        <p:nvSpPr>
          <p:cNvPr id="6" name="Footer Placeholder 5">
            <a:extLst>
              <a:ext uri="{FF2B5EF4-FFF2-40B4-BE49-F238E27FC236}">
                <a16:creationId xmlns:a16="http://schemas.microsoft.com/office/drawing/2014/main" id="{388254D4-32B7-DC49-B8C1-6FFD48A04B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4094A7-ACC1-D548-9D04-300FDBAEB73B}"/>
              </a:ext>
            </a:extLst>
          </p:cNvPr>
          <p:cNvSpPr>
            <a:spLocks noGrp="1"/>
          </p:cNvSpPr>
          <p:nvPr>
            <p:ph type="sldNum" sz="quarter" idx="12"/>
          </p:nvPr>
        </p:nvSpPr>
        <p:spPr/>
        <p:txBody>
          <a:bodyPr/>
          <a:lstStyle/>
          <a:p>
            <a:fld id="{769FC31E-A159-0444-BB1E-56E1DACA09F7}" type="slidenum">
              <a:rPr lang="en-US" smtClean="0"/>
              <a:t>‹#›</a:t>
            </a:fld>
            <a:endParaRPr lang="en-US"/>
          </a:p>
        </p:txBody>
      </p:sp>
    </p:spTree>
    <p:extLst>
      <p:ext uri="{BB962C8B-B14F-4D97-AF65-F5344CB8AC3E}">
        <p14:creationId xmlns:p14="http://schemas.microsoft.com/office/powerpoint/2010/main" val="3764633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990ACF-A43A-6E4A-B425-208B1A49BB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E4E690-968F-6E45-AC5F-9EB57D1235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683FE4-F301-7940-BC37-9073D2E937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90367-E060-0840-A862-F92AE273E078}" type="datetimeFigureOut">
              <a:rPr lang="en-US" smtClean="0"/>
              <a:t>4/13/20</a:t>
            </a:fld>
            <a:endParaRPr lang="en-US"/>
          </a:p>
        </p:txBody>
      </p:sp>
      <p:sp>
        <p:nvSpPr>
          <p:cNvPr id="5" name="Footer Placeholder 4">
            <a:extLst>
              <a:ext uri="{FF2B5EF4-FFF2-40B4-BE49-F238E27FC236}">
                <a16:creationId xmlns:a16="http://schemas.microsoft.com/office/drawing/2014/main" id="{2AA7E891-29DF-A44E-94CB-CE53378CE1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E94B25-6781-B241-B920-F1A7841F46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FC31E-A159-0444-BB1E-56E1DACA09F7}" type="slidenum">
              <a:rPr lang="en-US" smtClean="0"/>
              <a:t>‹#›</a:t>
            </a:fld>
            <a:endParaRPr lang="en-US"/>
          </a:p>
        </p:txBody>
      </p:sp>
    </p:spTree>
    <p:extLst>
      <p:ext uri="{BB962C8B-B14F-4D97-AF65-F5344CB8AC3E}">
        <p14:creationId xmlns:p14="http://schemas.microsoft.com/office/powerpoint/2010/main" val="1399596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importantindia.com/23694/light-pollution-meaning-causes/" TargetMode="External"/><Relationship Id="rId7" Type="http://schemas.openxmlformats.org/officeDocument/2006/relationships/hyperlink" Target="https://www.sciencetopia.net/pollution/light/causes-effects" TargetMode="External"/><Relationship Id="rId2" Type="http://schemas.openxmlformats.org/officeDocument/2006/relationships/hyperlink" Target="https://www.darksky.org/" TargetMode="External"/><Relationship Id="rId1" Type="http://schemas.openxmlformats.org/officeDocument/2006/relationships/slideLayout" Target="../slideLayouts/slideLayout2.xml"/><Relationship Id="rId6" Type="http://schemas.openxmlformats.org/officeDocument/2006/relationships/hyperlink" Target="https://www.bbc.com/news/science-environment-11990737" TargetMode="External"/><Relationship Id="rId5" Type="http://schemas.openxmlformats.org/officeDocument/2006/relationships/hyperlink" Target="https://www.globeatnight.org/light-pollution.php" TargetMode="External"/><Relationship Id="rId4" Type="http://schemas.openxmlformats.org/officeDocument/2006/relationships/hyperlink" Target="https://www.rsc.org/images/environmental-brief-no-3-2014_tcm18-237724.pdf"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13D2616-95EC-2C4A-A06C-249578DB4B20}"/>
              </a:ext>
            </a:extLst>
          </p:cNvPr>
          <p:cNvPicPr>
            <a:picLocks noChangeAspect="1"/>
          </p:cNvPicPr>
          <p:nvPr/>
        </p:nvPicPr>
        <p:blipFill rotWithShape="1">
          <a:blip r:embed="rId2"/>
          <a:srcRect l="23212" r="-1" b="-1"/>
          <a:stretch/>
        </p:blipFill>
        <p:spPr>
          <a:xfrm>
            <a:off x="-2" y="10"/>
            <a:ext cx="8668525" cy="6858000"/>
          </a:xfrm>
          <a:prstGeom prst="rect">
            <a:avLst/>
          </a:prstGeom>
        </p:spPr>
      </p:pic>
      <p:sp>
        <p:nvSpPr>
          <p:cNvPr id="11" name="Rectangle 10">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0F4448-C4F4-B54A-9EE8-81349C642AFB}"/>
              </a:ext>
            </a:extLst>
          </p:cNvPr>
          <p:cNvSpPr>
            <a:spLocks noGrp="1"/>
          </p:cNvSpPr>
          <p:nvPr>
            <p:ph type="ctrTitle"/>
          </p:nvPr>
        </p:nvSpPr>
        <p:spPr>
          <a:xfrm>
            <a:off x="7848600" y="1122363"/>
            <a:ext cx="4023360" cy="3204134"/>
          </a:xfrm>
        </p:spPr>
        <p:txBody>
          <a:bodyPr anchor="b">
            <a:normAutofit/>
          </a:bodyPr>
          <a:lstStyle/>
          <a:p>
            <a:pPr algn="l"/>
            <a:r>
              <a:rPr lang="en-US" sz="4800" dirty="0"/>
              <a:t>Light Pollution</a:t>
            </a:r>
          </a:p>
        </p:txBody>
      </p:sp>
      <p:sp>
        <p:nvSpPr>
          <p:cNvPr id="3" name="Subtitle 2">
            <a:extLst>
              <a:ext uri="{FF2B5EF4-FFF2-40B4-BE49-F238E27FC236}">
                <a16:creationId xmlns:a16="http://schemas.microsoft.com/office/drawing/2014/main" id="{25B593B8-8CD8-C74B-B74E-8B76BF7C879F}"/>
              </a:ext>
            </a:extLst>
          </p:cNvPr>
          <p:cNvSpPr>
            <a:spLocks noGrp="1"/>
          </p:cNvSpPr>
          <p:nvPr>
            <p:ph type="subTitle" idx="1"/>
          </p:nvPr>
        </p:nvSpPr>
        <p:spPr>
          <a:xfrm>
            <a:off x="7848600" y="4872922"/>
            <a:ext cx="4023360" cy="1208141"/>
          </a:xfrm>
        </p:spPr>
        <p:txBody>
          <a:bodyPr>
            <a:normAutofit/>
          </a:bodyPr>
          <a:lstStyle/>
          <a:p>
            <a:pPr algn="l"/>
            <a:r>
              <a:rPr lang="en-US" sz="2000" dirty="0"/>
              <a:t>Kelsey Abernathy</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472277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38834-1E21-4844-B7DC-5A87FBDC9B9C}"/>
              </a:ext>
            </a:extLst>
          </p:cNvPr>
          <p:cNvSpPr>
            <a:spLocks noGrp="1"/>
          </p:cNvSpPr>
          <p:nvPr>
            <p:ph type="title"/>
          </p:nvPr>
        </p:nvSpPr>
        <p:spPr/>
        <p:txBody>
          <a:bodyPr/>
          <a:lstStyle/>
          <a:p>
            <a:r>
              <a:rPr lang="en-US" dirty="0">
                <a:solidFill>
                  <a:schemeClr val="bg1"/>
                </a:solidFill>
              </a:rPr>
              <a:t>What is Light Pollution?</a:t>
            </a:r>
          </a:p>
        </p:txBody>
      </p:sp>
      <p:sp>
        <p:nvSpPr>
          <p:cNvPr id="3" name="Content Placeholder 2">
            <a:extLst>
              <a:ext uri="{FF2B5EF4-FFF2-40B4-BE49-F238E27FC236}">
                <a16:creationId xmlns:a16="http://schemas.microsoft.com/office/drawing/2014/main" id="{1B1F7E81-F85A-5547-9CC0-1A382460BA5D}"/>
              </a:ext>
            </a:extLst>
          </p:cNvPr>
          <p:cNvSpPr>
            <a:spLocks noGrp="1"/>
          </p:cNvSpPr>
          <p:nvPr>
            <p:ph idx="1"/>
          </p:nvPr>
        </p:nvSpPr>
        <p:spPr>
          <a:xfrm>
            <a:off x="697706" y="1697044"/>
            <a:ext cx="6305550" cy="4351338"/>
          </a:xfrm>
        </p:spPr>
        <p:txBody>
          <a:bodyPr>
            <a:normAutofit fontScale="92500"/>
          </a:bodyPr>
          <a:lstStyle/>
          <a:p>
            <a:r>
              <a:rPr lang="en-US" dirty="0">
                <a:solidFill>
                  <a:schemeClr val="bg1"/>
                </a:solidFill>
              </a:rPr>
              <a:t>Inappropriate or excessive use of artificial light in ordinarily dark conditions</a:t>
            </a:r>
          </a:p>
          <a:p>
            <a:r>
              <a:rPr lang="en-US" dirty="0">
                <a:solidFill>
                  <a:schemeClr val="bg1"/>
                </a:solidFill>
              </a:rPr>
              <a:t>Atmosphere not entirely dark without terrestrial light—artificial light just increases this</a:t>
            </a:r>
          </a:p>
          <a:p>
            <a:pPr lvl="1"/>
            <a:r>
              <a:rPr lang="en-US" dirty="0">
                <a:solidFill>
                  <a:schemeClr val="bg1"/>
                </a:solidFill>
              </a:rPr>
              <a:t>Air glow</a:t>
            </a:r>
          </a:p>
          <a:p>
            <a:pPr lvl="2"/>
            <a:r>
              <a:rPr lang="en-US" dirty="0">
                <a:solidFill>
                  <a:schemeClr val="bg1"/>
                </a:solidFill>
              </a:rPr>
              <a:t>Ionization of particles from UV radiation emits photon—constant emission even at night </a:t>
            </a:r>
          </a:p>
          <a:p>
            <a:pPr lvl="1"/>
            <a:r>
              <a:rPr lang="en-US" dirty="0">
                <a:solidFill>
                  <a:schemeClr val="bg1"/>
                </a:solidFill>
              </a:rPr>
              <a:t>Light scattering</a:t>
            </a:r>
          </a:p>
          <a:p>
            <a:pPr lvl="2"/>
            <a:r>
              <a:rPr lang="en-US" dirty="0">
                <a:solidFill>
                  <a:schemeClr val="bg1"/>
                </a:solidFill>
              </a:rPr>
              <a:t>From distant stars, Milky Way, and zodiacal light</a:t>
            </a:r>
          </a:p>
          <a:p>
            <a:pPr lvl="2"/>
            <a:r>
              <a:rPr lang="en-US" dirty="0">
                <a:solidFill>
                  <a:schemeClr val="bg1"/>
                </a:solidFill>
              </a:rPr>
              <a:t>Artificial light is this but from the ground, which blocks out the stars</a:t>
            </a:r>
          </a:p>
          <a:p>
            <a:endParaRPr lang="en-US" dirty="0">
              <a:solidFill>
                <a:schemeClr val="bg1"/>
              </a:solidFill>
            </a:endParaRPr>
          </a:p>
          <a:p>
            <a:endParaRPr lang="en-US" dirty="0">
              <a:solidFill>
                <a:schemeClr val="bg1"/>
              </a:solidFill>
            </a:endParaRPr>
          </a:p>
          <a:p>
            <a:pPr marL="914400" lvl="2" indent="0">
              <a:buNone/>
            </a:pPr>
            <a:endParaRPr lang="en-US" dirty="0">
              <a:solidFill>
                <a:schemeClr val="bg1"/>
              </a:solidFill>
            </a:endParaRPr>
          </a:p>
          <a:p>
            <a:pPr lvl="1"/>
            <a:endParaRPr lang="en-US" dirty="0">
              <a:solidFill>
                <a:schemeClr val="bg1"/>
              </a:solidFill>
            </a:endParaRPr>
          </a:p>
          <a:p>
            <a:endParaRPr lang="en-US" dirty="0">
              <a:solidFill>
                <a:schemeClr val="bg1"/>
              </a:solidFill>
            </a:endParaRPr>
          </a:p>
          <a:p>
            <a:endParaRPr lang="en-US" dirty="0">
              <a:solidFill>
                <a:schemeClr val="bg1"/>
              </a:solidFill>
            </a:endParaRPr>
          </a:p>
        </p:txBody>
      </p:sp>
      <p:pic>
        <p:nvPicPr>
          <p:cNvPr id="4" name="Picture 3">
            <a:extLst>
              <a:ext uri="{FF2B5EF4-FFF2-40B4-BE49-F238E27FC236}">
                <a16:creationId xmlns:a16="http://schemas.microsoft.com/office/drawing/2014/main" id="{F5C9C1E7-E792-E841-A562-923FCB3AD7EB}"/>
              </a:ext>
            </a:extLst>
          </p:cNvPr>
          <p:cNvPicPr>
            <a:picLocks noChangeAspect="1"/>
          </p:cNvPicPr>
          <p:nvPr/>
        </p:nvPicPr>
        <p:blipFill>
          <a:blip r:embed="rId3"/>
          <a:stretch>
            <a:fillRect/>
          </a:stretch>
        </p:blipFill>
        <p:spPr>
          <a:xfrm>
            <a:off x="6785808" y="1580654"/>
            <a:ext cx="5176837" cy="3235523"/>
          </a:xfrm>
          <a:prstGeom prst="rect">
            <a:avLst/>
          </a:prstGeom>
        </p:spPr>
      </p:pic>
      <p:sp>
        <p:nvSpPr>
          <p:cNvPr id="5" name="TextBox 4">
            <a:extLst>
              <a:ext uri="{FF2B5EF4-FFF2-40B4-BE49-F238E27FC236}">
                <a16:creationId xmlns:a16="http://schemas.microsoft.com/office/drawing/2014/main" id="{2E559D5D-5162-3241-9A43-55319DCC447F}"/>
              </a:ext>
            </a:extLst>
          </p:cNvPr>
          <p:cNvSpPr txBox="1"/>
          <p:nvPr/>
        </p:nvSpPr>
        <p:spPr>
          <a:xfrm>
            <a:off x="7081083" y="5017290"/>
            <a:ext cx="4586288" cy="461665"/>
          </a:xfrm>
          <a:prstGeom prst="rect">
            <a:avLst/>
          </a:prstGeom>
          <a:noFill/>
        </p:spPr>
        <p:txBody>
          <a:bodyPr wrap="square" rtlCol="0">
            <a:spAutoFit/>
          </a:bodyPr>
          <a:lstStyle/>
          <a:p>
            <a:r>
              <a:rPr lang="en-US" sz="1200" dirty="0">
                <a:solidFill>
                  <a:schemeClr val="bg1"/>
                </a:solidFill>
              </a:rPr>
              <a:t>Before and during the 2003 Northeast blackout, a massive power outage that affected 55 million people. Photo by of Todd Carlson</a:t>
            </a:r>
          </a:p>
        </p:txBody>
      </p:sp>
    </p:spTree>
    <p:extLst>
      <p:ext uri="{BB962C8B-B14F-4D97-AF65-F5344CB8AC3E}">
        <p14:creationId xmlns:p14="http://schemas.microsoft.com/office/powerpoint/2010/main" val="3982693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F26093-DA89-144B-A719-249A30E5997D}"/>
              </a:ext>
            </a:extLst>
          </p:cNvPr>
          <p:cNvSpPr>
            <a:spLocks noGrp="1"/>
          </p:cNvSpPr>
          <p:nvPr>
            <p:ph idx="1"/>
          </p:nvPr>
        </p:nvSpPr>
        <p:spPr>
          <a:xfrm>
            <a:off x="838200" y="900113"/>
            <a:ext cx="5076825" cy="5276850"/>
          </a:xfrm>
        </p:spPr>
        <p:txBody>
          <a:bodyPr/>
          <a:lstStyle/>
          <a:p>
            <a:r>
              <a:rPr lang="en-US" dirty="0">
                <a:solidFill>
                  <a:schemeClr val="bg1"/>
                </a:solidFill>
              </a:rPr>
              <a:t>Components of light pollution include:</a:t>
            </a:r>
          </a:p>
          <a:p>
            <a:pPr lvl="1"/>
            <a:r>
              <a:rPr lang="en-US" b="1" dirty="0">
                <a:solidFill>
                  <a:schemeClr val="bg1"/>
                </a:solidFill>
              </a:rPr>
              <a:t>Glare</a:t>
            </a:r>
            <a:r>
              <a:rPr lang="en-US" dirty="0">
                <a:solidFill>
                  <a:schemeClr val="bg1"/>
                </a:solidFill>
              </a:rPr>
              <a:t> – excessive brightness that causes visual discomfort</a:t>
            </a:r>
          </a:p>
          <a:p>
            <a:pPr lvl="1"/>
            <a:r>
              <a:rPr lang="en-US" b="1" dirty="0">
                <a:solidFill>
                  <a:schemeClr val="bg1"/>
                </a:solidFill>
              </a:rPr>
              <a:t>Skyglow</a:t>
            </a:r>
            <a:r>
              <a:rPr lang="en-US" dirty="0">
                <a:solidFill>
                  <a:schemeClr val="bg1"/>
                </a:solidFill>
              </a:rPr>
              <a:t> – brightening of the night sky over inhabited areas</a:t>
            </a:r>
          </a:p>
          <a:p>
            <a:pPr lvl="1"/>
            <a:r>
              <a:rPr lang="en-US" b="1" dirty="0">
                <a:solidFill>
                  <a:schemeClr val="bg1"/>
                </a:solidFill>
              </a:rPr>
              <a:t>Light trespass</a:t>
            </a:r>
            <a:r>
              <a:rPr lang="en-US" dirty="0">
                <a:solidFill>
                  <a:schemeClr val="bg1"/>
                </a:solidFill>
              </a:rPr>
              <a:t> – light falling where it is not intended or needed</a:t>
            </a:r>
          </a:p>
          <a:p>
            <a:pPr lvl="1"/>
            <a:r>
              <a:rPr lang="en-US" b="1" dirty="0">
                <a:solidFill>
                  <a:schemeClr val="bg1"/>
                </a:solidFill>
              </a:rPr>
              <a:t>Clutter</a:t>
            </a:r>
            <a:r>
              <a:rPr lang="en-US" dirty="0">
                <a:solidFill>
                  <a:schemeClr val="bg1"/>
                </a:solidFill>
              </a:rPr>
              <a:t> – bright, confusing and excessive groupings of light sources</a:t>
            </a:r>
          </a:p>
          <a:p>
            <a:endParaRPr lang="en-US" dirty="0">
              <a:solidFill>
                <a:schemeClr val="bg1"/>
              </a:solidFill>
            </a:endParaRPr>
          </a:p>
        </p:txBody>
      </p:sp>
      <p:pic>
        <p:nvPicPr>
          <p:cNvPr id="5" name="Picture 4">
            <a:extLst>
              <a:ext uri="{FF2B5EF4-FFF2-40B4-BE49-F238E27FC236}">
                <a16:creationId xmlns:a16="http://schemas.microsoft.com/office/drawing/2014/main" id="{D9382793-A55E-8C44-8F2F-1F3AC86587DD}"/>
              </a:ext>
            </a:extLst>
          </p:cNvPr>
          <p:cNvPicPr>
            <a:picLocks noChangeAspect="1"/>
          </p:cNvPicPr>
          <p:nvPr/>
        </p:nvPicPr>
        <p:blipFill>
          <a:blip r:embed="rId2"/>
          <a:stretch>
            <a:fillRect/>
          </a:stretch>
        </p:blipFill>
        <p:spPr>
          <a:xfrm>
            <a:off x="6096000" y="833755"/>
            <a:ext cx="5332695" cy="5190490"/>
          </a:xfrm>
          <a:prstGeom prst="rect">
            <a:avLst/>
          </a:prstGeom>
        </p:spPr>
      </p:pic>
    </p:spTree>
    <p:extLst>
      <p:ext uri="{BB962C8B-B14F-4D97-AF65-F5344CB8AC3E}">
        <p14:creationId xmlns:p14="http://schemas.microsoft.com/office/powerpoint/2010/main" val="1104996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0EB24E-1BED-D441-BDAA-1B38A9E86574}"/>
              </a:ext>
            </a:extLst>
          </p:cNvPr>
          <p:cNvSpPr>
            <a:spLocks noGrp="1"/>
          </p:cNvSpPr>
          <p:nvPr>
            <p:ph idx="1"/>
          </p:nvPr>
        </p:nvSpPr>
        <p:spPr>
          <a:xfrm>
            <a:off x="838200" y="541421"/>
            <a:ext cx="10515600" cy="5160963"/>
          </a:xfrm>
        </p:spPr>
        <p:txBody>
          <a:bodyPr/>
          <a:lstStyle/>
          <a:p>
            <a:r>
              <a:rPr lang="en-US" dirty="0">
                <a:solidFill>
                  <a:schemeClr val="bg1"/>
                </a:solidFill>
              </a:rPr>
              <a:t> Bortle scale is a nine-level measuring system used to track how much light pollution there is</a:t>
            </a:r>
          </a:p>
          <a:p>
            <a:pPr lvl="1"/>
            <a:r>
              <a:rPr lang="en-US" dirty="0">
                <a:solidFill>
                  <a:schemeClr val="bg1"/>
                </a:solidFill>
              </a:rPr>
              <a:t>Under 5 can see the Milky Way, 8 and 9 given to brightest cities</a:t>
            </a:r>
          </a:p>
        </p:txBody>
      </p:sp>
      <p:pic>
        <p:nvPicPr>
          <p:cNvPr id="4" name="Picture 3">
            <a:extLst>
              <a:ext uri="{FF2B5EF4-FFF2-40B4-BE49-F238E27FC236}">
                <a16:creationId xmlns:a16="http://schemas.microsoft.com/office/drawing/2014/main" id="{E87EED62-5D5E-E248-A5F6-48E41CF454C2}"/>
              </a:ext>
            </a:extLst>
          </p:cNvPr>
          <p:cNvPicPr>
            <a:picLocks noChangeAspect="1"/>
          </p:cNvPicPr>
          <p:nvPr/>
        </p:nvPicPr>
        <p:blipFill>
          <a:blip r:embed="rId2"/>
          <a:stretch>
            <a:fillRect/>
          </a:stretch>
        </p:blipFill>
        <p:spPr>
          <a:xfrm>
            <a:off x="3052205" y="1887084"/>
            <a:ext cx="6087590" cy="4558083"/>
          </a:xfrm>
          <a:prstGeom prst="rect">
            <a:avLst/>
          </a:prstGeom>
        </p:spPr>
      </p:pic>
    </p:spTree>
    <p:extLst>
      <p:ext uri="{BB962C8B-B14F-4D97-AF65-F5344CB8AC3E}">
        <p14:creationId xmlns:p14="http://schemas.microsoft.com/office/powerpoint/2010/main" val="3679266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9C359-57E0-D148-A91C-3F4F28C0D442}"/>
              </a:ext>
            </a:extLst>
          </p:cNvPr>
          <p:cNvSpPr>
            <a:spLocks noGrp="1"/>
          </p:cNvSpPr>
          <p:nvPr>
            <p:ph type="title"/>
          </p:nvPr>
        </p:nvSpPr>
        <p:spPr>
          <a:xfrm>
            <a:off x="838200" y="365125"/>
            <a:ext cx="6254496" cy="1828800"/>
          </a:xfrm>
        </p:spPr>
        <p:txBody>
          <a:bodyPr>
            <a:normAutofit/>
          </a:bodyPr>
          <a:lstStyle/>
          <a:p>
            <a:r>
              <a:rPr lang="en-US"/>
              <a:t>How does it affect us?</a:t>
            </a:r>
          </a:p>
        </p:txBody>
      </p:sp>
      <p:sp>
        <p:nvSpPr>
          <p:cNvPr id="3" name="Content Placeholder 2">
            <a:extLst>
              <a:ext uri="{FF2B5EF4-FFF2-40B4-BE49-F238E27FC236}">
                <a16:creationId xmlns:a16="http://schemas.microsoft.com/office/drawing/2014/main" id="{3989D98A-7A2B-F144-AB1F-32728E6B0685}"/>
              </a:ext>
            </a:extLst>
          </p:cNvPr>
          <p:cNvSpPr>
            <a:spLocks noGrp="1"/>
          </p:cNvSpPr>
          <p:nvPr>
            <p:ph idx="1"/>
          </p:nvPr>
        </p:nvSpPr>
        <p:spPr>
          <a:xfrm>
            <a:off x="838199" y="1843088"/>
            <a:ext cx="6519863" cy="4338256"/>
          </a:xfrm>
        </p:spPr>
        <p:txBody>
          <a:bodyPr>
            <a:normAutofit/>
          </a:bodyPr>
          <a:lstStyle/>
          <a:p>
            <a:pPr marL="514350" indent="-514350">
              <a:buFont typeface="+mj-lt"/>
              <a:buAutoNum type="arabicPeriod"/>
            </a:pPr>
            <a:r>
              <a:rPr lang="en-US" sz="1800" dirty="0"/>
              <a:t>Human Health</a:t>
            </a:r>
          </a:p>
          <a:p>
            <a:pPr lvl="1"/>
            <a:r>
              <a:rPr lang="en-US" sz="1800" dirty="0"/>
              <a:t>Messes up natural circadian rhythm </a:t>
            </a:r>
            <a:r>
              <a:rPr lang="en-US" sz="1800" dirty="0">
                <a:sym typeface="Wingdings" pitchFamily="2" charset="2"/>
              </a:rPr>
              <a:t> noted a carcinogen in 2007</a:t>
            </a:r>
            <a:r>
              <a:rPr lang="en-US" sz="1800" dirty="0"/>
              <a:t> </a:t>
            </a:r>
          </a:p>
          <a:p>
            <a:pPr lvl="1"/>
            <a:r>
              <a:rPr lang="en-US" sz="1800" dirty="0"/>
              <a:t>Increased headaches, stress, and anxiety</a:t>
            </a:r>
          </a:p>
          <a:p>
            <a:pPr marL="514350" indent="-514350">
              <a:buFont typeface="+mj-lt"/>
              <a:buAutoNum type="arabicPeriod"/>
            </a:pPr>
            <a:r>
              <a:rPr lang="en-US" sz="1800" dirty="0"/>
              <a:t>Ecosystems</a:t>
            </a:r>
          </a:p>
          <a:p>
            <a:pPr lvl="1"/>
            <a:r>
              <a:rPr lang="en-US" sz="1800" dirty="0"/>
              <a:t>negative impacts on plant and animal physiology</a:t>
            </a:r>
          </a:p>
          <a:p>
            <a:pPr lvl="1"/>
            <a:r>
              <a:rPr lang="en-US" sz="1800" dirty="0"/>
              <a:t>Confuse navigation</a:t>
            </a:r>
          </a:p>
          <a:p>
            <a:pPr marL="514350" indent="-514350">
              <a:buFont typeface="+mj-lt"/>
              <a:buAutoNum type="arabicPeriod"/>
            </a:pPr>
            <a:r>
              <a:rPr lang="en-US" sz="1800" dirty="0"/>
              <a:t>Astronomy</a:t>
            </a:r>
          </a:p>
          <a:p>
            <a:pPr lvl="1"/>
            <a:r>
              <a:rPr lang="en-US" sz="1800" dirty="0"/>
              <a:t>reduces the contrast between stars and galaxies and the sky itself</a:t>
            </a:r>
          </a:p>
          <a:p>
            <a:pPr marL="514350" indent="-514350">
              <a:buFont typeface="+mj-lt"/>
              <a:buAutoNum type="arabicPeriod"/>
            </a:pPr>
            <a:r>
              <a:rPr lang="en-US" sz="1800" dirty="0"/>
              <a:t>Increase in atmosphere pollution</a:t>
            </a:r>
          </a:p>
          <a:p>
            <a:pPr lvl="1"/>
            <a:r>
              <a:rPr lang="en-US" sz="1800" dirty="0"/>
              <a:t>Destroys nitrate radicals </a:t>
            </a:r>
            <a:r>
              <a:rPr lang="en-US" sz="1800" dirty="0">
                <a:sym typeface="Wingdings" pitchFamily="2" charset="2"/>
              </a:rPr>
              <a:t> </a:t>
            </a:r>
            <a:r>
              <a:rPr lang="en-US" sz="1800" dirty="0"/>
              <a:t>preventing the normal night time reduction of atmospheric smog produced by fumes emitted from cars and factories</a:t>
            </a:r>
          </a:p>
          <a:p>
            <a:pPr marL="457200" lvl="1" indent="0">
              <a:buNone/>
            </a:pPr>
            <a:endParaRPr lang="en-US" sz="1800" dirty="0"/>
          </a:p>
        </p:txBody>
      </p:sp>
      <p:pic>
        <p:nvPicPr>
          <p:cNvPr id="1026" name="Picture 2" descr="USC scientist’s database can help reduce effects of LED ...">
            <a:extLst>
              <a:ext uri="{FF2B5EF4-FFF2-40B4-BE49-F238E27FC236}">
                <a16:creationId xmlns:a16="http://schemas.microsoft.com/office/drawing/2014/main" id="{E9F68781-6AEB-E043-A07B-800A023F45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681" r="21159" b="-1"/>
          <a:stretch/>
        </p:blipFill>
        <p:spPr bwMode="auto">
          <a:xfrm>
            <a:off x="7552266" y="10"/>
            <a:ext cx="4639733" cy="68579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6E89001-B0DC-514D-AFD9-1A7B890A573A}"/>
              </a:ext>
            </a:extLst>
          </p:cNvPr>
          <p:cNvPicPr>
            <a:picLocks noChangeAspect="1"/>
          </p:cNvPicPr>
          <p:nvPr/>
        </p:nvPicPr>
        <p:blipFill rotWithShape="1">
          <a:blip r:embed="rId4"/>
          <a:srcRect t="18333" r="41666" b="30000"/>
          <a:stretch/>
        </p:blipFill>
        <p:spPr>
          <a:xfrm>
            <a:off x="5815012" y="1279525"/>
            <a:ext cx="5334000" cy="3543300"/>
          </a:xfrm>
          <a:prstGeom prst="rect">
            <a:avLst/>
          </a:prstGeom>
        </p:spPr>
      </p:pic>
    </p:spTree>
    <p:extLst>
      <p:ext uri="{BB962C8B-B14F-4D97-AF65-F5344CB8AC3E}">
        <p14:creationId xmlns:p14="http://schemas.microsoft.com/office/powerpoint/2010/main" val="36285075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2476E-70CE-6D42-B56C-86E24A88D8A3}"/>
              </a:ext>
            </a:extLst>
          </p:cNvPr>
          <p:cNvSpPr>
            <a:spLocks noGrp="1"/>
          </p:cNvSpPr>
          <p:nvPr>
            <p:ph type="title"/>
          </p:nvPr>
        </p:nvSpPr>
        <p:spPr/>
        <p:txBody>
          <a:bodyPr/>
          <a:lstStyle/>
          <a:p>
            <a:r>
              <a:rPr lang="en-US" dirty="0">
                <a:solidFill>
                  <a:schemeClr val="bg1"/>
                </a:solidFill>
              </a:rPr>
              <a:t>Solutions?</a:t>
            </a:r>
          </a:p>
        </p:txBody>
      </p:sp>
      <p:sp>
        <p:nvSpPr>
          <p:cNvPr id="3" name="Content Placeholder 2">
            <a:extLst>
              <a:ext uri="{FF2B5EF4-FFF2-40B4-BE49-F238E27FC236}">
                <a16:creationId xmlns:a16="http://schemas.microsoft.com/office/drawing/2014/main" id="{21243332-2F98-7B46-B0D7-DB0685BEDF91}"/>
              </a:ext>
            </a:extLst>
          </p:cNvPr>
          <p:cNvSpPr>
            <a:spLocks noGrp="1"/>
          </p:cNvSpPr>
          <p:nvPr>
            <p:ph idx="1"/>
          </p:nvPr>
        </p:nvSpPr>
        <p:spPr>
          <a:xfrm>
            <a:off x="638175" y="1544042"/>
            <a:ext cx="5658852" cy="4351338"/>
          </a:xfrm>
        </p:spPr>
        <p:txBody>
          <a:bodyPr/>
          <a:lstStyle/>
          <a:p>
            <a:pPr marL="514350" indent="-514350">
              <a:buFont typeface="+mj-lt"/>
              <a:buAutoNum type="arabicPeriod"/>
            </a:pPr>
            <a:r>
              <a:rPr lang="en-US" dirty="0">
                <a:solidFill>
                  <a:schemeClr val="bg1"/>
                </a:solidFill>
              </a:rPr>
              <a:t>Only use lighting when necessary</a:t>
            </a:r>
          </a:p>
          <a:p>
            <a:pPr marL="514350" indent="-514350">
              <a:buFont typeface="+mj-lt"/>
              <a:buAutoNum type="arabicPeriod"/>
            </a:pPr>
            <a:r>
              <a:rPr lang="en-US" dirty="0">
                <a:solidFill>
                  <a:schemeClr val="bg1"/>
                </a:solidFill>
              </a:rPr>
              <a:t>Improving lighting fixtures</a:t>
            </a:r>
          </a:p>
          <a:p>
            <a:pPr lvl="1"/>
            <a:r>
              <a:rPr lang="en-US" dirty="0">
                <a:solidFill>
                  <a:schemeClr val="bg1"/>
                </a:solidFill>
              </a:rPr>
              <a:t>Change bulbs in street lamps, face light bulbs downward, etc.</a:t>
            </a:r>
          </a:p>
          <a:p>
            <a:pPr marL="514350" indent="-514350">
              <a:buFont typeface="+mj-lt"/>
              <a:buAutoNum type="arabicPeriod"/>
            </a:pPr>
            <a:endParaRPr lang="en-US" dirty="0">
              <a:solidFill>
                <a:schemeClr val="bg1"/>
              </a:solidFill>
            </a:endParaRPr>
          </a:p>
          <a:p>
            <a:pPr marL="457200" lvl="1" indent="0">
              <a:buNone/>
            </a:pPr>
            <a:endParaRPr lang="en-US" dirty="0">
              <a:solidFill>
                <a:schemeClr val="bg1"/>
              </a:solidFill>
            </a:endParaRPr>
          </a:p>
        </p:txBody>
      </p:sp>
      <p:pic>
        <p:nvPicPr>
          <p:cNvPr id="4" name="Picture 3">
            <a:extLst>
              <a:ext uri="{FF2B5EF4-FFF2-40B4-BE49-F238E27FC236}">
                <a16:creationId xmlns:a16="http://schemas.microsoft.com/office/drawing/2014/main" id="{70A6821A-33A9-4247-AE0F-C5801C57FB17}"/>
              </a:ext>
            </a:extLst>
          </p:cNvPr>
          <p:cNvPicPr>
            <a:picLocks noChangeAspect="1"/>
          </p:cNvPicPr>
          <p:nvPr/>
        </p:nvPicPr>
        <p:blipFill>
          <a:blip r:embed="rId2"/>
          <a:stretch>
            <a:fillRect/>
          </a:stretch>
        </p:blipFill>
        <p:spPr>
          <a:xfrm>
            <a:off x="1997556" y="3449063"/>
            <a:ext cx="7394785" cy="3081160"/>
          </a:xfrm>
          <a:prstGeom prst="rect">
            <a:avLst/>
          </a:prstGeom>
        </p:spPr>
      </p:pic>
      <p:sp>
        <p:nvSpPr>
          <p:cNvPr id="5" name="TextBox 4">
            <a:extLst>
              <a:ext uri="{FF2B5EF4-FFF2-40B4-BE49-F238E27FC236}">
                <a16:creationId xmlns:a16="http://schemas.microsoft.com/office/drawing/2014/main" id="{021F6E33-2A0E-7345-BE51-922AA53EDAC8}"/>
              </a:ext>
            </a:extLst>
          </p:cNvPr>
          <p:cNvSpPr txBox="1"/>
          <p:nvPr/>
        </p:nvSpPr>
        <p:spPr>
          <a:xfrm>
            <a:off x="6096000" y="1509038"/>
            <a:ext cx="5745331" cy="2123658"/>
          </a:xfrm>
          <a:prstGeom prst="rect">
            <a:avLst/>
          </a:prstGeom>
          <a:noFill/>
        </p:spPr>
        <p:txBody>
          <a:bodyPr wrap="square" rtlCol="0">
            <a:spAutoFit/>
          </a:bodyPr>
          <a:lstStyle/>
          <a:p>
            <a:r>
              <a:rPr lang="en-US" sz="2800" dirty="0">
                <a:solidFill>
                  <a:schemeClr val="bg1"/>
                </a:solidFill>
              </a:rPr>
              <a:t>3. Reduce air pollution</a:t>
            </a:r>
          </a:p>
          <a:p>
            <a:pPr marL="457200" indent="-457200">
              <a:buFont typeface="Arial" panose="020B0604020202020204" pitchFamily="34" charset="0"/>
              <a:buChar char="•"/>
            </a:pPr>
            <a:r>
              <a:rPr lang="en-US" sz="2400" dirty="0">
                <a:solidFill>
                  <a:schemeClr val="bg1"/>
                </a:solidFill>
              </a:rPr>
              <a:t>Significantly worsened by the presence of dusts and polluting gases</a:t>
            </a:r>
          </a:p>
          <a:p>
            <a:r>
              <a:rPr lang="en-US" sz="2800" dirty="0">
                <a:solidFill>
                  <a:schemeClr val="bg1"/>
                </a:solidFill>
              </a:rPr>
              <a:t>4. Dark hours</a:t>
            </a:r>
          </a:p>
          <a:p>
            <a:endParaRPr lang="en-US" sz="2800" dirty="0"/>
          </a:p>
        </p:txBody>
      </p:sp>
    </p:spTree>
    <p:extLst>
      <p:ext uri="{BB962C8B-B14F-4D97-AF65-F5344CB8AC3E}">
        <p14:creationId xmlns:p14="http://schemas.microsoft.com/office/powerpoint/2010/main" val="648565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25A15-0876-F74D-92E1-013DCB6747D4}"/>
              </a:ext>
            </a:extLst>
          </p:cNvPr>
          <p:cNvSpPr>
            <a:spLocks noGrp="1"/>
          </p:cNvSpPr>
          <p:nvPr>
            <p:ph type="title"/>
          </p:nvPr>
        </p:nvSpPr>
        <p:spPr/>
        <p:txBody>
          <a:bodyPr/>
          <a:lstStyle/>
          <a:p>
            <a:r>
              <a:rPr lang="en-US" dirty="0">
                <a:solidFill>
                  <a:schemeClr val="bg1"/>
                </a:solidFill>
              </a:rPr>
              <a:t>References</a:t>
            </a:r>
          </a:p>
        </p:txBody>
      </p:sp>
      <p:sp>
        <p:nvSpPr>
          <p:cNvPr id="3" name="Content Placeholder 2">
            <a:extLst>
              <a:ext uri="{FF2B5EF4-FFF2-40B4-BE49-F238E27FC236}">
                <a16:creationId xmlns:a16="http://schemas.microsoft.com/office/drawing/2014/main" id="{E785A0CD-55D4-7141-BE6F-6B7F637C7930}"/>
              </a:ext>
            </a:extLst>
          </p:cNvPr>
          <p:cNvSpPr>
            <a:spLocks noGrp="1"/>
          </p:cNvSpPr>
          <p:nvPr>
            <p:ph idx="1"/>
          </p:nvPr>
        </p:nvSpPr>
        <p:spPr/>
        <p:txBody>
          <a:bodyPr/>
          <a:lstStyle/>
          <a:p>
            <a:r>
              <a:rPr lang="en-US" dirty="0">
                <a:hlinkClick r:id="rId2"/>
              </a:rPr>
              <a:t>https://www.darksky.org/</a:t>
            </a:r>
            <a:endParaRPr lang="en-US" dirty="0"/>
          </a:p>
          <a:p>
            <a:r>
              <a:rPr lang="en-US" dirty="0">
                <a:hlinkClick r:id="rId3"/>
              </a:rPr>
              <a:t>https://www.importantindia.com/23694/light-pollution-meaning-causes/</a:t>
            </a:r>
            <a:endParaRPr lang="en-US" dirty="0"/>
          </a:p>
          <a:p>
            <a:r>
              <a:rPr lang="en-US" dirty="0">
                <a:hlinkClick r:id="rId4"/>
              </a:rPr>
              <a:t>https://www.rsc.org/images/environmental-brief-no-3-2014_tcm18-237724.pdf</a:t>
            </a:r>
            <a:endParaRPr lang="en-US" dirty="0"/>
          </a:p>
          <a:p>
            <a:r>
              <a:rPr lang="en-US" dirty="0">
                <a:hlinkClick r:id="rId5"/>
              </a:rPr>
              <a:t>https://www.globeatnight.org/light-pollution.php</a:t>
            </a:r>
            <a:endParaRPr lang="en-US" dirty="0"/>
          </a:p>
          <a:p>
            <a:r>
              <a:rPr lang="en-US" dirty="0">
                <a:hlinkClick r:id="rId6"/>
              </a:rPr>
              <a:t>https://www.bbc.com/news/science-environment-11990737</a:t>
            </a:r>
            <a:endParaRPr lang="en-US" dirty="0"/>
          </a:p>
          <a:p>
            <a:r>
              <a:rPr lang="en-US" dirty="0">
                <a:hlinkClick r:id="rId7"/>
              </a:rPr>
              <a:t>https://www.sciencetopia.net/pollution/light/causes-effects</a:t>
            </a:r>
            <a:endParaRPr lang="en-US" dirty="0"/>
          </a:p>
          <a:p>
            <a:endParaRPr lang="en-US" dirty="0"/>
          </a:p>
        </p:txBody>
      </p:sp>
    </p:spTree>
    <p:extLst>
      <p:ext uri="{BB962C8B-B14F-4D97-AF65-F5344CB8AC3E}">
        <p14:creationId xmlns:p14="http://schemas.microsoft.com/office/powerpoint/2010/main" val="2792675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237F497-B4C1-4B4D-9BB4-5E45B534DDF1}"/>
              </a:ext>
            </a:extLst>
          </p:cNvPr>
          <p:cNvPicPr>
            <a:picLocks noChangeAspect="1"/>
          </p:cNvPicPr>
          <p:nvPr/>
        </p:nvPicPr>
        <p:blipFill rotWithShape="1">
          <a:blip r:embed="rId2"/>
          <a:srcRect l="21514" t="6977" r="1" b="1"/>
          <a:stretch/>
        </p:blipFill>
        <p:spPr>
          <a:xfrm>
            <a:off x="-2" y="10"/>
            <a:ext cx="8668512" cy="6857990"/>
          </a:xfrm>
          <a:prstGeom prst="rect">
            <a:avLst/>
          </a:prstGeom>
        </p:spPr>
      </p:pic>
      <p:sp>
        <p:nvSpPr>
          <p:cNvPr id="11" name="Rectangle 10">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685554-0EC8-9749-BEFB-32D08357B6A3}"/>
              </a:ext>
            </a:extLst>
          </p:cNvPr>
          <p:cNvSpPr>
            <a:spLocks noGrp="1"/>
          </p:cNvSpPr>
          <p:nvPr>
            <p:ph type="title"/>
          </p:nvPr>
        </p:nvSpPr>
        <p:spPr>
          <a:xfrm>
            <a:off x="7848600" y="1122363"/>
            <a:ext cx="4023360" cy="3204134"/>
          </a:xfrm>
        </p:spPr>
        <p:txBody>
          <a:bodyPr vert="horz" lIns="91440" tIns="45720" rIns="91440" bIns="45720" rtlCol="0" anchor="b">
            <a:normAutofit/>
          </a:bodyPr>
          <a:lstStyle/>
          <a:p>
            <a:r>
              <a:rPr lang="en-US" sz="4800"/>
              <a:t>Questions?</a:t>
            </a:r>
          </a:p>
        </p:txBody>
      </p:sp>
      <p:sp>
        <p:nvSpPr>
          <p:cNvPr id="3" name="Text Placeholder 2">
            <a:extLst>
              <a:ext uri="{FF2B5EF4-FFF2-40B4-BE49-F238E27FC236}">
                <a16:creationId xmlns:a16="http://schemas.microsoft.com/office/drawing/2014/main" id="{2C5D254C-583C-AA47-A001-57FCD2972F25}"/>
              </a:ext>
            </a:extLst>
          </p:cNvPr>
          <p:cNvSpPr>
            <a:spLocks noGrp="1"/>
          </p:cNvSpPr>
          <p:nvPr>
            <p:ph type="body" idx="1"/>
          </p:nvPr>
        </p:nvSpPr>
        <p:spPr>
          <a:xfrm>
            <a:off x="7848600" y="4872922"/>
            <a:ext cx="4023360" cy="1208141"/>
          </a:xfrm>
        </p:spPr>
        <p:txBody>
          <a:bodyPr vert="horz" lIns="91440" tIns="45720" rIns="91440" bIns="45720" rtlCol="0">
            <a:normAutofit/>
          </a:bodyPr>
          <a:lstStyle/>
          <a:p>
            <a:endParaRPr lang="en-US" sz="2000">
              <a:solidFill>
                <a:schemeClr val="tx1"/>
              </a:solidFill>
            </a:endParaRP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122185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509</Words>
  <Application>Microsoft Macintosh PowerPoint</Application>
  <PresentationFormat>Widescreen</PresentationFormat>
  <Paragraphs>54</Paragraphs>
  <Slides>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Light Pollution</vt:lpstr>
      <vt:lpstr>What is Light Pollution?</vt:lpstr>
      <vt:lpstr>PowerPoint Presentation</vt:lpstr>
      <vt:lpstr>PowerPoint Presentation</vt:lpstr>
      <vt:lpstr>How does it affect us?</vt:lpstr>
      <vt:lpstr>Solutions?</vt:lpstr>
      <vt:lpstr>References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 Pollution</dc:title>
  <dc:creator>Abernathy, Kelsey A</dc:creator>
  <cp:lastModifiedBy>Abernathy, Kelsey A</cp:lastModifiedBy>
  <cp:revision>1</cp:revision>
  <dcterms:created xsi:type="dcterms:W3CDTF">2020-04-14T02:12:06Z</dcterms:created>
  <dcterms:modified xsi:type="dcterms:W3CDTF">2020-04-14T02:12:21Z</dcterms:modified>
</cp:coreProperties>
</file>