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99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02087D-56E8-4C40-8B85-C2214B52AB89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54BE2EB-4DED-4EA9-AD3D-90C3C3E8B8CF}">
      <dgm:prSet/>
      <dgm:spPr/>
      <dgm:t>
        <a:bodyPr/>
        <a:lstStyle/>
        <a:p>
          <a:pPr>
            <a:defRPr cap="all"/>
          </a:pPr>
          <a:r>
            <a:rPr lang="en-US"/>
            <a:t>CO</a:t>
          </a:r>
          <a:r>
            <a:rPr lang="en-US" baseline="-25000"/>
            <a:t>2</a:t>
          </a:r>
          <a:r>
            <a:rPr lang="en-US"/>
            <a:t> as a greenhouse gas</a:t>
          </a:r>
        </a:p>
      </dgm:t>
    </dgm:pt>
    <dgm:pt modelId="{02436BB1-38A0-4726-B309-6D2C3B67BC68}" type="parTrans" cxnId="{9C1EF2E7-666A-46F0-806C-55432EF05D79}">
      <dgm:prSet/>
      <dgm:spPr/>
      <dgm:t>
        <a:bodyPr/>
        <a:lstStyle/>
        <a:p>
          <a:endParaRPr lang="en-US"/>
        </a:p>
      </dgm:t>
    </dgm:pt>
    <dgm:pt modelId="{5482AE74-C913-4218-9084-E66128A24D9E}" type="sibTrans" cxnId="{9C1EF2E7-666A-46F0-806C-55432EF05D79}">
      <dgm:prSet/>
      <dgm:spPr/>
      <dgm:t>
        <a:bodyPr/>
        <a:lstStyle/>
        <a:p>
          <a:endParaRPr lang="en-US"/>
        </a:p>
      </dgm:t>
    </dgm:pt>
    <dgm:pt modelId="{AD8E6A17-3124-4954-9A73-30D6F47CE244}">
      <dgm:prSet/>
      <dgm:spPr/>
      <dgm:t>
        <a:bodyPr/>
        <a:lstStyle/>
        <a:p>
          <a:pPr>
            <a:defRPr cap="all"/>
          </a:pPr>
          <a:r>
            <a:rPr lang="en-US" dirty="0"/>
            <a:t>CO</a:t>
          </a:r>
          <a:r>
            <a:rPr lang="en-US" baseline="-25000" dirty="0"/>
            <a:t>2</a:t>
          </a:r>
          <a:r>
            <a:rPr lang="en-US" dirty="0"/>
            <a:t> production from fossil fuels &gt; green consumption [2]</a:t>
          </a:r>
        </a:p>
      </dgm:t>
    </dgm:pt>
    <dgm:pt modelId="{38381670-3FAB-4F4F-BCA5-4E037F59BCC1}" type="parTrans" cxnId="{B249BB92-E016-4644-81DC-0EB39CDF9DC9}">
      <dgm:prSet/>
      <dgm:spPr/>
      <dgm:t>
        <a:bodyPr/>
        <a:lstStyle/>
        <a:p>
          <a:endParaRPr lang="en-US"/>
        </a:p>
      </dgm:t>
    </dgm:pt>
    <dgm:pt modelId="{3A826876-41CB-4F4D-9B4C-BE1E6CDEABF0}" type="sibTrans" cxnId="{B249BB92-E016-4644-81DC-0EB39CDF9DC9}">
      <dgm:prSet/>
      <dgm:spPr/>
      <dgm:t>
        <a:bodyPr/>
        <a:lstStyle/>
        <a:p>
          <a:endParaRPr lang="en-US"/>
        </a:p>
      </dgm:t>
    </dgm:pt>
    <dgm:pt modelId="{9312A77F-46DD-419A-B25E-4EB364998B4A}">
      <dgm:prSet/>
      <dgm:spPr/>
      <dgm:t>
        <a:bodyPr/>
        <a:lstStyle/>
        <a:p>
          <a:pPr>
            <a:defRPr cap="all"/>
          </a:pPr>
          <a:r>
            <a:rPr lang="en-US"/>
            <a:t>Most polymers currently derived from petroleum based feedstocks</a:t>
          </a:r>
        </a:p>
      </dgm:t>
    </dgm:pt>
    <dgm:pt modelId="{F06EBD21-35B8-46EC-82CB-69B168784478}" type="parTrans" cxnId="{8DFFBB30-A751-4522-AACE-09E5569669E1}">
      <dgm:prSet/>
      <dgm:spPr/>
      <dgm:t>
        <a:bodyPr/>
        <a:lstStyle/>
        <a:p>
          <a:endParaRPr lang="en-US"/>
        </a:p>
      </dgm:t>
    </dgm:pt>
    <dgm:pt modelId="{ECFF2945-A1D9-461D-8B8A-2E4274049A08}" type="sibTrans" cxnId="{8DFFBB30-A751-4522-AACE-09E5569669E1}">
      <dgm:prSet/>
      <dgm:spPr/>
      <dgm:t>
        <a:bodyPr/>
        <a:lstStyle/>
        <a:p>
          <a:endParaRPr lang="en-US"/>
        </a:p>
      </dgm:t>
    </dgm:pt>
    <dgm:pt modelId="{1902B358-F79A-4C17-A70E-3BC172924236}">
      <dgm:prSet/>
      <dgm:spPr/>
      <dgm:t>
        <a:bodyPr/>
        <a:lstStyle/>
        <a:p>
          <a:pPr>
            <a:defRPr cap="all"/>
          </a:pPr>
          <a:r>
            <a:rPr lang="en-US" dirty="0"/>
            <a:t>CO</a:t>
          </a:r>
          <a:r>
            <a:rPr lang="en-US" baseline="-25000" dirty="0"/>
            <a:t>2</a:t>
          </a:r>
          <a:r>
            <a:rPr lang="en-US" dirty="0"/>
            <a:t> as polymer precursor will decrease fossil fuel consumption and potentially lower currently levels</a:t>
          </a:r>
        </a:p>
      </dgm:t>
    </dgm:pt>
    <dgm:pt modelId="{C6BF2A6C-1B38-43AB-B421-D08579E3A756}" type="parTrans" cxnId="{3CB751DC-0EFE-4FD6-B92D-54F5FE3DD58A}">
      <dgm:prSet/>
      <dgm:spPr/>
      <dgm:t>
        <a:bodyPr/>
        <a:lstStyle/>
        <a:p>
          <a:endParaRPr lang="en-US"/>
        </a:p>
      </dgm:t>
    </dgm:pt>
    <dgm:pt modelId="{B8EB0103-268A-47A7-A6DF-CA8B4CECC9BD}" type="sibTrans" cxnId="{3CB751DC-0EFE-4FD6-B92D-54F5FE3DD58A}">
      <dgm:prSet/>
      <dgm:spPr/>
      <dgm:t>
        <a:bodyPr/>
        <a:lstStyle/>
        <a:p>
          <a:endParaRPr lang="en-US"/>
        </a:p>
      </dgm:t>
    </dgm:pt>
    <dgm:pt modelId="{F8A41023-EF75-4DF3-B11D-B5E289FBC16B}" type="pres">
      <dgm:prSet presAssocID="{6B02087D-56E8-4C40-8B85-C2214B52AB89}" presName="root" presStyleCnt="0">
        <dgm:presLayoutVars>
          <dgm:dir/>
          <dgm:resizeHandles val="exact"/>
        </dgm:presLayoutVars>
      </dgm:prSet>
      <dgm:spPr/>
    </dgm:pt>
    <dgm:pt modelId="{22E1E494-11BB-4624-AA48-667E55345365}" type="pres">
      <dgm:prSet presAssocID="{354BE2EB-4DED-4EA9-AD3D-90C3C3E8B8CF}" presName="compNode" presStyleCnt="0"/>
      <dgm:spPr/>
    </dgm:pt>
    <dgm:pt modelId="{49CC549F-7711-4733-B4EC-EC994C5E3DF1}" type="pres">
      <dgm:prSet presAssocID="{354BE2EB-4DED-4EA9-AD3D-90C3C3E8B8CF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C1B85A70-7AE3-40A1-A3BD-C375F368DCE5}" type="pres">
      <dgm:prSet presAssocID="{354BE2EB-4DED-4EA9-AD3D-90C3C3E8B8C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80B3A64F-78A9-4B58-9520-BEF211569463}" type="pres">
      <dgm:prSet presAssocID="{354BE2EB-4DED-4EA9-AD3D-90C3C3E8B8CF}" presName="spaceRect" presStyleCnt="0"/>
      <dgm:spPr/>
    </dgm:pt>
    <dgm:pt modelId="{2348E7C8-43F2-4EA0-9ED3-47CF0E6AE243}" type="pres">
      <dgm:prSet presAssocID="{354BE2EB-4DED-4EA9-AD3D-90C3C3E8B8CF}" presName="textRect" presStyleLbl="revTx" presStyleIdx="0" presStyleCnt="4">
        <dgm:presLayoutVars>
          <dgm:chMax val="1"/>
          <dgm:chPref val="1"/>
        </dgm:presLayoutVars>
      </dgm:prSet>
      <dgm:spPr/>
    </dgm:pt>
    <dgm:pt modelId="{104F04B0-2F5A-4C5C-85B3-49055B3A546B}" type="pres">
      <dgm:prSet presAssocID="{5482AE74-C913-4218-9084-E66128A24D9E}" presName="sibTrans" presStyleCnt="0"/>
      <dgm:spPr/>
    </dgm:pt>
    <dgm:pt modelId="{BF748E1D-06C9-42CF-8B9C-96061A5B4E6C}" type="pres">
      <dgm:prSet presAssocID="{AD8E6A17-3124-4954-9A73-30D6F47CE244}" presName="compNode" presStyleCnt="0"/>
      <dgm:spPr/>
    </dgm:pt>
    <dgm:pt modelId="{84C4737D-D4FC-4DC4-8682-173DC8D78A6F}" type="pres">
      <dgm:prSet presAssocID="{AD8E6A17-3124-4954-9A73-30D6F47CE244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6AA5C29E-FAF8-449E-A81D-E06680640785}" type="pres">
      <dgm:prSet presAssocID="{AD8E6A17-3124-4954-9A73-30D6F47CE24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af"/>
        </a:ext>
      </dgm:extLst>
    </dgm:pt>
    <dgm:pt modelId="{0FCEB8F2-1CE4-4B55-8DD2-377BF548E48E}" type="pres">
      <dgm:prSet presAssocID="{AD8E6A17-3124-4954-9A73-30D6F47CE244}" presName="spaceRect" presStyleCnt="0"/>
      <dgm:spPr/>
    </dgm:pt>
    <dgm:pt modelId="{1561E2C9-89E5-4DC1-8FB9-315F42DC99C8}" type="pres">
      <dgm:prSet presAssocID="{AD8E6A17-3124-4954-9A73-30D6F47CE244}" presName="textRect" presStyleLbl="revTx" presStyleIdx="1" presStyleCnt="4">
        <dgm:presLayoutVars>
          <dgm:chMax val="1"/>
          <dgm:chPref val="1"/>
        </dgm:presLayoutVars>
      </dgm:prSet>
      <dgm:spPr/>
    </dgm:pt>
    <dgm:pt modelId="{39F76BE6-305D-4D69-A66E-15B3737D5D07}" type="pres">
      <dgm:prSet presAssocID="{3A826876-41CB-4F4D-9B4C-BE1E6CDEABF0}" presName="sibTrans" presStyleCnt="0"/>
      <dgm:spPr/>
    </dgm:pt>
    <dgm:pt modelId="{D8D15CC7-8D06-430E-9DD8-5AB6DE9D757E}" type="pres">
      <dgm:prSet presAssocID="{9312A77F-46DD-419A-B25E-4EB364998B4A}" presName="compNode" presStyleCnt="0"/>
      <dgm:spPr/>
    </dgm:pt>
    <dgm:pt modelId="{0546CA96-185A-4836-8234-E53ACC8E2218}" type="pres">
      <dgm:prSet presAssocID="{9312A77F-46DD-419A-B25E-4EB364998B4A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D5B39155-9F86-44AD-9487-886FCD3AE0FC}" type="pres">
      <dgm:prSet presAssocID="{9312A77F-46DD-419A-B25E-4EB364998B4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aker"/>
        </a:ext>
      </dgm:extLst>
    </dgm:pt>
    <dgm:pt modelId="{43C26E00-B6F4-421F-8374-0BE8DB88067C}" type="pres">
      <dgm:prSet presAssocID="{9312A77F-46DD-419A-B25E-4EB364998B4A}" presName="spaceRect" presStyleCnt="0"/>
      <dgm:spPr/>
    </dgm:pt>
    <dgm:pt modelId="{10E35592-98A8-401B-8614-2D8285641B8E}" type="pres">
      <dgm:prSet presAssocID="{9312A77F-46DD-419A-B25E-4EB364998B4A}" presName="textRect" presStyleLbl="revTx" presStyleIdx="2" presStyleCnt="4">
        <dgm:presLayoutVars>
          <dgm:chMax val="1"/>
          <dgm:chPref val="1"/>
        </dgm:presLayoutVars>
      </dgm:prSet>
      <dgm:spPr/>
    </dgm:pt>
    <dgm:pt modelId="{79726696-1398-4AB9-B698-E14852687B59}" type="pres">
      <dgm:prSet presAssocID="{ECFF2945-A1D9-461D-8B8A-2E4274049A08}" presName="sibTrans" presStyleCnt="0"/>
      <dgm:spPr/>
    </dgm:pt>
    <dgm:pt modelId="{D3CEBAE4-AA2B-45F0-848E-346AD13DED99}" type="pres">
      <dgm:prSet presAssocID="{1902B358-F79A-4C17-A70E-3BC172924236}" presName="compNode" presStyleCnt="0"/>
      <dgm:spPr/>
    </dgm:pt>
    <dgm:pt modelId="{C7541895-75E7-445E-9EDB-0C587F23DA89}" type="pres">
      <dgm:prSet presAssocID="{1902B358-F79A-4C17-A70E-3BC172924236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6E6BB5EE-A5DB-42D3-ABD9-A0A04C5C4267}" type="pres">
      <dgm:prSet presAssocID="{1902B358-F79A-4C17-A70E-3BC17292423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stainability"/>
        </a:ext>
      </dgm:extLst>
    </dgm:pt>
    <dgm:pt modelId="{6C79B514-6CA9-4CB8-9E02-3464E57D9C10}" type="pres">
      <dgm:prSet presAssocID="{1902B358-F79A-4C17-A70E-3BC172924236}" presName="spaceRect" presStyleCnt="0"/>
      <dgm:spPr/>
    </dgm:pt>
    <dgm:pt modelId="{8C84F5C1-C717-4565-A852-A1F10637AA05}" type="pres">
      <dgm:prSet presAssocID="{1902B358-F79A-4C17-A70E-3BC17292423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793EC12-4B8F-4F15-B779-21FCEAA2E4C9}" type="presOf" srcId="{AD8E6A17-3124-4954-9A73-30D6F47CE244}" destId="{1561E2C9-89E5-4DC1-8FB9-315F42DC99C8}" srcOrd="0" destOrd="0" presId="urn:microsoft.com/office/officeart/2018/5/layout/IconLeafLabelList"/>
    <dgm:cxn modelId="{8DFFBB30-A751-4522-AACE-09E5569669E1}" srcId="{6B02087D-56E8-4C40-8B85-C2214B52AB89}" destId="{9312A77F-46DD-419A-B25E-4EB364998B4A}" srcOrd="2" destOrd="0" parTransId="{F06EBD21-35B8-46EC-82CB-69B168784478}" sibTransId="{ECFF2945-A1D9-461D-8B8A-2E4274049A08}"/>
    <dgm:cxn modelId="{E757EA47-4494-4F26-B3EB-0748C74FB9D0}" type="presOf" srcId="{9312A77F-46DD-419A-B25E-4EB364998B4A}" destId="{10E35592-98A8-401B-8614-2D8285641B8E}" srcOrd="0" destOrd="0" presId="urn:microsoft.com/office/officeart/2018/5/layout/IconLeafLabelList"/>
    <dgm:cxn modelId="{B249BB92-E016-4644-81DC-0EB39CDF9DC9}" srcId="{6B02087D-56E8-4C40-8B85-C2214B52AB89}" destId="{AD8E6A17-3124-4954-9A73-30D6F47CE244}" srcOrd="1" destOrd="0" parTransId="{38381670-3FAB-4F4F-BCA5-4E037F59BCC1}" sibTransId="{3A826876-41CB-4F4D-9B4C-BE1E6CDEABF0}"/>
    <dgm:cxn modelId="{8E6D1C9E-7495-4694-AA95-4AD940855737}" type="presOf" srcId="{1902B358-F79A-4C17-A70E-3BC172924236}" destId="{8C84F5C1-C717-4565-A852-A1F10637AA05}" srcOrd="0" destOrd="0" presId="urn:microsoft.com/office/officeart/2018/5/layout/IconLeafLabelList"/>
    <dgm:cxn modelId="{3CB751DC-0EFE-4FD6-B92D-54F5FE3DD58A}" srcId="{6B02087D-56E8-4C40-8B85-C2214B52AB89}" destId="{1902B358-F79A-4C17-A70E-3BC172924236}" srcOrd="3" destOrd="0" parTransId="{C6BF2A6C-1B38-43AB-B421-D08579E3A756}" sibTransId="{B8EB0103-268A-47A7-A6DF-CA8B4CECC9BD}"/>
    <dgm:cxn modelId="{B80E11E1-C153-4A62-AE60-9C18DD03D508}" type="presOf" srcId="{6B02087D-56E8-4C40-8B85-C2214B52AB89}" destId="{F8A41023-EF75-4DF3-B11D-B5E289FBC16B}" srcOrd="0" destOrd="0" presId="urn:microsoft.com/office/officeart/2018/5/layout/IconLeafLabelList"/>
    <dgm:cxn modelId="{9C1EF2E7-666A-46F0-806C-55432EF05D79}" srcId="{6B02087D-56E8-4C40-8B85-C2214B52AB89}" destId="{354BE2EB-4DED-4EA9-AD3D-90C3C3E8B8CF}" srcOrd="0" destOrd="0" parTransId="{02436BB1-38A0-4726-B309-6D2C3B67BC68}" sibTransId="{5482AE74-C913-4218-9084-E66128A24D9E}"/>
    <dgm:cxn modelId="{14C6A5FD-334F-4D5D-A31D-91164FC9EE64}" type="presOf" srcId="{354BE2EB-4DED-4EA9-AD3D-90C3C3E8B8CF}" destId="{2348E7C8-43F2-4EA0-9ED3-47CF0E6AE243}" srcOrd="0" destOrd="0" presId="urn:microsoft.com/office/officeart/2018/5/layout/IconLeafLabelList"/>
    <dgm:cxn modelId="{3536F94A-822B-4F64-A495-D1F9CC582592}" type="presParOf" srcId="{F8A41023-EF75-4DF3-B11D-B5E289FBC16B}" destId="{22E1E494-11BB-4624-AA48-667E55345365}" srcOrd="0" destOrd="0" presId="urn:microsoft.com/office/officeart/2018/5/layout/IconLeafLabelList"/>
    <dgm:cxn modelId="{80B109B5-3885-4214-A28E-C058C9DC417B}" type="presParOf" srcId="{22E1E494-11BB-4624-AA48-667E55345365}" destId="{49CC549F-7711-4733-B4EC-EC994C5E3DF1}" srcOrd="0" destOrd="0" presId="urn:microsoft.com/office/officeart/2018/5/layout/IconLeafLabelList"/>
    <dgm:cxn modelId="{C172196D-C4EA-43B1-9CBF-706FD12D56F8}" type="presParOf" srcId="{22E1E494-11BB-4624-AA48-667E55345365}" destId="{C1B85A70-7AE3-40A1-A3BD-C375F368DCE5}" srcOrd="1" destOrd="0" presId="urn:microsoft.com/office/officeart/2018/5/layout/IconLeafLabelList"/>
    <dgm:cxn modelId="{6C99E679-AD47-4A19-8311-2E0B7283E817}" type="presParOf" srcId="{22E1E494-11BB-4624-AA48-667E55345365}" destId="{80B3A64F-78A9-4B58-9520-BEF211569463}" srcOrd="2" destOrd="0" presId="urn:microsoft.com/office/officeart/2018/5/layout/IconLeafLabelList"/>
    <dgm:cxn modelId="{DDE8F47D-1CCC-46BC-8D9E-7964D65D232A}" type="presParOf" srcId="{22E1E494-11BB-4624-AA48-667E55345365}" destId="{2348E7C8-43F2-4EA0-9ED3-47CF0E6AE243}" srcOrd="3" destOrd="0" presId="urn:microsoft.com/office/officeart/2018/5/layout/IconLeafLabelList"/>
    <dgm:cxn modelId="{73D2ACD0-7F56-42C5-A4AA-2A6ADE765431}" type="presParOf" srcId="{F8A41023-EF75-4DF3-B11D-B5E289FBC16B}" destId="{104F04B0-2F5A-4C5C-85B3-49055B3A546B}" srcOrd="1" destOrd="0" presId="urn:microsoft.com/office/officeart/2018/5/layout/IconLeafLabelList"/>
    <dgm:cxn modelId="{BA196907-CE17-46E2-800D-C9848F1013F8}" type="presParOf" srcId="{F8A41023-EF75-4DF3-B11D-B5E289FBC16B}" destId="{BF748E1D-06C9-42CF-8B9C-96061A5B4E6C}" srcOrd="2" destOrd="0" presId="urn:microsoft.com/office/officeart/2018/5/layout/IconLeafLabelList"/>
    <dgm:cxn modelId="{CA3A5E30-A44D-4BE4-A10D-C5C64EFA1747}" type="presParOf" srcId="{BF748E1D-06C9-42CF-8B9C-96061A5B4E6C}" destId="{84C4737D-D4FC-4DC4-8682-173DC8D78A6F}" srcOrd="0" destOrd="0" presId="urn:microsoft.com/office/officeart/2018/5/layout/IconLeafLabelList"/>
    <dgm:cxn modelId="{24C24209-A1EE-403A-9470-99A51F8E2112}" type="presParOf" srcId="{BF748E1D-06C9-42CF-8B9C-96061A5B4E6C}" destId="{6AA5C29E-FAF8-449E-A81D-E06680640785}" srcOrd="1" destOrd="0" presId="urn:microsoft.com/office/officeart/2018/5/layout/IconLeafLabelList"/>
    <dgm:cxn modelId="{BE9B5CCD-22FC-4AD3-A54F-A35711D19744}" type="presParOf" srcId="{BF748E1D-06C9-42CF-8B9C-96061A5B4E6C}" destId="{0FCEB8F2-1CE4-4B55-8DD2-377BF548E48E}" srcOrd="2" destOrd="0" presId="urn:microsoft.com/office/officeart/2018/5/layout/IconLeafLabelList"/>
    <dgm:cxn modelId="{24C81A8F-01D9-4B86-BEAD-7C5E1ED3A5E8}" type="presParOf" srcId="{BF748E1D-06C9-42CF-8B9C-96061A5B4E6C}" destId="{1561E2C9-89E5-4DC1-8FB9-315F42DC99C8}" srcOrd="3" destOrd="0" presId="urn:microsoft.com/office/officeart/2018/5/layout/IconLeafLabelList"/>
    <dgm:cxn modelId="{B9774EA8-9862-47BD-9912-5B762EE678EE}" type="presParOf" srcId="{F8A41023-EF75-4DF3-B11D-B5E289FBC16B}" destId="{39F76BE6-305D-4D69-A66E-15B3737D5D07}" srcOrd="3" destOrd="0" presId="urn:microsoft.com/office/officeart/2018/5/layout/IconLeafLabelList"/>
    <dgm:cxn modelId="{3715FCB2-F7F6-4B94-9A16-A57B32A2400F}" type="presParOf" srcId="{F8A41023-EF75-4DF3-B11D-B5E289FBC16B}" destId="{D8D15CC7-8D06-430E-9DD8-5AB6DE9D757E}" srcOrd="4" destOrd="0" presId="urn:microsoft.com/office/officeart/2018/5/layout/IconLeafLabelList"/>
    <dgm:cxn modelId="{CC47F847-08C8-4F9E-8543-02EE104C09E5}" type="presParOf" srcId="{D8D15CC7-8D06-430E-9DD8-5AB6DE9D757E}" destId="{0546CA96-185A-4836-8234-E53ACC8E2218}" srcOrd="0" destOrd="0" presId="urn:microsoft.com/office/officeart/2018/5/layout/IconLeafLabelList"/>
    <dgm:cxn modelId="{F209E763-EAA0-4468-B215-BFB9878909A5}" type="presParOf" srcId="{D8D15CC7-8D06-430E-9DD8-5AB6DE9D757E}" destId="{D5B39155-9F86-44AD-9487-886FCD3AE0FC}" srcOrd="1" destOrd="0" presId="urn:microsoft.com/office/officeart/2018/5/layout/IconLeafLabelList"/>
    <dgm:cxn modelId="{0399EE72-484B-43C7-8615-F258468C9B8B}" type="presParOf" srcId="{D8D15CC7-8D06-430E-9DD8-5AB6DE9D757E}" destId="{43C26E00-B6F4-421F-8374-0BE8DB88067C}" srcOrd="2" destOrd="0" presId="urn:microsoft.com/office/officeart/2018/5/layout/IconLeafLabelList"/>
    <dgm:cxn modelId="{F9735914-598D-436B-A175-CC30F40C8791}" type="presParOf" srcId="{D8D15CC7-8D06-430E-9DD8-5AB6DE9D757E}" destId="{10E35592-98A8-401B-8614-2D8285641B8E}" srcOrd="3" destOrd="0" presId="urn:microsoft.com/office/officeart/2018/5/layout/IconLeafLabelList"/>
    <dgm:cxn modelId="{29779B82-C19F-4E02-A719-080D2426627D}" type="presParOf" srcId="{F8A41023-EF75-4DF3-B11D-B5E289FBC16B}" destId="{79726696-1398-4AB9-B698-E14852687B59}" srcOrd="5" destOrd="0" presId="urn:microsoft.com/office/officeart/2018/5/layout/IconLeafLabelList"/>
    <dgm:cxn modelId="{72E1F657-3F87-44AE-A6B6-917C050B78BD}" type="presParOf" srcId="{F8A41023-EF75-4DF3-B11D-B5E289FBC16B}" destId="{D3CEBAE4-AA2B-45F0-848E-346AD13DED99}" srcOrd="6" destOrd="0" presId="urn:microsoft.com/office/officeart/2018/5/layout/IconLeafLabelList"/>
    <dgm:cxn modelId="{D96D4A60-7B32-4B76-9997-BDD62A354903}" type="presParOf" srcId="{D3CEBAE4-AA2B-45F0-848E-346AD13DED99}" destId="{C7541895-75E7-445E-9EDB-0C587F23DA89}" srcOrd="0" destOrd="0" presId="urn:microsoft.com/office/officeart/2018/5/layout/IconLeafLabelList"/>
    <dgm:cxn modelId="{A6F27A05-4130-4510-81BA-BF5F0077B13E}" type="presParOf" srcId="{D3CEBAE4-AA2B-45F0-848E-346AD13DED99}" destId="{6E6BB5EE-A5DB-42D3-ABD9-A0A04C5C4267}" srcOrd="1" destOrd="0" presId="urn:microsoft.com/office/officeart/2018/5/layout/IconLeafLabelList"/>
    <dgm:cxn modelId="{6362908B-A2F5-44AC-B939-F6F8B5D5759A}" type="presParOf" srcId="{D3CEBAE4-AA2B-45F0-848E-346AD13DED99}" destId="{6C79B514-6CA9-4CB8-9E02-3464E57D9C10}" srcOrd="2" destOrd="0" presId="urn:microsoft.com/office/officeart/2018/5/layout/IconLeafLabelList"/>
    <dgm:cxn modelId="{154640F7-2961-483C-A841-4BFFC570C4E1}" type="presParOf" srcId="{D3CEBAE4-AA2B-45F0-848E-346AD13DED99}" destId="{8C84F5C1-C717-4565-A852-A1F10637AA05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C549F-7711-4733-B4EC-EC994C5E3DF1}">
      <dsp:nvSpPr>
        <dsp:cNvPr id="0" name=""/>
        <dsp:cNvSpPr/>
      </dsp:nvSpPr>
      <dsp:spPr>
        <a:xfrm>
          <a:off x="683165" y="459"/>
          <a:ext cx="1018652" cy="101865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B85A70-7AE3-40A1-A3BD-C375F368DCE5}">
      <dsp:nvSpPr>
        <dsp:cNvPr id="0" name=""/>
        <dsp:cNvSpPr/>
      </dsp:nvSpPr>
      <dsp:spPr>
        <a:xfrm>
          <a:off x="900255" y="217549"/>
          <a:ext cx="584472" cy="5844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8E7C8-43F2-4EA0-9ED3-47CF0E6AE243}">
      <dsp:nvSpPr>
        <dsp:cNvPr id="0" name=""/>
        <dsp:cNvSpPr/>
      </dsp:nvSpPr>
      <dsp:spPr>
        <a:xfrm>
          <a:off x="357530" y="1336396"/>
          <a:ext cx="1669921" cy="814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CO</a:t>
          </a:r>
          <a:r>
            <a:rPr lang="en-US" sz="1100" kern="1200" baseline="-25000"/>
            <a:t>2</a:t>
          </a:r>
          <a:r>
            <a:rPr lang="en-US" sz="1100" kern="1200"/>
            <a:t> as a greenhouse gas</a:t>
          </a:r>
        </a:p>
      </dsp:txBody>
      <dsp:txXfrm>
        <a:off x="357530" y="1336396"/>
        <a:ext cx="1669921" cy="814086"/>
      </dsp:txXfrm>
    </dsp:sp>
    <dsp:sp modelId="{84C4737D-D4FC-4DC4-8682-173DC8D78A6F}">
      <dsp:nvSpPr>
        <dsp:cNvPr id="0" name=""/>
        <dsp:cNvSpPr/>
      </dsp:nvSpPr>
      <dsp:spPr>
        <a:xfrm>
          <a:off x="2645323" y="459"/>
          <a:ext cx="1018652" cy="101865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A5C29E-FAF8-449E-A81D-E06680640785}">
      <dsp:nvSpPr>
        <dsp:cNvPr id="0" name=""/>
        <dsp:cNvSpPr/>
      </dsp:nvSpPr>
      <dsp:spPr>
        <a:xfrm>
          <a:off x="2862413" y="217549"/>
          <a:ext cx="584472" cy="5844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61E2C9-89E5-4DC1-8FB9-315F42DC99C8}">
      <dsp:nvSpPr>
        <dsp:cNvPr id="0" name=""/>
        <dsp:cNvSpPr/>
      </dsp:nvSpPr>
      <dsp:spPr>
        <a:xfrm>
          <a:off x="2319689" y="1336396"/>
          <a:ext cx="1669921" cy="814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CO</a:t>
          </a:r>
          <a:r>
            <a:rPr lang="en-US" sz="1100" kern="1200" baseline="-25000" dirty="0"/>
            <a:t>2</a:t>
          </a:r>
          <a:r>
            <a:rPr lang="en-US" sz="1100" kern="1200" dirty="0"/>
            <a:t> production from fossil fuels &gt; green consumption [2]</a:t>
          </a:r>
        </a:p>
      </dsp:txBody>
      <dsp:txXfrm>
        <a:off x="2319689" y="1336396"/>
        <a:ext cx="1669921" cy="814086"/>
      </dsp:txXfrm>
    </dsp:sp>
    <dsp:sp modelId="{0546CA96-185A-4836-8234-E53ACC8E2218}">
      <dsp:nvSpPr>
        <dsp:cNvPr id="0" name=""/>
        <dsp:cNvSpPr/>
      </dsp:nvSpPr>
      <dsp:spPr>
        <a:xfrm>
          <a:off x="4607482" y="459"/>
          <a:ext cx="1018652" cy="1018652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B39155-9F86-44AD-9487-886FCD3AE0FC}">
      <dsp:nvSpPr>
        <dsp:cNvPr id="0" name=""/>
        <dsp:cNvSpPr/>
      </dsp:nvSpPr>
      <dsp:spPr>
        <a:xfrm>
          <a:off x="4824571" y="217549"/>
          <a:ext cx="584472" cy="58447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35592-98A8-401B-8614-2D8285641B8E}">
      <dsp:nvSpPr>
        <dsp:cNvPr id="0" name=""/>
        <dsp:cNvSpPr/>
      </dsp:nvSpPr>
      <dsp:spPr>
        <a:xfrm>
          <a:off x="4281847" y="1336396"/>
          <a:ext cx="1669921" cy="814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Most polymers currently derived from petroleum based feedstocks</a:t>
          </a:r>
        </a:p>
      </dsp:txBody>
      <dsp:txXfrm>
        <a:off x="4281847" y="1336396"/>
        <a:ext cx="1669921" cy="814086"/>
      </dsp:txXfrm>
    </dsp:sp>
    <dsp:sp modelId="{C7541895-75E7-445E-9EDB-0C587F23DA89}">
      <dsp:nvSpPr>
        <dsp:cNvPr id="0" name=""/>
        <dsp:cNvSpPr/>
      </dsp:nvSpPr>
      <dsp:spPr>
        <a:xfrm>
          <a:off x="2645323" y="2567964"/>
          <a:ext cx="1018652" cy="1018652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6BB5EE-A5DB-42D3-ABD9-A0A04C5C4267}">
      <dsp:nvSpPr>
        <dsp:cNvPr id="0" name=""/>
        <dsp:cNvSpPr/>
      </dsp:nvSpPr>
      <dsp:spPr>
        <a:xfrm>
          <a:off x="2862413" y="2785054"/>
          <a:ext cx="584472" cy="58447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4F5C1-C717-4565-A852-A1F10637AA05}">
      <dsp:nvSpPr>
        <dsp:cNvPr id="0" name=""/>
        <dsp:cNvSpPr/>
      </dsp:nvSpPr>
      <dsp:spPr>
        <a:xfrm>
          <a:off x="2319689" y="3903901"/>
          <a:ext cx="1669921" cy="814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CO</a:t>
          </a:r>
          <a:r>
            <a:rPr lang="en-US" sz="1100" kern="1200" baseline="-25000" dirty="0"/>
            <a:t>2</a:t>
          </a:r>
          <a:r>
            <a:rPr lang="en-US" sz="1100" kern="1200" dirty="0"/>
            <a:t> as polymer precursor will decrease fossil fuel consumption and potentially lower currently levels</a:t>
          </a:r>
        </a:p>
      </dsp:txBody>
      <dsp:txXfrm>
        <a:off x="2319689" y="3903901"/>
        <a:ext cx="1669921" cy="814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3A589-FCA8-4597-B957-2CA8E8DD461A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636BE-7DED-477A-8E98-55E2B869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-BPA leaks out of plastic, harmful</a:t>
            </a:r>
          </a:p>
          <a:p>
            <a:r>
              <a:rPr lang="en-US" dirty="0"/>
              <a:t>-High turnover</a:t>
            </a:r>
          </a:p>
          <a:p>
            <a:r>
              <a:rPr lang="en-US" dirty="0"/>
              <a:t>-Already widely accepted of PC production (BPA free and old)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636BE-7DED-477A-8E98-55E2B86943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43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-Strong contender for industrial process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-Promising for medical applications</a:t>
            </a:r>
          </a:p>
          <a:p>
            <a:r>
              <a:rPr lang="en-US" dirty="0"/>
              <a:t>-Biodegradable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636BE-7DED-477A-8E98-55E2B86943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21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-Original to step process later refined into one step</a:t>
            </a:r>
          </a:p>
          <a:p>
            <a:r>
              <a:rPr lang="en-US" dirty="0"/>
              <a:t>-Scalable, but low yield make not as desirable </a:t>
            </a:r>
          </a:p>
          <a:p>
            <a:r>
              <a:rPr lang="en-US" dirty="0"/>
              <a:t>-Also shown to work with Pd/</a:t>
            </a:r>
            <a:r>
              <a:rPr lang="en-US" dirty="0" err="1"/>
              <a:t>phophine</a:t>
            </a:r>
            <a:r>
              <a:rPr lang="en-US" dirty="0"/>
              <a:t> catalyst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636BE-7DED-477A-8E98-55E2B86943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49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-Xylenes from petroleum sources</a:t>
            </a:r>
          </a:p>
          <a:p>
            <a:r>
              <a:rPr lang="en-US" dirty="0"/>
              <a:t>-Promoter necessary to consume water and drive polymerization forward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636BE-7DED-477A-8E98-55E2B86943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42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-Polymethacrylate works under low pressures</a:t>
            </a:r>
          </a:p>
          <a:p>
            <a:r>
              <a:rPr lang="en-US" dirty="0"/>
              <a:t>-Limonene oxide is nature source of epoxide (rather than synthetic)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636BE-7DED-477A-8E98-55E2B86943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42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7CC3-36E7-4494-94A8-44F4042D94E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7DC4-EE41-4803-95C1-1E24F7E0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42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7CC3-36E7-4494-94A8-44F4042D94E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7DC4-EE41-4803-95C1-1E24F7E0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72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7CC3-36E7-4494-94A8-44F4042D94E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7DC4-EE41-4803-95C1-1E24F7E0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81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7CC3-36E7-4494-94A8-44F4042D94E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7DC4-EE41-4803-95C1-1E24F7E069C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7285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7CC3-36E7-4494-94A8-44F4042D94E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7DC4-EE41-4803-95C1-1E24F7E0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40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7CC3-36E7-4494-94A8-44F4042D94E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7DC4-EE41-4803-95C1-1E24F7E0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72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7CC3-36E7-4494-94A8-44F4042D94E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7DC4-EE41-4803-95C1-1E24F7E0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97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7CC3-36E7-4494-94A8-44F4042D94E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7DC4-EE41-4803-95C1-1E24F7E0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24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7CC3-36E7-4494-94A8-44F4042D94E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7DC4-EE41-4803-95C1-1E24F7E0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3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7CC3-36E7-4494-94A8-44F4042D94E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7DC4-EE41-4803-95C1-1E24F7E0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9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7CC3-36E7-4494-94A8-44F4042D94E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7DC4-EE41-4803-95C1-1E24F7E0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38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7CC3-36E7-4494-94A8-44F4042D94E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7DC4-EE41-4803-95C1-1E24F7E0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22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7CC3-36E7-4494-94A8-44F4042D94E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7DC4-EE41-4803-95C1-1E24F7E0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6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7CC3-36E7-4494-94A8-44F4042D94E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7DC4-EE41-4803-95C1-1E24F7E0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7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7CC3-36E7-4494-94A8-44F4042D94E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7DC4-EE41-4803-95C1-1E24F7E0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5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7CC3-36E7-4494-94A8-44F4042D94E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7DC4-EE41-4803-95C1-1E24F7E0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2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7CC3-36E7-4494-94A8-44F4042D94E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7DC4-EE41-4803-95C1-1E24F7E0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2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0007CC3-36E7-4494-94A8-44F4042D94E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CD97DC4-EE41-4803-95C1-1E24F7E0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93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5EDE2E-BB78-43E1-ADC8-4B9484AB3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9236" y="1097280"/>
            <a:ext cx="6043875" cy="4626864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as a Polymer Precursor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49346A-2B53-4846-AB4A-C1DC17358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3795" y="1097280"/>
            <a:ext cx="3256177" cy="4626863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A summarization of potential pathways for use of CO</a:t>
            </a:r>
            <a:r>
              <a:rPr lang="en-US" baseline="-25000" dirty="0"/>
              <a:t>2</a:t>
            </a:r>
            <a:r>
              <a:rPr lang="en-US" dirty="0"/>
              <a:t> as both a monomer and a precursor for polymer production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0CE4B3D-7F60-404D-B1EB-B29CCED1A578}"/>
              </a:ext>
            </a:extLst>
          </p:cNvPr>
          <p:cNvSpPr txBox="1"/>
          <p:nvPr/>
        </p:nvSpPr>
        <p:spPr>
          <a:xfrm>
            <a:off x="10421716" y="6106406"/>
            <a:ext cx="1522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Kevin Adams</a:t>
            </a:r>
          </a:p>
        </p:txBody>
      </p:sp>
    </p:spTree>
    <p:extLst>
      <p:ext uri="{BB962C8B-B14F-4D97-AF65-F5344CB8AC3E}">
        <p14:creationId xmlns:p14="http://schemas.microsoft.com/office/powerpoint/2010/main" val="2891994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FF91-C77A-4C60-85DA-ACBAC93AA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4159F-1D90-406D-AFCB-D3DEF14B0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pPr marL="36900" indent="-457200">
              <a:buNone/>
            </a:pPr>
            <a:r>
              <a:rPr lang="en-US" sz="1200" dirty="0"/>
              <a:t>[1] </a:t>
            </a:r>
            <a:r>
              <a:rPr lang="en-US" sz="1200" dirty="0" err="1">
                <a:effectLst/>
              </a:rPr>
              <a:t>Mulchandani</a:t>
            </a:r>
            <a:r>
              <a:rPr lang="en-US" sz="1200" dirty="0">
                <a:effectLst/>
              </a:rPr>
              <a:t> N., </a:t>
            </a:r>
            <a:r>
              <a:rPr lang="en-US" sz="1200" dirty="0" err="1">
                <a:effectLst/>
              </a:rPr>
              <a:t>Katiyar</a:t>
            </a:r>
            <a:r>
              <a:rPr lang="en-US" sz="1200" dirty="0">
                <a:effectLst/>
              </a:rPr>
              <a:t> V. (2020) Polymers from Carbon Dioxide—A Route Towards a Sustainable Future. In: </a:t>
            </a:r>
            <a:r>
              <a:rPr lang="en-US" sz="1200" dirty="0" err="1">
                <a:effectLst/>
              </a:rPr>
              <a:t>Katiyar</a:t>
            </a:r>
            <a:r>
              <a:rPr lang="en-US" sz="1200" dirty="0">
                <a:effectLst/>
              </a:rPr>
              <a:t> V., Kumar A., </a:t>
            </a:r>
            <a:r>
              <a:rPr lang="en-US" sz="1200" dirty="0" err="1">
                <a:effectLst/>
              </a:rPr>
              <a:t>Mulchandani</a:t>
            </a:r>
            <a:r>
              <a:rPr lang="en-US" sz="1200" dirty="0">
                <a:effectLst/>
              </a:rPr>
              <a:t> N. (eds) Advances in Sustainable Polymers. Materials Horizons: From Nature to Nanomaterials. Springer, Singapore</a:t>
            </a:r>
          </a:p>
          <a:p>
            <a:pPr marL="36900" indent="-457200">
              <a:buNone/>
            </a:pPr>
            <a:r>
              <a:rPr lang="en-US" sz="1200" dirty="0">
                <a:effectLst/>
              </a:rPr>
              <a:t>[2] Cui Y, Tang X, Huang X, Chen Y (2003) Synthesis of the star-shaped copolymer of </a:t>
            </a:r>
            <a:r>
              <a:rPr lang="el-GR" sz="1200" dirty="0">
                <a:effectLst/>
              </a:rPr>
              <a:t>ε-</a:t>
            </a:r>
            <a:r>
              <a:rPr lang="en-US" sz="1200" dirty="0">
                <a:effectLst/>
              </a:rPr>
              <a:t>caprolactone and l-lactide from a </a:t>
            </a:r>
            <a:r>
              <a:rPr lang="en-US" sz="1200" dirty="0" err="1">
                <a:effectLst/>
              </a:rPr>
              <a:t>cyclotriphosphazene</a:t>
            </a:r>
            <a:r>
              <a:rPr lang="en-US" sz="1200" dirty="0">
                <a:effectLst/>
              </a:rPr>
              <a:t> core. </a:t>
            </a:r>
            <a:r>
              <a:rPr lang="en-US" sz="1200" dirty="0" err="1">
                <a:effectLst/>
              </a:rPr>
              <a:t>Biomacromol</a:t>
            </a:r>
            <a:r>
              <a:rPr lang="en-US" sz="1200" dirty="0">
                <a:effectLst/>
              </a:rPr>
              <a:t> 4:1491–1494.</a:t>
            </a:r>
          </a:p>
          <a:p>
            <a:pPr marL="36900" indent="-457200">
              <a:buNone/>
            </a:pPr>
            <a:r>
              <a:rPr lang="en-US" sz="1200" dirty="0">
                <a:effectLst/>
              </a:rPr>
              <a:t>[3] Inoue S, Kobayashi M, </a:t>
            </a:r>
            <a:r>
              <a:rPr lang="en-US" sz="1200" dirty="0" err="1">
                <a:effectLst/>
              </a:rPr>
              <a:t>Koinuma</a:t>
            </a:r>
            <a:r>
              <a:rPr lang="en-US" sz="1200" dirty="0">
                <a:effectLst/>
              </a:rPr>
              <a:t> H, Tsuruta T (1972) Reactivities of some organozinc initiators for copolymerization of carbon dioxide and propylene oxide. </a:t>
            </a:r>
            <a:r>
              <a:rPr lang="en-US" sz="1200" dirty="0" err="1">
                <a:effectLst/>
              </a:rPr>
              <a:t>Makromol</a:t>
            </a:r>
            <a:r>
              <a:rPr lang="en-US" sz="1200" dirty="0">
                <a:effectLst/>
              </a:rPr>
              <a:t> Chem 155:61–73.</a:t>
            </a:r>
          </a:p>
          <a:p>
            <a:pPr marL="36900" indent="-457200">
              <a:buNone/>
            </a:pPr>
            <a:r>
              <a:rPr lang="en-US" sz="1200" dirty="0">
                <a:effectLst/>
              </a:rPr>
              <a:t>[4] Inoue S, </a:t>
            </a:r>
            <a:r>
              <a:rPr lang="en-US" sz="1200" dirty="0" err="1">
                <a:effectLst/>
              </a:rPr>
              <a:t>Koinuma</a:t>
            </a:r>
            <a:r>
              <a:rPr lang="en-US" sz="1200" dirty="0">
                <a:effectLst/>
              </a:rPr>
              <a:t> H, Tsuruta T (1969) Copolymerization of carbon dioxide and epoxide. J </a:t>
            </a:r>
            <a:r>
              <a:rPr lang="en-US" sz="1200" dirty="0" err="1">
                <a:effectLst/>
              </a:rPr>
              <a:t>Polym</a:t>
            </a:r>
            <a:r>
              <a:rPr lang="en-US" sz="1200" dirty="0">
                <a:effectLst/>
              </a:rPr>
              <a:t> Sci B 7:287–292.</a:t>
            </a:r>
          </a:p>
          <a:p>
            <a:pPr marL="36900" indent="-457200">
              <a:buNone/>
            </a:pPr>
            <a:r>
              <a:rPr lang="en-US" sz="1200" dirty="0">
                <a:effectLst/>
              </a:rPr>
              <a:t>[5] </a:t>
            </a:r>
            <a:r>
              <a:rPr lang="en-US" sz="1200" dirty="0" err="1">
                <a:effectLst/>
              </a:rPr>
              <a:t>Darensbourg</a:t>
            </a:r>
            <a:r>
              <a:rPr lang="en-US" sz="1200" dirty="0">
                <a:effectLst/>
              </a:rPr>
              <a:t> DJ, </a:t>
            </a:r>
            <a:r>
              <a:rPr lang="en-US" sz="1200" dirty="0" err="1">
                <a:effectLst/>
              </a:rPr>
              <a:t>Holtcamp</a:t>
            </a:r>
            <a:r>
              <a:rPr lang="en-US" sz="1200" dirty="0">
                <a:effectLst/>
              </a:rPr>
              <a:t> MW (1995) Catalytic activity of zinc(II) phenoxides which possess readily accessible coordination sites. copolymerization and </a:t>
            </a:r>
            <a:r>
              <a:rPr lang="en-US" sz="1200" dirty="0" err="1">
                <a:effectLst/>
              </a:rPr>
              <a:t>terpolymerization</a:t>
            </a:r>
            <a:r>
              <a:rPr lang="en-US" sz="1200" dirty="0">
                <a:effectLst/>
              </a:rPr>
              <a:t> of epoxides and carbon dioxide. Macromolecules 28:7577–7579.</a:t>
            </a:r>
          </a:p>
          <a:p>
            <a:pPr marL="36900" indent="-457200">
              <a:buNone/>
            </a:pPr>
            <a:r>
              <a:rPr lang="en-US" sz="1200" dirty="0">
                <a:effectLst/>
              </a:rPr>
              <a:t>[6] Super M, Beckman EJ (1998) Copolymerization of CO2 and cyclohexene oxide. </a:t>
            </a:r>
            <a:r>
              <a:rPr lang="en-US" sz="1200" dirty="0" err="1">
                <a:effectLst/>
              </a:rPr>
              <a:t>Macromol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Symp</a:t>
            </a:r>
            <a:r>
              <a:rPr lang="en-US" sz="1200" dirty="0">
                <a:effectLst/>
              </a:rPr>
              <a:t> 127:89–108.</a:t>
            </a:r>
          </a:p>
          <a:p>
            <a:pPr marL="36900" indent="-457200">
              <a:buNone/>
            </a:pPr>
            <a:r>
              <a:rPr lang="en-US" sz="1200" dirty="0">
                <a:effectLst/>
              </a:rPr>
              <a:t>[7] Inoue S, </a:t>
            </a:r>
            <a:r>
              <a:rPr lang="en-US" sz="1200" dirty="0" err="1">
                <a:effectLst/>
              </a:rPr>
              <a:t>Koinuma</a:t>
            </a:r>
            <a:r>
              <a:rPr lang="en-US" sz="1200" dirty="0">
                <a:effectLst/>
              </a:rPr>
              <a:t> H, Tsuruta T (1969) Copolymerization of carbon dioxide and epoxide with organometallic compounds. </a:t>
            </a:r>
            <a:r>
              <a:rPr lang="en-US" sz="1200" dirty="0" err="1">
                <a:effectLst/>
              </a:rPr>
              <a:t>Makromol</a:t>
            </a:r>
            <a:r>
              <a:rPr lang="en-US" sz="1200" dirty="0">
                <a:effectLst/>
              </a:rPr>
              <a:t> Chem 130:210–220.</a:t>
            </a:r>
          </a:p>
          <a:p>
            <a:pPr marL="36900" indent="-457200">
              <a:buNone/>
            </a:pPr>
            <a:r>
              <a:rPr lang="en-US" sz="1200" dirty="0">
                <a:effectLst/>
              </a:rPr>
              <a:t>[8] Song B, He B, Qin A, Tang BZ (2018) Direct polymerization of carbon dioxide, </a:t>
            </a:r>
            <a:r>
              <a:rPr lang="en-US" sz="1200" dirty="0" err="1">
                <a:effectLst/>
              </a:rPr>
              <a:t>diynes</a:t>
            </a:r>
            <a:r>
              <a:rPr lang="en-US" sz="1200" dirty="0">
                <a:effectLst/>
              </a:rPr>
              <a:t>, and alkyl dihalides under mild reaction conditions. Macromolecules 51:42–48.</a:t>
            </a:r>
          </a:p>
          <a:p>
            <a:pPr marL="36900" indent="-457200">
              <a:buNone/>
            </a:pPr>
            <a:r>
              <a:rPr lang="en-US" sz="1200" dirty="0">
                <a:effectLst/>
              </a:rPr>
              <a:t>[9] Nakano R, Ito S, Nozaki K (2014) Copolymerization of carbon dioxide and butadiene via a lactone intermediate. Nat Chem 6:325.</a:t>
            </a:r>
          </a:p>
          <a:p>
            <a:pPr marL="36900" indent="-457200">
              <a:buNone/>
            </a:pPr>
            <a:r>
              <a:rPr lang="en-US" sz="1200" dirty="0">
                <a:effectLst/>
              </a:rPr>
              <a:t>[10] </a:t>
            </a:r>
            <a:r>
              <a:rPr lang="en-US" sz="1200" dirty="0" err="1">
                <a:effectLst/>
              </a:rPr>
              <a:t>Kadokawa</a:t>
            </a:r>
            <a:r>
              <a:rPr lang="en-US" sz="1200" dirty="0">
                <a:effectLst/>
              </a:rPr>
              <a:t> J, </a:t>
            </a:r>
            <a:r>
              <a:rPr lang="en-US" sz="1200" dirty="0" err="1">
                <a:effectLst/>
              </a:rPr>
              <a:t>Habu</a:t>
            </a:r>
            <a:r>
              <a:rPr lang="en-US" sz="1200" dirty="0">
                <a:effectLst/>
              </a:rPr>
              <a:t> H, </a:t>
            </a:r>
            <a:r>
              <a:rPr lang="en-US" sz="1200" dirty="0" err="1">
                <a:effectLst/>
              </a:rPr>
              <a:t>Fukamachi</a:t>
            </a:r>
            <a:r>
              <a:rPr lang="en-US" sz="1200" dirty="0">
                <a:effectLst/>
              </a:rPr>
              <a:t> S, Karasu M, </a:t>
            </a:r>
            <a:r>
              <a:rPr lang="en-US" sz="1200" dirty="0" err="1">
                <a:effectLst/>
              </a:rPr>
              <a:t>Tagaya</a:t>
            </a:r>
            <a:r>
              <a:rPr lang="en-US" sz="1200" dirty="0">
                <a:effectLst/>
              </a:rPr>
              <a:t> H, Chiba K (1998) Direct polycondensation of carbon dioxide with xylylene glycols: a new method for the synthesis of polycarbonates. </a:t>
            </a:r>
            <a:r>
              <a:rPr lang="en-US" sz="1200" dirty="0" err="1">
                <a:effectLst/>
              </a:rPr>
              <a:t>Macromol</a:t>
            </a:r>
            <a:r>
              <a:rPr lang="en-US" sz="1200" dirty="0">
                <a:effectLst/>
              </a:rPr>
              <a:t> Rapid </a:t>
            </a:r>
            <a:r>
              <a:rPr lang="en-US" sz="1200" dirty="0" err="1">
                <a:effectLst/>
              </a:rPr>
              <a:t>Commun</a:t>
            </a:r>
            <a:r>
              <a:rPr lang="en-US" sz="1200" dirty="0">
                <a:effectLst/>
              </a:rPr>
              <a:t> 19:657–660.</a:t>
            </a:r>
          </a:p>
          <a:p>
            <a:pPr marL="36900" indent="-457200">
              <a:buNone/>
            </a:pPr>
            <a:r>
              <a:rPr lang="en-US" sz="1200" dirty="0">
                <a:effectLst/>
              </a:rPr>
              <a:t>[11] Tamura M, Ito K, Honda M, Nakagawa Y, Sugimoto H, </a:t>
            </a:r>
            <a:r>
              <a:rPr lang="en-US" sz="1200" dirty="0" err="1">
                <a:effectLst/>
              </a:rPr>
              <a:t>Tomishige</a:t>
            </a:r>
            <a:r>
              <a:rPr lang="en-US" sz="1200" dirty="0">
                <a:effectLst/>
              </a:rPr>
              <a:t> K (2016) Direct Copolymerization of CO2 and Diols. Sci Rep 6:24038.</a:t>
            </a:r>
          </a:p>
          <a:p>
            <a:pPr marL="36900" indent="-457200">
              <a:buNone/>
            </a:pPr>
            <a:r>
              <a:rPr lang="en-US" sz="1200" dirty="0">
                <a:effectLst/>
              </a:rPr>
              <a:t>[12] </a:t>
            </a:r>
            <a:r>
              <a:rPr lang="en-US" sz="1200" dirty="0" err="1">
                <a:effectLst/>
              </a:rPr>
              <a:t>Ochiai</a:t>
            </a:r>
            <a:r>
              <a:rPr lang="en-US" sz="1200" dirty="0">
                <a:effectLst/>
              </a:rPr>
              <a:t> B, </a:t>
            </a:r>
            <a:r>
              <a:rPr lang="en-US" sz="1200" dirty="0" err="1">
                <a:effectLst/>
              </a:rPr>
              <a:t>Hatano</a:t>
            </a:r>
            <a:r>
              <a:rPr lang="en-US" sz="1200" dirty="0">
                <a:effectLst/>
              </a:rPr>
              <a:t> Y, Endo T (2008) fixing carbon dioxide concurrently with radical polymerization for utilizing carbon dioxide by low-energy cost. Macromolecules 41:9937–9939.</a:t>
            </a:r>
          </a:p>
          <a:p>
            <a:pPr marL="36900" indent="-457200">
              <a:buNone/>
            </a:pPr>
            <a:r>
              <a:rPr lang="en-US" sz="1200" dirty="0">
                <a:effectLst/>
              </a:rPr>
              <a:t>[13] Byrne CM, Allen SD, </a:t>
            </a:r>
            <a:r>
              <a:rPr lang="en-US" sz="1200" dirty="0" err="1">
                <a:effectLst/>
              </a:rPr>
              <a:t>Lobkovsky</a:t>
            </a:r>
            <a:r>
              <a:rPr lang="en-US" sz="1200" dirty="0">
                <a:effectLst/>
              </a:rPr>
              <a:t> EB, Coates GW (2004) Alternating copolymerization of limonene oxide and carbon dioxide. J Am Chem Soc 126:11404–11405.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80364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58E23-A69E-43F1-84CC-C75291860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3" y="609599"/>
            <a:ext cx="3413156" cy="5273675"/>
          </a:xfrm>
        </p:spPr>
        <p:txBody>
          <a:bodyPr>
            <a:normAutofit/>
          </a:bodyPr>
          <a:lstStyle/>
          <a:p>
            <a:r>
              <a:rPr lang="en-US"/>
              <a:t>Why is this important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77D423-FE81-4236-89DE-39776B810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641" y="609599"/>
            <a:ext cx="6889687" cy="5273675"/>
          </a:xfrm>
          <a:prstGeom prst="rect">
            <a:avLst/>
          </a:pr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0A8248A-332B-4A28-A170-7F3307024F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7782310"/>
              </p:ext>
            </p:extLst>
          </p:nvPr>
        </p:nvGraphicFramePr>
        <p:xfrm>
          <a:off x="4958257" y="887213"/>
          <a:ext cx="6309300" cy="4718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59723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124007E-BA57-41B2-8C6B-5E99927F2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740F9-EDAA-4017-B9F5-D31CB6443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9157" y="1099456"/>
            <a:ext cx="6243636" cy="4625558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/>
              <a:t>CO</a:t>
            </a:r>
            <a:r>
              <a:rPr lang="en-US" sz="5400" baseline="-25000"/>
              <a:t>2</a:t>
            </a:r>
            <a:r>
              <a:rPr lang="en-US" sz="5400"/>
              <a:t> as a monomer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5D0BF7-94F4-4437-A2B2-87BAFF86D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55CB6-FC7A-4457-8BDB-C397CB2DD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343" y="1112685"/>
            <a:ext cx="3603220" cy="4632630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Epoxide copolymerization</a:t>
            </a:r>
          </a:p>
          <a:p>
            <a:r>
              <a:rPr lang="en-US" dirty="0"/>
              <a:t>Alkyne copolymerization</a:t>
            </a:r>
          </a:p>
          <a:p>
            <a:r>
              <a:rPr lang="en-US" dirty="0"/>
              <a:t>Olefin copolymerization</a:t>
            </a:r>
          </a:p>
          <a:p>
            <a:r>
              <a:rPr lang="en-US" dirty="0"/>
              <a:t>Diol copolymerization</a:t>
            </a:r>
          </a:p>
          <a:p>
            <a:r>
              <a:rPr lang="en-US" dirty="0"/>
              <a:t>Polymethacrylates</a:t>
            </a:r>
          </a:p>
          <a:p>
            <a:r>
              <a:rPr lang="en-US" dirty="0"/>
              <a:t>Bioderived epoxides</a:t>
            </a:r>
          </a:p>
        </p:txBody>
      </p:sp>
    </p:spTree>
    <p:extLst>
      <p:ext uri="{BB962C8B-B14F-4D97-AF65-F5344CB8AC3E}">
        <p14:creationId xmlns:p14="http://schemas.microsoft.com/office/powerpoint/2010/main" val="842517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45811-7DBF-44E0-851D-9AC1CFEE7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Epoxide Copolymerization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66CD3CA-D16D-4EA4-B357-3D18656EDCC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12261080"/>
              </p:ext>
            </p:extLst>
          </p:nvPr>
        </p:nvGraphicFramePr>
        <p:xfrm>
          <a:off x="6288669" y="3271706"/>
          <a:ext cx="5375537" cy="2017553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956704">
                  <a:extLst>
                    <a:ext uri="{9D8B030D-6E8A-4147-A177-3AD203B41FA5}">
                      <a16:colId xmlns:a16="http://schemas.microsoft.com/office/drawing/2014/main" val="3897138096"/>
                    </a:ext>
                  </a:extLst>
                </a:gridCol>
                <a:gridCol w="1361732">
                  <a:extLst>
                    <a:ext uri="{9D8B030D-6E8A-4147-A177-3AD203B41FA5}">
                      <a16:colId xmlns:a16="http://schemas.microsoft.com/office/drawing/2014/main" val="4181916150"/>
                    </a:ext>
                  </a:extLst>
                </a:gridCol>
                <a:gridCol w="1052818">
                  <a:extLst>
                    <a:ext uri="{9D8B030D-6E8A-4147-A177-3AD203B41FA5}">
                      <a16:colId xmlns:a16="http://schemas.microsoft.com/office/drawing/2014/main" val="91070201"/>
                    </a:ext>
                  </a:extLst>
                </a:gridCol>
                <a:gridCol w="598664">
                  <a:extLst>
                    <a:ext uri="{9D8B030D-6E8A-4147-A177-3AD203B41FA5}">
                      <a16:colId xmlns:a16="http://schemas.microsoft.com/office/drawing/2014/main" val="2112179546"/>
                    </a:ext>
                  </a:extLst>
                </a:gridCol>
                <a:gridCol w="556476">
                  <a:extLst>
                    <a:ext uri="{9D8B030D-6E8A-4147-A177-3AD203B41FA5}">
                      <a16:colId xmlns:a16="http://schemas.microsoft.com/office/drawing/2014/main" val="3923620389"/>
                    </a:ext>
                  </a:extLst>
                </a:gridCol>
                <a:gridCol w="849143">
                  <a:extLst>
                    <a:ext uri="{9D8B030D-6E8A-4147-A177-3AD203B41FA5}">
                      <a16:colId xmlns:a16="http://schemas.microsoft.com/office/drawing/2014/main" val="1298132136"/>
                    </a:ext>
                  </a:extLst>
                </a:gridCol>
              </a:tblGrid>
              <a:tr h="588930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200" dirty="0">
                          <a:effectLst/>
                        </a:rPr>
                        <a:t>Copolymer system</a:t>
                      </a:r>
                      <a:endParaRPr lang="en-US" sz="120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200" dirty="0">
                          <a:effectLst/>
                        </a:rPr>
                        <a:t>Catalyst</a:t>
                      </a:r>
                      <a:endParaRPr lang="en-US" sz="120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200" dirty="0">
                          <a:effectLst/>
                        </a:rPr>
                        <a:t>p (CO</a:t>
                      </a:r>
                      <a:r>
                        <a:rPr lang="en-US" sz="1200" baseline="-25000" dirty="0">
                          <a:effectLst/>
                        </a:rPr>
                        <a:t>2</a:t>
                      </a:r>
                      <a:r>
                        <a:rPr lang="en-US" sz="1200" dirty="0">
                          <a:effectLst/>
                        </a:rPr>
                        <a:t>) (bar)</a:t>
                      </a:r>
                      <a:endParaRPr lang="en-US" sz="120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200" dirty="0">
                          <a:effectLst/>
                        </a:rPr>
                        <a:t>T (°C)</a:t>
                      </a:r>
                      <a:endParaRPr lang="en-US" sz="120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200">
                          <a:effectLst/>
                        </a:rPr>
                        <a:t>t (h)</a:t>
                      </a:r>
                      <a:endParaRPr lang="en-US" sz="120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200">
                          <a:effectLst/>
                        </a:rPr>
                        <a:t>References</a:t>
                      </a:r>
                      <a:endParaRPr lang="en-US" sz="120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57150" marR="57150" marT="38100" marB="38100" anchor="ctr"/>
                </a:tc>
                <a:extLst>
                  <a:ext uri="{0D108BD9-81ED-4DB2-BD59-A6C34878D82A}">
                    <a16:rowId xmlns:a16="http://schemas.microsoft.com/office/drawing/2014/main" val="1987496700"/>
                  </a:ext>
                </a:extLst>
              </a:tr>
              <a:tr h="345235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200" dirty="0">
                          <a:effectLst/>
                        </a:rPr>
                        <a:t>CO</a:t>
                      </a:r>
                      <a:r>
                        <a:rPr lang="en-US" sz="1200" baseline="-25000" dirty="0">
                          <a:effectLst/>
                        </a:rPr>
                        <a:t>2</a:t>
                      </a:r>
                      <a:r>
                        <a:rPr lang="en-US" sz="1200" dirty="0">
                          <a:effectLst/>
                        </a:rPr>
                        <a:t> + PPO</a:t>
                      </a:r>
                      <a:endParaRPr lang="en-US" sz="1200" dirty="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200" dirty="0">
                          <a:effectLst/>
                        </a:rPr>
                        <a:t>ZnEt</a:t>
                      </a:r>
                      <a:r>
                        <a:rPr lang="en-US" sz="1200" baseline="-25000" dirty="0">
                          <a:effectLst/>
                        </a:rPr>
                        <a:t>2</a:t>
                      </a:r>
                      <a:r>
                        <a:rPr lang="en-US" sz="1200" dirty="0">
                          <a:effectLst/>
                        </a:rPr>
                        <a:t>/H</a:t>
                      </a:r>
                      <a:r>
                        <a:rPr lang="en-US" sz="1200" baseline="-25000" dirty="0">
                          <a:effectLst/>
                        </a:rPr>
                        <a:t>2</a:t>
                      </a:r>
                      <a:r>
                        <a:rPr lang="en-US" sz="1200" dirty="0">
                          <a:effectLst/>
                        </a:rPr>
                        <a:t>O</a:t>
                      </a:r>
                      <a:endParaRPr lang="en-US" sz="1200" dirty="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200">
                          <a:effectLst/>
                        </a:rPr>
                        <a:t>20–50</a:t>
                      </a:r>
                      <a:endParaRPr lang="en-US" sz="120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200">
                          <a:effectLst/>
                        </a:rPr>
                        <a:t>80</a:t>
                      </a:r>
                      <a:endParaRPr lang="en-US" sz="120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200">
                          <a:effectLst/>
                        </a:rPr>
                        <a:t>48</a:t>
                      </a:r>
                      <a:endParaRPr lang="en-US" sz="120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200" dirty="0">
                          <a:effectLst/>
                        </a:rPr>
                        <a:t>[</a:t>
                      </a:r>
                      <a:r>
                        <a:rPr lang="en-US" sz="1200" u="none" dirty="0">
                          <a:effectLst/>
                        </a:rPr>
                        <a:t>3</a:t>
                      </a:r>
                      <a:r>
                        <a:rPr lang="en-US" sz="1200" dirty="0">
                          <a:effectLst/>
                        </a:rPr>
                        <a:t>]</a:t>
                      </a:r>
                      <a:endParaRPr lang="en-US" sz="1200" dirty="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57150" marR="57150" marT="38100" marB="38100" anchor="ctr"/>
                </a:tc>
                <a:extLst>
                  <a:ext uri="{0D108BD9-81ED-4DB2-BD59-A6C34878D82A}">
                    <a16:rowId xmlns:a16="http://schemas.microsoft.com/office/drawing/2014/main" val="1917533495"/>
                  </a:ext>
                </a:extLst>
              </a:tr>
              <a:tr h="345235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200">
                          <a:effectLst/>
                        </a:rPr>
                        <a:t>CO</a:t>
                      </a:r>
                      <a:r>
                        <a:rPr lang="en-US" sz="1200" baseline="-25000">
                          <a:effectLst/>
                        </a:rPr>
                        <a:t>2</a:t>
                      </a:r>
                      <a:r>
                        <a:rPr lang="en-US" sz="1200">
                          <a:effectLst/>
                        </a:rPr>
                        <a:t> + CHO</a:t>
                      </a:r>
                      <a:endParaRPr lang="en-US" sz="120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200" dirty="0">
                          <a:effectLst/>
                        </a:rPr>
                        <a:t>ZnEt</a:t>
                      </a:r>
                      <a:r>
                        <a:rPr lang="en-US" sz="1200" baseline="-25000" dirty="0">
                          <a:effectLst/>
                        </a:rPr>
                        <a:t>2</a:t>
                      </a:r>
                      <a:r>
                        <a:rPr lang="en-US" sz="1200" dirty="0">
                          <a:effectLst/>
                        </a:rPr>
                        <a:t>/H</a:t>
                      </a:r>
                      <a:r>
                        <a:rPr lang="en-US" sz="1200" baseline="-25000" dirty="0">
                          <a:effectLst/>
                        </a:rPr>
                        <a:t>2</a:t>
                      </a:r>
                      <a:r>
                        <a:rPr lang="en-US" sz="1200" dirty="0">
                          <a:effectLst/>
                        </a:rPr>
                        <a:t>O</a:t>
                      </a:r>
                      <a:endParaRPr lang="en-US" sz="1200" dirty="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200" dirty="0">
                          <a:effectLst/>
                        </a:rPr>
                        <a:t>~50</a:t>
                      </a:r>
                      <a:endParaRPr lang="en-US" sz="1200" dirty="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200">
                          <a:effectLst/>
                        </a:rPr>
                        <a:t>RT</a:t>
                      </a:r>
                      <a:endParaRPr lang="en-US" sz="120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200">
                          <a:effectLst/>
                        </a:rPr>
                        <a:t>45</a:t>
                      </a:r>
                      <a:endParaRPr lang="en-US" sz="120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200" dirty="0">
                          <a:effectLst/>
                        </a:rPr>
                        <a:t>[</a:t>
                      </a:r>
                      <a:r>
                        <a:rPr lang="en-US" sz="1200" u="none" dirty="0">
                          <a:effectLst/>
                        </a:rPr>
                        <a:t>4</a:t>
                      </a:r>
                      <a:r>
                        <a:rPr lang="en-US" sz="1200" dirty="0">
                          <a:effectLst/>
                        </a:rPr>
                        <a:t>]</a:t>
                      </a:r>
                      <a:endParaRPr lang="en-US" sz="1200" dirty="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57150" marR="57150" marT="38100" marB="38100" anchor="ctr"/>
                </a:tc>
                <a:extLst>
                  <a:ext uri="{0D108BD9-81ED-4DB2-BD59-A6C34878D82A}">
                    <a16:rowId xmlns:a16="http://schemas.microsoft.com/office/drawing/2014/main" val="1339489576"/>
                  </a:ext>
                </a:extLst>
              </a:tr>
              <a:tr h="377426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200">
                          <a:effectLst/>
                        </a:rPr>
                        <a:t>CO</a:t>
                      </a:r>
                      <a:r>
                        <a:rPr lang="en-US" sz="1200" baseline="-25000">
                          <a:effectLst/>
                        </a:rPr>
                        <a:t>2</a:t>
                      </a:r>
                      <a:r>
                        <a:rPr lang="en-US" sz="1200">
                          <a:effectLst/>
                        </a:rPr>
                        <a:t> + CHO</a:t>
                      </a:r>
                      <a:endParaRPr lang="en-US" sz="120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200" dirty="0">
                          <a:effectLst/>
                        </a:rPr>
                        <a:t>Zn(II) phenoxides</a:t>
                      </a:r>
                      <a:endParaRPr lang="en-US" sz="1200" dirty="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200" dirty="0">
                          <a:effectLst/>
                        </a:rPr>
                        <a:t>~55</a:t>
                      </a:r>
                      <a:endParaRPr lang="en-US" sz="1200" dirty="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200" dirty="0">
                          <a:effectLst/>
                        </a:rPr>
                        <a:t>90</a:t>
                      </a:r>
                      <a:endParaRPr lang="en-US" sz="1200" dirty="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200" dirty="0">
                          <a:effectLst/>
                        </a:rPr>
                        <a:t>69</a:t>
                      </a:r>
                      <a:endParaRPr lang="en-US" sz="1200" dirty="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200" dirty="0">
                          <a:effectLst/>
                        </a:rPr>
                        <a:t>[</a:t>
                      </a:r>
                      <a:r>
                        <a:rPr lang="en-US" sz="1200" u="none" dirty="0">
                          <a:effectLst/>
                        </a:rPr>
                        <a:t>5</a:t>
                      </a:r>
                      <a:r>
                        <a:rPr lang="en-US" sz="1200" dirty="0">
                          <a:effectLst/>
                        </a:rPr>
                        <a:t>]</a:t>
                      </a:r>
                      <a:endParaRPr lang="en-US" sz="1200" dirty="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57150" marR="57150" marT="38100" marB="38100" anchor="ctr"/>
                </a:tc>
                <a:extLst>
                  <a:ext uri="{0D108BD9-81ED-4DB2-BD59-A6C34878D82A}">
                    <a16:rowId xmlns:a16="http://schemas.microsoft.com/office/drawing/2014/main" val="3496303010"/>
                  </a:ext>
                </a:extLst>
              </a:tr>
              <a:tr h="360727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200">
                          <a:effectLst/>
                        </a:rPr>
                        <a:t>CO</a:t>
                      </a:r>
                      <a:r>
                        <a:rPr lang="en-US" sz="1200" baseline="-25000">
                          <a:effectLst/>
                        </a:rPr>
                        <a:t>2</a:t>
                      </a:r>
                      <a:r>
                        <a:rPr lang="en-US" sz="1200">
                          <a:effectLst/>
                        </a:rPr>
                        <a:t> + CHO</a:t>
                      </a:r>
                      <a:endParaRPr lang="en-US" sz="120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200">
                          <a:effectLst/>
                        </a:rPr>
                        <a:t>Zn-fluoroalkyl</a:t>
                      </a:r>
                      <a:endParaRPr lang="en-US" sz="120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200">
                          <a:effectLst/>
                        </a:rPr>
                        <a:t>~57</a:t>
                      </a:r>
                      <a:endParaRPr lang="en-US" sz="120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200" dirty="0">
                          <a:effectLst/>
                        </a:rPr>
                        <a:t>60–172</a:t>
                      </a:r>
                      <a:endParaRPr lang="en-US" sz="1200" dirty="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200" dirty="0">
                          <a:effectLst/>
                        </a:rPr>
                        <a:t>24</a:t>
                      </a:r>
                      <a:endParaRPr lang="en-US" sz="1200" dirty="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200" dirty="0">
                          <a:effectLst/>
                        </a:rPr>
                        <a:t>[</a:t>
                      </a:r>
                      <a:r>
                        <a:rPr lang="en-US" sz="1200" u="none" dirty="0">
                          <a:effectLst/>
                        </a:rPr>
                        <a:t>6</a:t>
                      </a:r>
                      <a:r>
                        <a:rPr lang="en-US" sz="1200" dirty="0">
                          <a:effectLst/>
                        </a:rPr>
                        <a:t>]</a:t>
                      </a:r>
                      <a:endParaRPr lang="en-US" sz="1200" dirty="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57150" marR="57150" marT="38100" marB="38100" anchor="ctr"/>
                </a:tc>
                <a:extLst>
                  <a:ext uri="{0D108BD9-81ED-4DB2-BD59-A6C34878D82A}">
                    <a16:rowId xmlns:a16="http://schemas.microsoft.com/office/drawing/2014/main" val="384062363"/>
                  </a:ext>
                </a:extLst>
              </a:tr>
            </a:tbl>
          </a:graphicData>
        </a:graphic>
      </p:graphicFrame>
      <p:pic>
        <p:nvPicPr>
          <p:cNvPr id="1026" name="Picture 2" descr="https://media.springernature.com/original/springer-static/image/chp%3A10.1007%2F978-981-15-1251-3_3/MediaObjects/475168_1_En_3_Sch1_HTML.png">
            <a:extLst>
              <a:ext uri="{FF2B5EF4-FFF2-40B4-BE49-F238E27FC236}">
                <a16:creationId xmlns:a16="http://schemas.microsoft.com/office/drawing/2014/main" id="{E7CD13DB-E2EB-4C42-A118-7F2613E6B89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669" y="1707281"/>
            <a:ext cx="5375536" cy="114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E6A89B-0DF7-4A0F-9140-E54B815B53B8}"/>
              </a:ext>
            </a:extLst>
          </p:cNvPr>
          <p:cNvSpPr txBox="1"/>
          <p:nvPr/>
        </p:nvSpPr>
        <p:spPr>
          <a:xfrm>
            <a:off x="6288668" y="2849754"/>
            <a:ext cx="5375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Synthesis of poly(cyclohexene carbonate) from cyclohexene oxide [1]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A066A1-7ADC-4CF4-95C8-C25A8D694A77}"/>
              </a:ext>
            </a:extLst>
          </p:cNvPr>
          <p:cNvSpPr txBox="1"/>
          <p:nvPr/>
        </p:nvSpPr>
        <p:spPr>
          <a:xfrm>
            <a:off x="6288668" y="5289259"/>
            <a:ext cx="5375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</a:t>
            </a:r>
            <a:r>
              <a:rPr lang="en-US" sz="1200" baseline="-25000" dirty="0"/>
              <a:t>2</a:t>
            </a:r>
            <a:r>
              <a:rPr lang="en-US" sz="1200" dirty="0"/>
              <a:t> polymerization parameters with epoxides. PPO is propylene oxide, CHO is 1,2 cyclohexene oxide [1]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1814EC-4C56-43C0-BC13-1B24162B8CA4}"/>
              </a:ext>
            </a:extLst>
          </p:cNvPr>
          <p:cNvSpPr txBox="1"/>
          <p:nvPr/>
        </p:nvSpPr>
        <p:spPr>
          <a:xfrm>
            <a:off x="447682" y="1707281"/>
            <a:ext cx="564299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285750">
              <a:spcBef>
                <a:spcPts val="432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First successfully carried out by Inoue et al. in 1969 [7]</a:t>
            </a:r>
          </a:p>
          <a:p>
            <a:pPr marL="347472" indent="-285750">
              <a:spcBef>
                <a:spcPts val="432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Can be used to synthesize polycarbonates</a:t>
            </a:r>
          </a:p>
          <a:p>
            <a:pPr marL="347472" indent="-285750">
              <a:spcBef>
                <a:spcPts val="432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Safer than older methods involving bisphenol A (BPA) and phosgene</a:t>
            </a:r>
          </a:p>
          <a:p>
            <a:pPr marL="347472" indent="-285750">
              <a:spcBef>
                <a:spcPts val="432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Diethylzinc/water (1:1) catalyst system found to be best with PPO and multiple other simple epoxides</a:t>
            </a:r>
          </a:p>
          <a:p>
            <a:pPr marL="347472" indent="-285750">
              <a:spcBef>
                <a:spcPts val="432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Trans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product formation</a:t>
            </a:r>
          </a:p>
          <a:p>
            <a:pPr marL="347472" indent="-285750">
              <a:spcBef>
                <a:spcPts val="432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Cyclic byproduct by backbiting and high polyether copolymerization</a:t>
            </a:r>
          </a:p>
          <a:p>
            <a:pPr marL="347472" indent="-285750">
              <a:spcBef>
                <a:spcPts val="432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Later work by </a:t>
            </a:r>
            <a:r>
              <a:rPr lang="en-US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Darensbourg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et al. in 1995 expanded on catalyst systems [5]</a:t>
            </a:r>
          </a:p>
        </p:txBody>
      </p:sp>
    </p:spTree>
    <p:extLst>
      <p:ext uri="{BB962C8B-B14F-4D97-AF65-F5344CB8AC3E}">
        <p14:creationId xmlns:p14="http://schemas.microsoft.com/office/powerpoint/2010/main" val="242296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6C3C9-669A-45F6-8FA0-CD7ACD32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Alkyne Copolymerization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BF006-D9F7-487F-B97C-425CF6FE4E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Work by Song et al. in 2018 [8]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Reacting CO</a:t>
            </a:r>
            <a:r>
              <a:rPr lang="en-US" sz="1800" baseline="-25000" dirty="0"/>
              <a:t>2</a:t>
            </a:r>
            <a:r>
              <a:rPr lang="en-US" sz="1800" dirty="0"/>
              <a:t> with </a:t>
            </a:r>
            <a:r>
              <a:rPr lang="en-US" sz="1800" dirty="0" err="1"/>
              <a:t>diyne</a:t>
            </a:r>
            <a:r>
              <a:rPr lang="en-US" sz="1800" dirty="0"/>
              <a:t> and alkyl dihalide in presence of Ag</a:t>
            </a:r>
            <a:r>
              <a:rPr lang="en-US" sz="1800" baseline="-25000" dirty="0"/>
              <a:t>2</a:t>
            </a:r>
            <a:r>
              <a:rPr lang="en-US" sz="1800" dirty="0"/>
              <a:t>WO</a:t>
            </a:r>
            <a:r>
              <a:rPr lang="en-US" sz="1800" baseline="-25000" dirty="0"/>
              <a:t>4</a:t>
            </a:r>
            <a:r>
              <a:rPr lang="en-US" sz="1800" dirty="0"/>
              <a:t> catalyst with Cs</a:t>
            </a:r>
            <a:r>
              <a:rPr lang="en-US" sz="1800" baseline="-25000" dirty="0"/>
              <a:t>2</a:t>
            </a:r>
            <a:r>
              <a:rPr lang="en-US" sz="1800" dirty="0"/>
              <a:t>CO</a:t>
            </a:r>
            <a:r>
              <a:rPr lang="en-US" sz="1800" baseline="-25000" dirty="0"/>
              <a:t>3</a:t>
            </a:r>
            <a:r>
              <a:rPr lang="en-US" sz="1800" dirty="0"/>
              <a:t> and N,N-dimethylacetamide additives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Reacting with a triphenylamine containing </a:t>
            </a:r>
            <a:r>
              <a:rPr lang="en-US" sz="1800" dirty="0" err="1"/>
              <a:t>diyne</a:t>
            </a:r>
            <a:r>
              <a:rPr lang="en-US" sz="1800" dirty="0"/>
              <a:t> lead to formation of </a:t>
            </a:r>
            <a:r>
              <a:rPr lang="en-US" sz="1800" dirty="0" err="1"/>
              <a:t>telechelic</a:t>
            </a:r>
            <a:r>
              <a:rPr lang="en-US" sz="1800" dirty="0"/>
              <a:t> polymer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High yield (~95%) under mild conditions (80 C over 12 h)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Poly(</a:t>
            </a:r>
            <a:r>
              <a:rPr lang="en-US" sz="1800" dirty="0" err="1"/>
              <a:t>alkanoate</a:t>
            </a:r>
            <a:r>
              <a:rPr lang="en-US" sz="1800" dirty="0"/>
              <a:t>)s can be hydrolyzed under alkaline environment at ambient conditions</a:t>
            </a:r>
          </a:p>
        </p:txBody>
      </p:sp>
      <p:pic>
        <p:nvPicPr>
          <p:cNvPr id="2050" name="Picture 2" descr="https://media.springernature.com/original/springer-static/image/chp%3A10.1007%2F978-981-15-1251-3_3/MediaObjects/475168_1_En_3_Sch2_HTML.png">
            <a:extLst>
              <a:ext uri="{FF2B5EF4-FFF2-40B4-BE49-F238E27FC236}">
                <a16:creationId xmlns:a16="http://schemas.microsoft.com/office/drawing/2014/main" id="{13CF43A6-1EBC-4545-A521-243B94A3964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710" y="3160315"/>
            <a:ext cx="5049847" cy="53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FD2E31-EB49-4EBD-ACDA-A2AF45BA8BE6}"/>
              </a:ext>
            </a:extLst>
          </p:cNvPr>
          <p:cNvSpPr txBox="1"/>
          <p:nvPr/>
        </p:nvSpPr>
        <p:spPr>
          <a:xfrm>
            <a:off x="6217709" y="3691682"/>
            <a:ext cx="5049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Synthesis of poly(</a:t>
            </a:r>
            <a:r>
              <a:rPr lang="en-US" sz="1200" dirty="0" err="1"/>
              <a:t>alkatone</a:t>
            </a:r>
            <a:r>
              <a:rPr lang="en-US" sz="1200" dirty="0"/>
              <a:t>) from </a:t>
            </a:r>
            <a:r>
              <a:rPr lang="en-US" sz="1200" dirty="0" err="1"/>
              <a:t>diyne</a:t>
            </a:r>
            <a:r>
              <a:rPr lang="en-US" sz="1200" dirty="0"/>
              <a:t>, alkyl dihalide, and CO</a:t>
            </a:r>
            <a:r>
              <a:rPr lang="en-US" sz="1200" baseline="-25000" dirty="0"/>
              <a:t>2</a:t>
            </a:r>
            <a:r>
              <a:rPr lang="en-US" sz="1200" dirty="0"/>
              <a:t> [1]</a:t>
            </a:r>
          </a:p>
        </p:txBody>
      </p:sp>
    </p:spTree>
    <p:extLst>
      <p:ext uri="{BB962C8B-B14F-4D97-AF65-F5344CB8AC3E}">
        <p14:creationId xmlns:p14="http://schemas.microsoft.com/office/powerpoint/2010/main" val="1175258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0FFD9-EDEC-41D2-8FC8-8BF3914D6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Olefin Copolymerization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3E02E-9870-44BF-9675-25AE7063D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59285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Synthesize poly(caprolactone)/polyester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Direct olefin copolymerization with CO</a:t>
            </a:r>
            <a:r>
              <a:rPr lang="en-US" sz="1800" baseline="-25000" dirty="0"/>
              <a:t>2</a:t>
            </a:r>
            <a:r>
              <a:rPr lang="en-US" sz="1800" dirty="0"/>
              <a:t> is often limited by the propagation step (endothermic)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Often leads to </a:t>
            </a:r>
            <a:r>
              <a:rPr lang="en-US" sz="1600" dirty="0" err="1"/>
              <a:t>homopolymerization</a:t>
            </a:r>
            <a:r>
              <a:rPr lang="en-US" sz="1600" dirty="0"/>
              <a:t> of the olefin [1]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Nakano et al. used a lactone intermediate to get around this in 2014 [9]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Also developed one-pot processes for both co- and </a:t>
            </a:r>
            <a:r>
              <a:rPr lang="en-US" sz="1800" dirty="0" err="1"/>
              <a:t>ter</a:t>
            </a:r>
            <a:r>
              <a:rPr lang="en-US" sz="1800" dirty="0"/>
              <a:t>-polymerization with other dienes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Sustainable and scalable process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35-46% yield at 80 C for 3-20 h</a:t>
            </a:r>
          </a:p>
        </p:txBody>
      </p:sp>
      <p:pic>
        <p:nvPicPr>
          <p:cNvPr id="3074" name="Picture 2" descr="https://media.springernature.com/original/springer-static/image/chp%3A10.1007%2F978-981-15-1251-3_3/MediaObjects/475168_1_En_3_Sch3_HTML.png">
            <a:extLst>
              <a:ext uri="{FF2B5EF4-FFF2-40B4-BE49-F238E27FC236}">
                <a16:creationId xmlns:a16="http://schemas.microsoft.com/office/drawing/2014/main" id="{4771E3ED-9731-4996-B4C6-283072EC984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709" y="3096767"/>
            <a:ext cx="5049847" cy="81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4B2063-D86C-4A87-9202-83DE56939771}"/>
              </a:ext>
            </a:extLst>
          </p:cNvPr>
          <p:cNvSpPr txBox="1"/>
          <p:nvPr/>
        </p:nvSpPr>
        <p:spPr>
          <a:xfrm>
            <a:off x="6217708" y="3907420"/>
            <a:ext cx="5049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Synthesis of poly(caprolactone) through conceited radical polymerization of lactone synthesized from diene and CO</a:t>
            </a:r>
            <a:r>
              <a:rPr lang="en-US" sz="1200" baseline="-25000" dirty="0"/>
              <a:t>2</a:t>
            </a:r>
            <a:r>
              <a:rPr lang="en-US" sz="1200" dirty="0"/>
              <a:t> [1]</a:t>
            </a:r>
          </a:p>
        </p:txBody>
      </p:sp>
    </p:spTree>
    <p:extLst>
      <p:ext uri="{BB962C8B-B14F-4D97-AF65-F5344CB8AC3E}">
        <p14:creationId xmlns:p14="http://schemas.microsoft.com/office/powerpoint/2010/main" val="1400521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040B4-5C4C-4395-9F64-66CB652FD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Diol Copolymerization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E5C5E-8590-4B1A-A836-E509134901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Synthesize polycarbonates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err="1"/>
              <a:t>Kadokawa</a:t>
            </a:r>
            <a:r>
              <a:rPr lang="en-US" sz="1800" dirty="0"/>
              <a:t> et al. reacted CO</a:t>
            </a:r>
            <a:r>
              <a:rPr lang="en-US" sz="1800" baseline="-25000" dirty="0"/>
              <a:t>2</a:t>
            </a:r>
            <a:r>
              <a:rPr lang="en-US" sz="1800" dirty="0"/>
              <a:t> with p- and m-xylenes to form poly(xylylene carbonate) in 1998 [10]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Tamura et al. reacted CO</a:t>
            </a:r>
            <a:r>
              <a:rPr lang="en-US" sz="1800" baseline="-25000" dirty="0"/>
              <a:t>2</a:t>
            </a:r>
            <a:r>
              <a:rPr lang="en-US" sz="1800" dirty="0"/>
              <a:t> with 1,4-butylene diol to form poly(</a:t>
            </a:r>
            <a:r>
              <a:rPr lang="en-US" sz="1800" dirty="0" err="1"/>
              <a:t>tetramethylene</a:t>
            </a:r>
            <a:r>
              <a:rPr lang="en-US" sz="1800" dirty="0"/>
              <a:t> carbonate) using a cerium oxide catalyst and 2-cyanopyridine promotor in 2016 [11]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Required high pressures (up to 12 MPa = 120 bar) and elevated temperature (160 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Harder than Epoxide copolymerization, but reactants cheaper (1,4-butanediol is ~30% price of cyclohexene oxide)</a:t>
            </a:r>
          </a:p>
        </p:txBody>
      </p:sp>
      <p:pic>
        <p:nvPicPr>
          <p:cNvPr id="4098" name="Picture 2" descr="https://media.springernature.com/original/springer-static/image/chp%3A10.1007%2F978-981-15-1251-3_3/MediaObjects/475168_1_En_3_Sch4_HTML.png">
            <a:extLst>
              <a:ext uri="{FF2B5EF4-FFF2-40B4-BE49-F238E27FC236}">
                <a16:creationId xmlns:a16="http://schemas.microsoft.com/office/drawing/2014/main" id="{E178961A-8E2E-42CF-9E94-6C1365962D3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710" y="1820072"/>
            <a:ext cx="5049848" cy="382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160C65-9CE5-45C5-A4A1-078C7050E49F}"/>
              </a:ext>
            </a:extLst>
          </p:cNvPr>
          <p:cNvSpPr txBox="1"/>
          <p:nvPr/>
        </p:nvSpPr>
        <p:spPr>
          <a:xfrm>
            <a:off x="6217710" y="5643688"/>
            <a:ext cx="5060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Synthesis of poly(</a:t>
            </a:r>
            <a:r>
              <a:rPr lang="en-US" sz="1200" dirty="0" err="1"/>
              <a:t>tetramethylene</a:t>
            </a:r>
            <a:r>
              <a:rPr lang="en-US" sz="1200" dirty="0"/>
              <a:t> carbonate) from 1,4-butanediol and CO</a:t>
            </a:r>
            <a:r>
              <a:rPr lang="en-US" sz="1200" baseline="-25000" dirty="0"/>
              <a:t>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11201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B934B-7A14-44B9-90BF-6AB7224D8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methods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DA1E1-5371-4F19-8D02-638AE9A895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Polymethacrylates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E27C3D-7971-4FC7-A826-79BF9F3398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Typically conceited two step mechanism to form polymethacrylates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Ochiai</a:t>
            </a:r>
            <a:r>
              <a:rPr lang="en-US" dirty="0"/>
              <a:t> et al. proposed radical polymerization of glycidyl methacrylate [12]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Works under 1 atm CO</a:t>
            </a:r>
            <a:r>
              <a:rPr lang="en-US" baseline="-25000" dirty="0"/>
              <a:t>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incorporation controlled by </a:t>
            </a:r>
            <a:r>
              <a:rPr lang="en-US" dirty="0" err="1"/>
              <a:t>LiBr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90FB8E-963D-40F3-8F21-4B4288EFE6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Bioderived Epoxides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ACEE48-6482-49FC-B2E1-A48F4A965F3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D-limonene obtained from orange peel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Limonene oxide is abundant and structurally similar to cyclohexene oxide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Byrne et al. reported alternating copolymerization under mild conditions (25 C, 100 psi) using CO</a:t>
            </a:r>
            <a:r>
              <a:rPr lang="en-US" baseline="-25000" dirty="0">
                <a:effectLst/>
              </a:rPr>
              <a:t>2 </a:t>
            </a:r>
            <a:r>
              <a:rPr lang="en-US" dirty="0">
                <a:effectLst/>
              </a:rPr>
              <a:t>and limonene oxide [13]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122" name="Picture 2" descr="https://media.springernature.com/original/springer-static/image/chp%3A10.1007%2F978-981-15-1251-3_3/MediaObjects/475168_1_En_3_Sch5_HTML.png">
            <a:extLst>
              <a:ext uri="{FF2B5EF4-FFF2-40B4-BE49-F238E27FC236}">
                <a16:creationId xmlns:a16="http://schemas.microsoft.com/office/drawing/2014/main" id="{6EE97B5F-CCE9-4FCE-AF57-7DEFF8413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455" y="4853691"/>
            <a:ext cx="3899177" cy="130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media.springernature.com/original/springer-static/image/chp%3A10.1007%2F978-981-15-1251-3_3/MediaObjects/475168_1_En_3_Sch6_HTML.png">
            <a:extLst>
              <a:ext uri="{FF2B5EF4-FFF2-40B4-BE49-F238E27FC236}">
                <a16:creationId xmlns:a16="http://schemas.microsoft.com/office/drawing/2014/main" id="{3E20BB8F-87C7-4153-B018-CF746BD1B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083" y="4850010"/>
            <a:ext cx="3043847" cy="130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798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C52EA-7073-4CBE-A421-371159172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E9D2C-9019-488C-9BEB-9797ED167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Using CO</a:t>
            </a:r>
            <a:r>
              <a:rPr lang="en-US" baseline="-25000" dirty="0"/>
              <a:t>2</a:t>
            </a:r>
            <a:r>
              <a:rPr lang="en-US" dirty="0"/>
              <a:t> as feedstock for polymers is more sustainable than relying solely on fossil fuel sources</a:t>
            </a:r>
          </a:p>
          <a:p>
            <a:r>
              <a:rPr lang="en-US" dirty="0"/>
              <a:t>Most CO</a:t>
            </a:r>
            <a:r>
              <a:rPr lang="en-US" baseline="-25000" dirty="0"/>
              <a:t>2</a:t>
            </a:r>
            <a:r>
              <a:rPr lang="en-US" dirty="0"/>
              <a:t> based polymers are more biodegradable and biocompatible than fossil fuel based alternatives</a:t>
            </a:r>
          </a:p>
          <a:p>
            <a:r>
              <a:rPr lang="en-US" dirty="0"/>
              <a:t>Multiple different potential polymers (not just polycarbonates)</a:t>
            </a:r>
          </a:p>
          <a:p>
            <a:r>
              <a:rPr lang="en-US" dirty="0"/>
              <a:t>Reactions must be made cost effective if they are to be deployed </a:t>
            </a:r>
            <a:r>
              <a:rPr lang="en-US" dirty="0" err="1"/>
              <a:t>enmass</a:t>
            </a:r>
            <a:endParaRPr lang="en-US" dirty="0"/>
          </a:p>
          <a:p>
            <a:pPr lvl="1"/>
            <a:r>
              <a:rPr lang="en-US" dirty="0"/>
              <a:t>Cost to produce CO</a:t>
            </a:r>
            <a:r>
              <a:rPr lang="en-US" baseline="-25000" dirty="0"/>
              <a:t>2</a:t>
            </a:r>
            <a:r>
              <a:rPr lang="en-US" dirty="0"/>
              <a:t> must be less than cost to produce FF polymer</a:t>
            </a:r>
          </a:p>
          <a:p>
            <a:r>
              <a:rPr lang="en-US" dirty="0"/>
              <a:t>Atmospheric P</a:t>
            </a:r>
            <a:r>
              <a:rPr lang="en-US" baseline="-25000" dirty="0"/>
              <a:t>co2</a:t>
            </a:r>
            <a:r>
              <a:rPr lang="en-US" dirty="0"/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≈ 4 x 10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-4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bar</a:t>
            </a:r>
          </a:p>
          <a:p>
            <a:pPr lvl="1"/>
            <a:r>
              <a:rPr lang="en-US" dirty="0"/>
              <a:t>Will require CO</a:t>
            </a:r>
            <a:r>
              <a:rPr lang="en-US" baseline="-25000" dirty="0"/>
              <a:t>2</a:t>
            </a:r>
            <a:r>
              <a:rPr lang="en-US" dirty="0"/>
              <a:t> scrubber or direct to source access to get partial pressure high enough</a:t>
            </a:r>
          </a:p>
          <a:p>
            <a:r>
              <a:rPr lang="en-US" dirty="0"/>
              <a:t>P</a:t>
            </a:r>
            <a:r>
              <a:rPr lang="en-US" baseline="-25000" dirty="0"/>
              <a:t>CO2</a:t>
            </a:r>
            <a:r>
              <a:rPr lang="en-US" dirty="0"/>
              <a:t> increasing at ~2.3 x 10</a:t>
            </a:r>
            <a:r>
              <a:rPr lang="en-US" baseline="30000" dirty="0"/>
              <a:t>-6</a:t>
            </a:r>
            <a:r>
              <a:rPr lang="en-US" dirty="0"/>
              <a:t> bar each year, or 2.6 x 10</a:t>
            </a:r>
            <a:r>
              <a:rPr lang="en-US" baseline="30000" dirty="0"/>
              <a:t>14</a:t>
            </a:r>
            <a:r>
              <a:rPr lang="en-US" dirty="0"/>
              <a:t> mol yr</a:t>
            </a:r>
            <a:r>
              <a:rPr lang="en-US" baseline="30000" dirty="0"/>
              <a:t>-1</a:t>
            </a:r>
          </a:p>
          <a:p>
            <a:pPr lvl="1"/>
            <a:r>
              <a:rPr lang="en-US" dirty="0"/>
              <a:t>Using CO</a:t>
            </a:r>
            <a:r>
              <a:rPr lang="en-US" baseline="-25000" dirty="0"/>
              <a:t>2</a:t>
            </a:r>
            <a:r>
              <a:rPr lang="en-US" dirty="0"/>
              <a:t> for polymer production (~1000 mol CO</a:t>
            </a:r>
            <a:r>
              <a:rPr lang="en-US" baseline="-25000" dirty="0"/>
              <a:t>2</a:t>
            </a:r>
            <a:r>
              <a:rPr lang="en-US" dirty="0"/>
              <a:t> per mol polymer, ~2 x 10</a:t>
            </a:r>
            <a:r>
              <a:rPr lang="en-US" baseline="30000" dirty="0"/>
              <a:t>8</a:t>
            </a:r>
            <a:r>
              <a:rPr lang="en-US" dirty="0"/>
              <a:t> mol polyethylene produced each year) cannot offset yearly CO</a:t>
            </a:r>
            <a:r>
              <a:rPr lang="en-US" baseline="-25000" dirty="0"/>
              <a:t>2</a:t>
            </a:r>
            <a:r>
              <a:rPr lang="en-US" dirty="0"/>
              <a:t> increase alone</a:t>
            </a:r>
          </a:p>
        </p:txBody>
      </p:sp>
    </p:spTree>
    <p:extLst>
      <p:ext uri="{BB962C8B-B14F-4D97-AF65-F5344CB8AC3E}">
        <p14:creationId xmlns:p14="http://schemas.microsoft.com/office/powerpoint/2010/main" val="10170296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1308</Words>
  <Application>Microsoft Office PowerPoint</Application>
  <PresentationFormat>Widescreen</PresentationFormat>
  <Paragraphs>130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Calisto MT</vt:lpstr>
      <vt:lpstr>Trebuchet MS</vt:lpstr>
      <vt:lpstr>Wingdings 2</vt:lpstr>
      <vt:lpstr>Slate</vt:lpstr>
      <vt:lpstr>CO2 as a Polymer Precursor</vt:lpstr>
      <vt:lpstr>Why is this important</vt:lpstr>
      <vt:lpstr>CO2 as a monomer</vt:lpstr>
      <vt:lpstr>Epoxide Copolymerization</vt:lpstr>
      <vt:lpstr>Alkyne Copolymerization</vt:lpstr>
      <vt:lpstr>Olefin Copolymerization</vt:lpstr>
      <vt:lpstr>Diol Copolymerization</vt:lpstr>
      <vt:lpstr>Other methods</vt:lpstr>
      <vt:lpstr>Future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CO2 as a Polymer Precursor</dc:title>
  <dc:creator>Kevin A</dc:creator>
  <cp:lastModifiedBy>Kevin A</cp:lastModifiedBy>
  <cp:revision>47</cp:revision>
  <dcterms:created xsi:type="dcterms:W3CDTF">2020-04-13T03:29:57Z</dcterms:created>
  <dcterms:modified xsi:type="dcterms:W3CDTF">2020-04-14T15:57:47Z</dcterms:modified>
</cp:coreProperties>
</file>