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8947" autoAdjust="0"/>
  </p:normalViewPr>
  <p:slideViewPr>
    <p:cSldViewPr snapToGrid="0">
      <p:cViewPr varScale="1">
        <p:scale>
          <a:sx n="90" d="100"/>
          <a:sy n="90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Energy</a:t>
            </a:r>
            <a:r>
              <a:rPr lang="en-US" baseline="0" dirty="0"/>
              <a:t> Sources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Fossil Fuels</c:v>
                </c:pt>
                <c:pt idx="1">
                  <c:v>Renewable</c:v>
                </c:pt>
                <c:pt idx="2">
                  <c:v>Nuclear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80</c:v>
                </c:pt>
                <c:pt idx="1">
                  <c:v>12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C-4A4E-B43D-4ADFDDFD99C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63471-C706-4FDE-AFBE-37C869A6472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EAEC-F09B-41BB-9CB1-3AE6F326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Fossil fuel breakdown (80 quadrillion)</a:t>
            </a:r>
          </a:p>
          <a:p>
            <a:r>
              <a:rPr lang="en-US" dirty="0"/>
              <a:t>	Coal</a:t>
            </a:r>
            <a:r>
              <a:rPr lang="en-US" dirty="0">
                <a:sym typeface="Wingdings" panose="05000000000000000000" pitchFamily="2" charset="2"/>
              </a:rPr>
              <a:t>13%</a:t>
            </a:r>
          </a:p>
          <a:p>
            <a:r>
              <a:rPr lang="en-US" dirty="0">
                <a:sym typeface="Wingdings" panose="05000000000000000000" pitchFamily="2" charset="2"/>
              </a:rPr>
              <a:t>	Petroleum 36%</a:t>
            </a:r>
          </a:p>
          <a:p>
            <a:r>
              <a:rPr lang="en-US" dirty="0">
                <a:sym typeface="Wingdings" panose="05000000000000000000" pitchFamily="2" charset="2"/>
              </a:rPr>
              <a:t>	Natural Gas 31%</a:t>
            </a:r>
          </a:p>
          <a:p>
            <a:r>
              <a:rPr lang="en-US" dirty="0">
                <a:sym typeface="Wingdings" panose="05000000000000000000" pitchFamily="2" charset="2"/>
              </a:rPr>
              <a:t>Renewable	(11.52 quadrillion BTU)</a:t>
            </a:r>
          </a:p>
          <a:p>
            <a:r>
              <a:rPr lang="en-US" dirty="0">
                <a:sym typeface="Wingdings" panose="05000000000000000000" pitchFamily="2" charset="2"/>
              </a:rPr>
              <a:t>	Biomass  45% (biofuels, wood, and waste)</a:t>
            </a:r>
          </a:p>
          <a:p>
            <a:r>
              <a:rPr lang="en-US" dirty="0">
                <a:sym typeface="Wingdings" panose="05000000000000000000" pitchFamily="2" charset="2"/>
              </a:rPr>
              <a:t>	Hydro  23%</a:t>
            </a:r>
          </a:p>
          <a:p>
            <a:r>
              <a:rPr lang="en-US" dirty="0">
                <a:sym typeface="Wingdings" panose="05000000000000000000" pitchFamily="2" charset="2"/>
              </a:rPr>
              <a:t>	Solar 8%</a:t>
            </a:r>
          </a:p>
          <a:p>
            <a:r>
              <a:rPr lang="en-US" dirty="0">
                <a:sym typeface="Wingdings" panose="05000000000000000000" pitchFamily="2" charset="2"/>
              </a:rPr>
              <a:t>	Wind22%</a:t>
            </a:r>
          </a:p>
          <a:p>
            <a:r>
              <a:rPr lang="en-US" dirty="0">
                <a:sym typeface="Wingdings" panose="05000000000000000000" pitchFamily="2" charset="2"/>
              </a:rPr>
              <a:t>	Geothermal2%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2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80% of energy produced</a:t>
            </a:r>
          </a:p>
          <a:p>
            <a:r>
              <a:rPr lang="en-US" dirty="0"/>
              <a:t>	76% of GHG emissions</a:t>
            </a:r>
          </a:p>
          <a:p>
            <a:r>
              <a:rPr lang="en-US" dirty="0"/>
              <a:t>GHG </a:t>
            </a:r>
            <a:r>
              <a:rPr lang="en-US" dirty="0">
                <a:sym typeface="Wingdings" panose="05000000000000000000" pitchFamily="2" charset="2"/>
              </a:rPr>
              <a:t>CO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baseline="0" dirty="0">
                <a:sym typeface="Wingdings" panose="05000000000000000000" pitchFamily="2" charset="2"/>
              </a:rPr>
              <a:t>, methane, nitrous oxides, HFCs, PFCs and other high GWP gases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93 % of CO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baseline="0" dirty="0">
                <a:sym typeface="Wingdings" panose="05000000000000000000" pitchFamily="2" charset="2"/>
              </a:rPr>
              <a:t> comes from fossil fuels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Methods to obtain can cause for leakage of gases into the atmosphere or require venting of gases</a:t>
            </a:r>
          </a:p>
          <a:p>
            <a:endParaRPr lang="en-US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gas has higher efficiency rate at approx. 40% vs other fossil fuels which fall below 30%; produces less CO</a:t>
            </a:r>
            <a:r>
              <a:rPr lang="en-US" baseline="-25000" dirty="0"/>
              <a:t>2</a:t>
            </a:r>
            <a:endParaRPr lang="en-US" baseline="0" dirty="0"/>
          </a:p>
          <a:p>
            <a:r>
              <a:rPr lang="en-US" baseline="0" dirty="0"/>
              <a:t>	detrimental due to increased GWP of methane if leakage occurs</a:t>
            </a:r>
          </a:p>
          <a:p>
            <a:endParaRPr lang="en-US" baseline="0" dirty="0"/>
          </a:p>
          <a:p>
            <a:r>
              <a:rPr lang="en-US" baseline="0" dirty="0"/>
              <a:t>Most renewable sources of energy have been considered unreliable for quite some time</a:t>
            </a:r>
          </a:p>
          <a:p>
            <a:r>
              <a:rPr lang="en-US" baseline="0" dirty="0"/>
              <a:t>	Factors that contribute to this are the efficiency of the sources being relatively low, issues with infrastructure and location, potential toxins that could be present in high efficiency solar 	cells</a:t>
            </a:r>
          </a:p>
          <a:p>
            <a:endParaRPr lang="en-US" baseline="0" dirty="0"/>
          </a:p>
          <a:p>
            <a:r>
              <a:rPr lang="en-US" baseline="0" dirty="0"/>
              <a:t>Current research has evolved due to the growing desire to reduce GHG.</a:t>
            </a:r>
          </a:p>
          <a:p>
            <a:r>
              <a:rPr lang="en-US" baseline="0" dirty="0"/>
              <a:t>	efficiency improvements in solar power have been found with the use of stacked cells</a:t>
            </a:r>
          </a:p>
          <a:p>
            <a:r>
              <a:rPr lang="en-US" baseline="0" dirty="0"/>
              <a:t>	wind turbines have had improvements in the amount of energy providable</a:t>
            </a:r>
          </a:p>
          <a:p>
            <a:endParaRPr lang="en-US" baseline="0" dirty="0"/>
          </a:p>
          <a:p>
            <a:r>
              <a:rPr lang="en-US" baseline="0" dirty="0"/>
              <a:t>	</a:t>
            </a: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4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Majority of excess comes from fracking</a:t>
            </a:r>
          </a:p>
          <a:p>
            <a:r>
              <a:rPr lang="en-US" dirty="0"/>
              <a:t>Renewable </a:t>
            </a:r>
            <a:r>
              <a:rPr lang="en-US" dirty="0">
                <a:sym typeface="Wingdings" panose="05000000000000000000" pitchFamily="2" charset="2"/>
              </a:rPr>
              <a:t> wind, hydro, solar</a:t>
            </a:r>
          </a:p>
          <a:p>
            <a:r>
              <a:rPr lang="en-US" dirty="0">
                <a:sym typeface="Wingdings" panose="05000000000000000000" pitchFamily="2" charset="2"/>
              </a:rPr>
              <a:t>Would require 10</a:t>
            </a:r>
            <a:r>
              <a:rPr lang="en-US" baseline="30000" dirty="0">
                <a:sym typeface="Wingdings" panose="05000000000000000000" pitchFamily="2" charset="2"/>
              </a:rPr>
              <a:t>7</a:t>
            </a:r>
            <a:r>
              <a:rPr lang="en-US" baseline="0" dirty="0">
                <a:sym typeface="Wingdings" panose="05000000000000000000" pitchFamily="2" charset="2"/>
              </a:rPr>
              <a:t> GWh of energy from natural gas over a 30 year time period; return of 10</a:t>
            </a:r>
            <a:r>
              <a:rPr lang="en-US" baseline="30000" dirty="0">
                <a:sym typeface="Wingdings" panose="05000000000000000000" pitchFamily="2" charset="2"/>
              </a:rPr>
              <a:t>8</a:t>
            </a:r>
            <a:r>
              <a:rPr lang="en-US" baseline="0" dirty="0">
                <a:sym typeface="Wingdings" panose="05000000000000000000" pitchFamily="2" charset="2"/>
              </a:rPr>
              <a:t> GWh from renewables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Leakage causes concerns of increased GWP from the methane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2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FEAEC-F09B-41BB-9CB1-3AE6F32666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7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8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3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52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1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9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4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EFB44A-19CA-4BB8-8C30-8E1E1E81ED54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DA6035-8951-4823-944C-15541C3070D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8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tmp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https://www.eia.gov/energyexplained/energy-and-the-environment/where-greenhouse-gases-come-from.php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E808-EE19-4AB1-B00E-39A5C8B5F9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Greenhouse Emissions from the Energy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C07A3-C715-4371-88C3-1DEA2747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Devon Goldy	</a:t>
            </a:r>
          </a:p>
          <a:p>
            <a:r>
              <a:rPr lang="en-US" dirty="0"/>
              <a:t>Chem 4740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9E72230-4582-492B-9668-A75F45C1D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7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2"/>
    </mc:Choice>
    <mc:Fallback>
      <p:transition spd="slow" advTm="4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7EF1-252C-4F52-9847-DA8D4229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B9338-FCA6-4419-89AC-924AF9BE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Background to Unites States energy sector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why this is important to the realm of atmospheric chemistry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Discuss changes being made to the sector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Give brief discussion of current research in the area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750079-10F6-4160-9B0F-44BC2426D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39"/>
    </mc:Choice>
    <mc:Fallback>
      <p:transition spd="slow" advTm="3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A018-CBE6-4B0D-9FE3-04580328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87B25-D3BC-423C-8C48-743F86DB9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Energy sector is one of the largest sectors in the United States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Makes up about 12% of total exports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Approximately 100 quadrillion BTU of energy are consumed each year (United States, EIA)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Production is about 95 quadrillion BTU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Made up of fossil fuels, nuclear, and renewable sources</a:t>
            </a:r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***I </a:t>
            </a:r>
            <a:r>
              <a:rPr lang="en-US" dirty="0"/>
              <a:t>say the US has to export (which we do) but I meant to say we have to import energy sources to meet demand***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D05D18-5AB8-48BA-A730-CB042298D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5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7"/>
    </mc:Choice>
    <mc:Fallback>
      <p:transition spd="slow" advTm="5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A89C-3890-45DE-98FC-E80F4F2E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of Energy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E6C0E-5D9B-45DC-91AA-5837F2D11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641E4C1-7B93-46B0-B100-70F996396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648484"/>
              </p:ext>
            </p:extLst>
          </p:nvPr>
        </p:nvGraphicFramePr>
        <p:xfrm>
          <a:off x="631039" y="2278720"/>
          <a:ext cx="4184242" cy="2939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B051743-CD8F-4147-A637-1B26501FF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4" y="2348523"/>
            <a:ext cx="5090601" cy="30177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93B968-DD2F-4672-B671-72CE8CB82064}"/>
              </a:ext>
            </a:extLst>
          </p:cNvPr>
          <p:cNvSpPr/>
          <p:nvPr/>
        </p:nvSpPr>
        <p:spPr>
          <a:xfrm>
            <a:off x="263958" y="6410454"/>
            <a:ext cx="4184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https://www.eia.gov/energyexplained/us-energy-facts/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E8057C7-5EA6-4FA3-882D-09458F37B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4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26"/>
    </mc:Choice>
    <mc:Fallback>
      <p:transition spd="slow" advTm="6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CAC2-5BC3-4AF6-B992-A0ED3842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919F-D7DC-4CED-9469-CE39BC2EC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Fossil Fuel sources make up the majority of energy in the US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amount of GHG emissions in the Atmosphere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Increased ground level ozone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ability to produce these fuels requires: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Mining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Horizontal Drilling 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Fracking (Hydraulic Fracturing)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5CE5C0-3D09-4910-97B8-E6F4C3FE1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1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36"/>
    </mc:Choice>
    <mc:Fallback>
      <p:transition spd="slow" advTm="9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BB29-0C37-433A-A642-3BB59497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produced from Fossil Fuels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30DEA9-515A-418F-A21D-4CA2ABC26F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609299"/>
              </p:ext>
            </p:extLst>
          </p:nvPr>
        </p:nvGraphicFramePr>
        <p:xfrm>
          <a:off x="1096963" y="1846263"/>
          <a:ext cx="10058400" cy="3470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966202614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746181745"/>
                    </a:ext>
                  </a:extLst>
                </a:gridCol>
              </a:tblGrid>
              <a:tr h="6959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Fuel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Pounds of CO</a:t>
                      </a:r>
                      <a:r>
                        <a:rPr lang="en-US" baseline="-25000" dirty="0"/>
                        <a:t>2 </a:t>
                      </a:r>
                      <a:r>
                        <a:rPr lang="en-US" baseline="0" dirty="0"/>
                        <a:t>emitted/BTU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235506"/>
                  </a:ext>
                </a:extLst>
              </a:tr>
              <a:tr h="6959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503118"/>
                  </a:ext>
                </a:extLst>
              </a:tr>
              <a:tr h="6959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Diesel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161.3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389454"/>
                  </a:ext>
                </a:extLst>
              </a:tr>
              <a:tr h="68637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Ethanol Free Gasoline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166089"/>
                  </a:ext>
                </a:extLst>
              </a:tr>
              <a:tr h="6959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 Gas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117.0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772279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3346F36-7B53-409A-A4B2-DA2D433592AC}"/>
              </a:ext>
            </a:extLst>
          </p:cNvPr>
          <p:cNvSpPr/>
          <p:nvPr/>
        </p:nvSpPr>
        <p:spPr>
          <a:xfrm>
            <a:off x="0" y="6488668"/>
            <a:ext cx="4068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https://www.eia.gov/tools/faqs/faq.php?id=73&amp;t=11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3DB3C2-9B87-46BB-B0A7-88390622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8"/>
    </mc:Choice>
    <mc:Fallback>
      <p:transition spd="slow" advTm="5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4FAB-13EB-4A18-B443-F2C63C8A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Sector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94610-237F-4E36-8B72-7AA1B020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of natural gas increases over other fossil fuels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Renewable sources were previously unreliable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Increased research in the use of various renewable sources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72A904-A40C-4AB4-8F27-1538265B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53"/>
    </mc:Choice>
    <mc:Fallback>
      <p:transition spd="slow" advTm="5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D718-F3E9-4EFB-B0D4-7B7FE297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to Adjust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3EEBE-EAB5-4A5F-8179-6D12E25C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39725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Transition to renewable sources by the use of excess natural gas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Would make over 80% of United States energy source be renewable over 30 year period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Methane has a leakage rate of 0.013 g CH</a:t>
            </a:r>
            <a:r>
              <a:rPr lang="en-US" baseline="-25000" dirty="0"/>
              <a:t>4</a:t>
            </a:r>
            <a:r>
              <a:rPr lang="en-US" dirty="0"/>
              <a:t>/1 g Natural Gas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less potent as GHG than methane by about 30x over 100 year period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be reduced to 15 year process if resources are allocated</a:t>
            </a:r>
          </a:p>
          <a:p>
            <a:pPr marL="201168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38A95-AF0B-47B7-8F58-B560128B0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04" y="2114545"/>
            <a:ext cx="5511697" cy="3084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E8EED-B69F-4E6C-B7FF-8136DC042EE8}"/>
              </a:ext>
            </a:extLst>
          </p:cNvPr>
          <p:cNvSpPr/>
          <p:nvPr/>
        </p:nvSpPr>
        <p:spPr>
          <a:xfrm>
            <a:off x="6126480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Wu, K.; </a:t>
            </a:r>
            <a:r>
              <a:rPr lang="en-US" sz="1200" dirty="0" err="1"/>
              <a:t>Paranjothi</a:t>
            </a:r>
            <a:r>
              <a:rPr lang="en-US" sz="1200" dirty="0"/>
              <a:t>, G.; Milford, J. B.; </a:t>
            </a:r>
            <a:r>
              <a:rPr lang="en-US" sz="1200" dirty="0" err="1"/>
              <a:t>Kreith</a:t>
            </a:r>
            <a:r>
              <a:rPr lang="en-US" sz="1200" dirty="0"/>
              <a:t>, F. Transition to Sustainability with Natural Gas from Fracking. Sustain. Energy Technol. Assessments 2016, 14, 26–34.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F9E711-73AC-4D7E-8FFB-D5CE7568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14"/>
    </mc:Choice>
    <mc:Fallback>
      <p:transition spd="slow" advTm="9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39BE-E68C-4100-B96F-9801FA92A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00052-8590-4E6C-B775-4937998BB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Wu, K.; </a:t>
            </a:r>
            <a:r>
              <a:rPr lang="en-US" dirty="0" err="1"/>
              <a:t>Paranjothi</a:t>
            </a:r>
            <a:r>
              <a:rPr lang="en-US" dirty="0"/>
              <a:t>, G.; Milford, J. B.; </a:t>
            </a:r>
            <a:r>
              <a:rPr lang="en-US" dirty="0" err="1"/>
              <a:t>Kreith</a:t>
            </a:r>
            <a:r>
              <a:rPr lang="en-US" dirty="0"/>
              <a:t>, F. Transition to Sustainability with Natural Gas from Fracking. Sustain. Energy Technol. Assessments 2016, 14, 26–34.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U.S. energy facts explained - consumption and production - U.S. Energy Information Administration (EIA) https://www.eia.gov/energyexplained/us-energy-facts/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Where greenhouse gases come from - U.S. Energy Information Administration (EIA) </a:t>
            </a:r>
            <a:r>
              <a:rPr lang="en-US" u="sng" dirty="0">
                <a:hlinkClick r:id="rId5"/>
              </a:rPr>
              <a:t>https://www.eia.gov/energyexplained/energy-and-the-environment/</a:t>
            </a:r>
            <a:r>
              <a:rPr lang="en-US" dirty="0">
                <a:hlinkClick r:id="rId5"/>
              </a:rPr>
              <a:t>where-greenhouse-gases-come-from.php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much carbon dioxide is produced when different fuels are burned? - FAQ - U.S. Energy Information Administration (EIA) https://www.eia.gov/tools/faqs/faq.php?id=73&amp;t=11.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A15E0F-D8AB-4EB2-9606-CDD7E3D01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5"/>
    </mc:Choice>
    <mc:Fallback>
      <p:transition spd="slow" advTm="1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295</TotalTime>
  <Words>814</Words>
  <Application>Microsoft Office PowerPoint</Application>
  <PresentationFormat>Widescreen</PresentationFormat>
  <Paragraphs>96</Paragraphs>
  <Slides>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Retrospect</vt:lpstr>
      <vt:lpstr>Greenhouse Emissions from the Energy Sector</vt:lpstr>
      <vt:lpstr>Objective</vt:lpstr>
      <vt:lpstr>Background</vt:lpstr>
      <vt:lpstr>Breakdown of Energy Sources</vt:lpstr>
      <vt:lpstr>Why Should We Care?</vt:lpstr>
      <vt:lpstr>CO2 produced from Fossil Fuels</vt:lpstr>
      <vt:lpstr>Energy Sector Changes</vt:lpstr>
      <vt:lpstr>Current Research to Adjust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Emissions: Fossil Fuels vs Natural Gas</dc:title>
  <dc:creator>Devon Goldy</dc:creator>
  <cp:lastModifiedBy>Devon Goldy</cp:lastModifiedBy>
  <cp:revision>21</cp:revision>
  <dcterms:created xsi:type="dcterms:W3CDTF">2020-04-13T14:14:48Z</dcterms:created>
  <dcterms:modified xsi:type="dcterms:W3CDTF">2020-04-13T19:10:04Z</dcterms:modified>
</cp:coreProperties>
</file>